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B7FD39"/>
    <a:srgbClr val="C5FF67"/>
    <a:srgbClr val="66FFFF"/>
    <a:srgbClr val="66FF33"/>
    <a:srgbClr val="FF0066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28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5357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0781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VY_32_INOVACE_29_04_HV8_Skála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16161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</a:rPr>
              <a:t>Blues</a:t>
            </a:r>
            <a:endParaRPr lang="cs-CZ" sz="2000" dirty="0" smtClean="0">
              <a:ln w="18415" cmpd="sng">
                <a:solidFill>
                  <a:sysClr val="windowText" lastClr="000000"/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39372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Vznik </a:t>
            </a:r>
            <a:r>
              <a:rPr lang="cs-CZ" sz="2000" dirty="0" smtClean="0"/>
              <a:t>blues </a:t>
            </a:r>
            <a:r>
              <a:rPr lang="cs-CZ" sz="2000" dirty="0" smtClean="0"/>
              <a:t>a jeho vývoj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Blues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Materiál seznamuje žáky s hudebním stylem </a:t>
            </a:r>
            <a:r>
              <a:rPr lang="cs-CZ" sz="2000" dirty="0" smtClean="0"/>
              <a:t>blues, </a:t>
            </a:r>
            <a:r>
              <a:rPr lang="cs-CZ" sz="2000" dirty="0" smtClean="0"/>
              <a:t>jeho </a:t>
            </a:r>
            <a:r>
              <a:rPr lang="cs-CZ" sz="2000" dirty="0" smtClean="0"/>
              <a:t>vznikem, </a:t>
            </a:r>
            <a:r>
              <a:rPr lang="cs-CZ" sz="2000" dirty="0" smtClean="0"/>
              <a:t>počátkem a vývojem, také nám ukazuje některé hlavní představitele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8.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Blues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Blues (z angličtiny </a:t>
            </a:r>
            <a:r>
              <a:rPr lang="cs-CZ" sz="3600" dirty="0" smtClean="0"/>
              <a:t>– </a:t>
            </a:r>
            <a:r>
              <a:rPr lang="cs-CZ" sz="3600" i="1" dirty="0" smtClean="0"/>
              <a:t>smutní</a:t>
            </a:r>
            <a:r>
              <a:rPr lang="cs-CZ" sz="3600" dirty="0" smtClean="0"/>
              <a:t>)</a:t>
            </a:r>
            <a:r>
              <a:rPr lang="cs-CZ" sz="3600" dirty="0" smtClean="0"/>
              <a:t>je </a:t>
            </a:r>
            <a:r>
              <a:rPr lang="cs-CZ" sz="3600" dirty="0" smtClean="0"/>
              <a:t>hudební proud, </a:t>
            </a:r>
            <a:r>
              <a:rPr lang="cs-CZ" sz="3600" dirty="0" smtClean="0"/>
              <a:t>které vzniklo </a:t>
            </a:r>
            <a:r>
              <a:rPr lang="cs-CZ" sz="3600" dirty="0" smtClean="0"/>
              <a:t>v 19. </a:t>
            </a:r>
            <a:r>
              <a:rPr lang="cs-CZ" sz="3600" dirty="0" smtClean="0"/>
              <a:t>stol</a:t>
            </a:r>
            <a:r>
              <a:rPr lang="cs-CZ" sz="3600" dirty="0" smtClean="0"/>
              <a:t>etí v</a:t>
            </a:r>
            <a:r>
              <a:rPr lang="cs-CZ" sz="3600" dirty="0" smtClean="0"/>
              <a:t> </a:t>
            </a:r>
            <a:r>
              <a:rPr lang="cs-CZ" sz="3600" dirty="0" smtClean="0"/>
              <a:t>USA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3214686"/>
            <a:ext cx="8643998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 </a:t>
            </a:r>
            <a:r>
              <a:rPr lang="cs-CZ" sz="3600" dirty="0" smtClean="0"/>
              <a:t>Blues je světská hudba</a:t>
            </a:r>
            <a:r>
              <a:rPr lang="cs-CZ" sz="3600" dirty="0" smtClean="0"/>
              <a:t> vycházející </a:t>
            </a:r>
            <a:r>
              <a:rPr lang="cs-CZ" sz="3600" dirty="0" smtClean="0"/>
              <a:t>z černošských </a:t>
            </a:r>
            <a:r>
              <a:rPr lang="cs-CZ" sz="3600" dirty="0" smtClean="0"/>
              <a:t>písní </a:t>
            </a:r>
            <a:r>
              <a:rPr lang="cs-CZ" sz="3600" dirty="0" smtClean="0"/>
              <a:t>(spirituálů a </a:t>
            </a:r>
            <a:r>
              <a:rPr lang="cs-CZ" sz="3600" dirty="0" smtClean="0"/>
              <a:t>gospelů) a je velmi výrazně ovlivněno africkou původní hudbou</a:t>
            </a:r>
            <a:endParaRPr lang="cs-CZ" sz="3600" dirty="0"/>
          </a:p>
        </p:txBody>
      </p:sp>
      <p:pic>
        <p:nvPicPr>
          <p:cNvPr id="1028" name="Picture 4" descr="C:\Documents and Settings\Slavka\Local Settings\Temporary Internet Files\Content.IE5\9ADKCY9I\MM90031817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5572140"/>
            <a:ext cx="819835" cy="11477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Blues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Blues dalo </a:t>
            </a:r>
            <a:r>
              <a:rPr lang="cs-CZ" sz="3200" dirty="0" smtClean="0"/>
              <a:t>přímý základ</a:t>
            </a:r>
            <a:r>
              <a:rPr lang="cs-CZ" sz="3200" dirty="0" smtClean="0"/>
              <a:t> </a:t>
            </a:r>
            <a:r>
              <a:rPr lang="cs-CZ" sz="3200" dirty="0" smtClean="0">
                <a:solidFill>
                  <a:srgbClr val="FF0000"/>
                </a:solidFill>
              </a:rPr>
              <a:t>jazzu</a:t>
            </a:r>
            <a:r>
              <a:rPr lang="cs-CZ" sz="3200" dirty="0" smtClean="0"/>
              <a:t>,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 </a:t>
            </a:r>
            <a:r>
              <a:rPr lang="cs-CZ" sz="3200" dirty="0" smtClean="0">
                <a:solidFill>
                  <a:srgbClr val="FF0000"/>
                </a:solidFill>
              </a:rPr>
              <a:t> ragtimu,</a:t>
            </a:r>
            <a:r>
              <a:rPr lang="cs-CZ" sz="3200" dirty="0" smtClean="0">
                <a:solidFill>
                  <a:srgbClr val="FF0000"/>
                </a:solidFill>
              </a:rPr>
              <a:t> </a:t>
            </a:r>
            <a:r>
              <a:rPr lang="cs-CZ" sz="3200" dirty="0" smtClean="0">
                <a:solidFill>
                  <a:srgbClr val="FF0000"/>
                </a:solidFill>
              </a:rPr>
              <a:t>rock </a:t>
            </a:r>
            <a:r>
              <a:rPr lang="cs-CZ" sz="3200" dirty="0" err="1" smtClean="0">
                <a:solidFill>
                  <a:srgbClr val="FF0000"/>
                </a:solidFill>
              </a:rPr>
              <a:t>and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rollu</a:t>
            </a:r>
            <a:r>
              <a:rPr lang="cs-CZ" sz="3200" dirty="0" smtClean="0">
                <a:solidFill>
                  <a:srgbClr val="FF0000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 </a:t>
            </a:r>
            <a:r>
              <a:rPr lang="cs-CZ" sz="3200" dirty="0" smtClean="0">
                <a:solidFill>
                  <a:srgbClr val="FF0000"/>
                </a:solidFill>
              </a:rPr>
              <a:t>rocku</a:t>
            </a:r>
            <a:r>
              <a:rPr lang="cs-CZ" sz="3200" dirty="0" smtClean="0"/>
              <a:t> a dalším </a:t>
            </a:r>
            <a:r>
              <a:rPr lang="cs-CZ" sz="3200" dirty="0" smtClean="0"/>
              <a:t>stylům západoevropské</a:t>
            </a:r>
            <a:r>
              <a:rPr lang="cs-CZ" sz="3200" dirty="0" smtClean="0"/>
              <a:t> 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populární hudby, </a:t>
            </a:r>
            <a:r>
              <a:rPr lang="cs-CZ" sz="3200" dirty="0" smtClean="0"/>
              <a:t>ovlivnilo i mnoho skladatelů </a:t>
            </a:r>
            <a:r>
              <a:rPr lang="cs-CZ" sz="3200" dirty="0" smtClean="0">
                <a:solidFill>
                  <a:srgbClr val="FF0000"/>
                </a:solidFill>
              </a:rPr>
              <a:t>vážné hudby</a:t>
            </a:r>
            <a:r>
              <a:rPr lang="cs-CZ" sz="3200" dirty="0" smtClean="0"/>
              <a:t> a bylo nepřímým základem pro </a:t>
            </a:r>
            <a:r>
              <a:rPr lang="cs-CZ" sz="3200" dirty="0" err="1" smtClean="0">
                <a:solidFill>
                  <a:srgbClr val="FF0000"/>
                </a:solidFill>
              </a:rPr>
              <a:t>hip</a:t>
            </a:r>
            <a:r>
              <a:rPr lang="cs-CZ" sz="3200" dirty="0" smtClean="0">
                <a:solidFill>
                  <a:srgbClr val="FF0000"/>
                </a:solidFill>
              </a:rPr>
              <a:t> hop </a:t>
            </a:r>
            <a:r>
              <a:rPr lang="cs-CZ" sz="3200" dirty="0" smtClean="0"/>
              <a:t>a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pop music</a:t>
            </a:r>
            <a:endParaRPr lang="cs-CZ" sz="32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2051" name="Picture 3" descr="C:\Documents and Settings\Slavka\Local Settings\Temporary Internet Files\Content.IE5\9ADKCY9I\MM900041095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5000636"/>
            <a:ext cx="1621564" cy="1514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Slavka\Local Settings\Temporary Internet Files\Content.IE5\S0G07125\MC9001988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053047">
            <a:off x="-218983" y="-2184074"/>
            <a:ext cx="8531643" cy="1100426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Blues </a:t>
            </a:r>
            <a:r>
              <a:rPr lang="cs-CZ" u="sng" dirty="0" smtClean="0"/>
              <a:t>- představitelé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285860"/>
            <a:ext cx="7239000" cy="4846320"/>
          </a:xfrm>
        </p:spPr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B7FD39"/>
                </a:solidFill>
              </a:rPr>
              <a:t>B. B. King</a:t>
            </a:r>
            <a:r>
              <a:rPr lang="cs-CZ" sz="2800" dirty="0" smtClean="0">
                <a:solidFill>
                  <a:srgbClr val="B7FD39"/>
                </a:solidFill>
              </a:rPr>
              <a:t>-</a:t>
            </a:r>
            <a:r>
              <a:rPr lang="cs-CZ" sz="2800" b="1" dirty="0" smtClean="0">
                <a:solidFill>
                  <a:srgbClr val="B7FD39"/>
                </a:solidFill>
              </a:rPr>
              <a:t>americký </a:t>
            </a:r>
            <a:r>
              <a:rPr lang="cs-CZ" sz="2800" b="1" dirty="0" smtClean="0">
                <a:solidFill>
                  <a:srgbClr val="B7FD39"/>
                </a:solidFill>
              </a:rPr>
              <a:t>kytarista, zpěvák a skladatel. Je považován za jednoho z nejlepších a nejuznávanějších bluesových umělců všech dob</a:t>
            </a:r>
            <a:endParaRPr lang="cs-CZ" sz="2800" b="1" dirty="0" smtClean="0">
              <a:solidFill>
                <a:srgbClr val="B7FD39"/>
              </a:solidFill>
            </a:endParaRPr>
          </a:p>
          <a:p>
            <a:pPr>
              <a:buFontTx/>
              <a:buChar char="-"/>
            </a:pPr>
            <a:endParaRPr lang="cs-CZ" sz="2800" dirty="0" smtClean="0">
              <a:solidFill>
                <a:srgbClr val="B7FD39"/>
              </a:solidFill>
            </a:endParaRPr>
          </a:p>
          <a:p>
            <a:pPr>
              <a:buFontTx/>
              <a:buChar char="-"/>
            </a:pPr>
            <a:r>
              <a:rPr lang="cs-CZ" sz="2800" b="1" i="1" dirty="0" err="1" smtClean="0">
                <a:solidFill>
                  <a:srgbClr val="B7FD39"/>
                </a:solidFill>
              </a:rPr>
              <a:t>Eric</a:t>
            </a:r>
            <a:r>
              <a:rPr lang="cs-CZ" sz="2800" b="1" i="1" dirty="0" smtClean="0">
                <a:solidFill>
                  <a:srgbClr val="B7FD39"/>
                </a:solidFill>
              </a:rPr>
              <a:t> </a:t>
            </a:r>
            <a:r>
              <a:rPr lang="cs-CZ" sz="2800" b="1" i="1" dirty="0" err="1" smtClean="0">
                <a:solidFill>
                  <a:srgbClr val="B7FD39"/>
                </a:solidFill>
              </a:rPr>
              <a:t>Clapton</a:t>
            </a:r>
            <a:r>
              <a:rPr lang="cs-CZ" sz="2800" b="1" i="1" dirty="0" smtClean="0">
                <a:solidFill>
                  <a:srgbClr val="B7FD39"/>
                </a:solidFill>
              </a:rPr>
              <a:t> – </a:t>
            </a:r>
            <a:r>
              <a:rPr lang="cs-CZ" sz="2800" b="1" dirty="0" smtClean="0">
                <a:solidFill>
                  <a:srgbClr val="B7FD39"/>
                </a:solidFill>
              </a:rPr>
              <a:t>britský zpěvák a kytarista. </a:t>
            </a:r>
            <a:r>
              <a:rPr lang="cs-CZ" sz="2800" b="1" dirty="0" smtClean="0">
                <a:solidFill>
                  <a:srgbClr val="B7FD39"/>
                </a:solidFill>
              </a:rPr>
              <a:t>Je považován za jednoho z nejlepších světových </a:t>
            </a:r>
            <a:r>
              <a:rPr lang="cs-CZ" sz="2800" b="1" dirty="0" smtClean="0">
                <a:solidFill>
                  <a:srgbClr val="B7FD39"/>
                </a:solidFill>
              </a:rPr>
              <a:t>bluesových kytaristů</a:t>
            </a:r>
            <a:endParaRPr lang="cs-CZ" sz="2800" b="1" dirty="0" smtClean="0">
              <a:solidFill>
                <a:srgbClr val="B7FD39"/>
              </a:solidFill>
            </a:endParaRPr>
          </a:p>
          <a:p>
            <a:pPr>
              <a:buFontTx/>
              <a:buChar char="-"/>
            </a:pPr>
            <a:endParaRPr lang="cs-CZ" sz="2800" dirty="0" smtClean="0">
              <a:solidFill>
                <a:srgbClr val="B7FD39"/>
              </a:solidFill>
            </a:endParaRPr>
          </a:p>
          <a:p>
            <a:pPr>
              <a:buFontTx/>
              <a:buChar char="-"/>
            </a:pPr>
            <a:r>
              <a:rPr lang="cs-CZ" sz="2800" b="1" i="1" dirty="0" err="1" smtClean="0">
                <a:solidFill>
                  <a:srgbClr val="B7FD39"/>
                </a:solidFill>
              </a:rPr>
              <a:t>Gwyn</a:t>
            </a:r>
            <a:r>
              <a:rPr lang="cs-CZ" sz="2800" b="1" i="1" dirty="0" smtClean="0">
                <a:solidFill>
                  <a:srgbClr val="B7FD39"/>
                </a:solidFill>
              </a:rPr>
              <a:t> </a:t>
            </a:r>
            <a:r>
              <a:rPr lang="cs-CZ" sz="2800" b="1" i="1" dirty="0" err="1" smtClean="0">
                <a:solidFill>
                  <a:srgbClr val="B7FD39"/>
                </a:solidFill>
              </a:rPr>
              <a:t>Ashton</a:t>
            </a:r>
            <a:r>
              <a:rPr lang="cs-CZ" sz="2800" dirty="0" smtClean="0">
                <a:solidFill>
                  <a:srgbClr val="B7FD39"/>
                </a:solidFill>
              </a:rPr>
              <a:t>- </a:t>
            </a:r>
            <a:r>
              <a:rPr lang="cs-CZ" sz="2800" b="1" dirty="0" smtClean="0">
                <a:solidFill>
                  <a:srgbClr val="B7FD39"/>
                </a:solidFill>
              </a:rPr>
              <a:t>bluesový zpěvák a kytarista pocházející z </a:t>
            </a:r>
            <a:r>
              <a:rPr lang="cs-CZ" sz="2800" b="1" dirty="0" err="1" smtClean="0">
                <a:solidFill>
                  <a:srgbClr val="B7FD39"/>
                </a:solidFill>
              </a:rPr>
              <a:t>Wellsu</a:t>
            </a:r>
            <a:endParaRPr lang="cs-CZ" sz="2800" b="1" dirty="0" smtClean="0">
              <a:solidFill>
                <a:srgbClr val="B7FD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Ve kterém </a:t>
            </a:r>
            <a:r>
              <a:rPr lang="cs-CZ" dirty="0" smtClean="0"/>
              <a:t>zemi vzniklo Blues?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…USA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Kterou původní hudbou byl ovlivněn?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…africkou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Vyjmenuj nejznámější představitele blues!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err="1" smtClean="0">
                <a:solidFill>
                  <a:srgbClr val="FF0066"/>
                </a:solidFill>
              </a:rPr>
              <a:t>B.B.King</a:t>
            </a:r>
            <a:r>
              <a:rPr lang="cs-CZ" dirty="0" smtClean="0">
                <a:solidFill>
                  <a:srgbClr val="FF0066"/>
                </a:solidFill>
              </a:rPr>
              <a:t>, </a:t>
            </a:r>
            <a:r>
              <a:rPr lang="cs-CZ" dirty="0" err="1" smtClean="0">
                <a:solidFill>
                  <a:srgbClr val="FF0066"/>
                </a:solidFill>
              </a:rPr>
              <a:t>Eric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Clapton</a:t>
            </a:r>
            <a:r>
              <a:rPr lang="cs-CZ" dirty="0" smtClean="0">
                <a:solidFill>
                  <a:srgbClr val="FF0066"/>
                </a:solidFill>
              </a:rPr>
              <a:t>, </a:t>
            </a:r>
            <a:r>
              <a:rPr lang="cs-CZ" dirty="0" err="1" smtClean="0">
                <a:solidFill>
                  <a:srgbClr val="FF0066"/>
                </a:solidFill>
              </a:rPr>
              <a:t>Gwyn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Ashton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</a:t>
            </a:r>
            <a:r>
              <a:rPr lang="cs-CZ" sz="2400" dirty="0" smtClean="0"/>
              <a:t>. </a:t>
            </a:r>
            <a:r>
              <a:rPr lang="cs-CZ" sz="2400" dirty="0" smtClean="0"/>
              <a:t>1.-2.-3. </a:t>
            </a:r>
            <a:r>
              <a:rPr lang="cs-CZ" sz="2400" dirty="0" smtClean="0"/>
              <a:t>-</a:t>
            </a:r>
            <a:r>
              <a:rPr lang="en-US" sz="2400" dirty="0" smtClean="0"/>
              <a:t> </a:t>
            </a:r>
            <a:r>
              <a:rPr lang="en-US" sz="1200" dirty="0" smtClean="0"/>
              <a:t>AUTOR NEUVEDEN. </a:t>
            </a:r>
            <a:r>
              <a:rPr lang="en-US" sz="1200" i="1" dirty="0" smtClean="0"/>
              <a:t>Office</a:t>
            </a:r>
            <a:r>
              <a:rPr lang="en-US" sz="1200" dirty="0" smtClean="0"/>
              <a:t> [online]. [cit. </a:t>
            </a:r>
            <a:r>
              <a:rPr lang="cs-CZ" sz="1200" dirty="0" smtClean="0"/>
              <a:t>5</a:t>
            </a:r>
            <a:r>
              <a:rPr lang="en-US" sz="1200" dirty="0" smtClean="0"/>
              <a:t>.1</a:t>
            </a:r>
            <a:r>
              <a:rPr lang="cs-CZ" sz="1200" dirty="0" smtClean="0"/>
              <a:t>1</a:t>
            </a:r>
            <a:r>
              <a:rPr lang="en-US" sz="1200" dirty="0" smtClean="0"/>
              <a:t>.2012</a:t>
            </a:r>
            <a:r>
              <a:rPr lang="en-US" sz="1200" dirty="0" smtClean="0"/>
              <a:t>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&lt;www.office.microsoft.com&gt;.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1958</TotalTime>
  <Words>223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Anotace:</vt:lpstr>
      <vt:lpstr>Blues</vt:lpstr>
      <vt:lpstr>Blues</vt:lpstr>
      <vt:lpstr>Blues - představitelé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213</cp:revision>
  <dcterms:created xsi:type="dcterms:W3CDTF">2011-03-22T17:13:23Z</dcterms:created>
  <dcterms:modified xsi:type="dcterms:W3CDTF">2012-11-05T18:14:33Z</dcterms:modified>
</cp:coreProperties>
</file>