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notesMasterIdLst>
    <p:notesMasterId r:id="rId9"/>
  </p:notesMasterIdLst>
  <p:sldIdLst>
    <p:sldId id="256" r:id="rId2"/>
    <p:sldId id="269" r:id="rId3"/>
    <p:sldId id="257" r:id="rId4"/>
    <p:sldId id="271" r:id="rId5"/>
    <p:sldId id="258" r:id="rId6"/>
    <p:sldId id="272" r:id="rId7"/>
    <p:sldId id="26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66FF33"/>
    <a:srgbClr val="FFFF66"/>
    <a:srgbClr val="996E0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3122" autoAdjust="0"/>
  </p:normalViewPr>
  <p:slideViewPr>
    <p:cSldViewPr>
      <p:cViewPr>
        <p:scale>
          <a:sx n="76" d="100"/>
          <a:sy n="76" d="100"/>
        </p:scale>
        <p:origin x="282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7DF03-B601-49DB-BF9F-B68153AF598F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61525-A494-4ACD-BD58-862938CBC4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061504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Zaoblený obdélník 16"/>
          <p:cNvSpPr/>
          <p:nvPr/>
        </p:nvSpPr>
        <p:spPr>
          <a:xfrm>
            <a:off x="785786" y="2857496"/>
            <a:ext cx="7500990" cy="3714776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1600" dirty="0"/>
          </a:p>
        </p:txBody>
      </p:sp>
      <p:sp>
        <p:nvSpPr>
          <p:cNvPr id="18" name="Zaoblený obdélník 17"/>
          <p:cNvSpPr/>
          <p:nvPr/>
        </p:nvSpPr>
        <p:spPr>
          <a:xfrm>
            <a:off x="357158" y="1214422"/>
            <a:ext cx="8166547" cy="1428760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19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857224" y="4786322"/>
            <a:ext cx="7656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b="1" dirty="0"/>
              <a:t>ČÍSLO PROJEKTU</a:t>
            </a:r>
            <a:r>
              <a:rPr lang="cs-CZ" sz="2000" dirty="0"/>
              <a:t>: </a:t>
            </a:r>
            <a:r>
              <a:rPr lang="cs-CZ" sz="2000" dirty="0" smtClean="0"/>
              <a:t>CZ.1.07/1.4.00/21.2364</a:t>
            </a:r>
            <a:endParaRPr lang="cs-CZ" sz="2000" dirty="0"/>
          </a:p>
        </p:txBody>
      </p:sp>
      <p:sp>
        <p:nvSpPr>
          <p:cNvPr id="21" name="Obdélník 20"/>
          <p:cNvSpPr/>
          <p:nvPr/>
        </p:nvSpPr>
        <p:spPr>
          <a:xfrm>
            <a:off x="857224" y="3500438"/>
            <a:ext cx="507812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NÁZEV</a:t>
            </a:r>
            <a:r>
              <a:rPr lang="cs-CZ" sz="2000" dirty="0"/>
              <a:t>: </a:t>
            </a:r>
            <a:r>
              <a:rPr lang="cs-CZ" sz="2000" dirty="0" smtClean="0"/>
              <a:t>VY_32_INOVACE_29_06_HV8_Skála</a:t>
            </a:r>
            <a:endParaRPr lang="cs-CZ" sz="2000" dirty="0"/>
          </a:p>
        </p:txBody>
      </p:sp>
      <p:sp>
        <p:nvSpPr>
          <p:cNvPr id="22" name="Obdélník 21"/>
          <p:cNvSpPr/>
          <p:nvPr/>
        </p:nvSpPr>
        <p:spPr>
          <a:xfrm>
            <a:off x="857224" y="3071810"/>
            <a:ext cx="31229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AUTOR</a:t>
            </a:r>
            <a:r>
              <a:rPr lang="cs-CZ" sz="2000" dirty="0"/>
              <a:t>: </a:t>
            </a:r>
            <a:r>
              <a:rPr lang="cs-CZ" sz="2000" dirty="0" smtClean="0"/>
              <a:t>Mgr. Aleš Skála</a:t>
            </a:r>
            <a:endParaRPr lang="cs-CZ" sz="2000" dirty="0"/>
          </a:p>
        </p:txBody>
      </p:sp>
      <p:sp>
        <p:nvSpPr>
          <p:cNvPr id="23" name="Obdélník 22"/>
          <p:cNvSpPr/>
          <p:nvPr/>
        </p:nvSpPr>
        <p:spPr>
          <a:xfrm>
            <a:off x="857224" y="3929066"/>
            <a:ext cx="408637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smtClean="0"/>
              <a:t>TÉMA</a:t>
            </a:r>
            <a:r>
              <a:rPr lang="cs-CZ" sz="2000" dirty="0"/>
              <a:t>: </a:t>
            </a:r>
            <a:r>
              <a:rPr lang="cs-CZ" sz="2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</a:rPr>
              <a:t>Středověk – gotika v hudbě</a:t>
            </a:r>
            <a:endParaRPr lang="cs-CZ" sz="20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</a:endParaRPr>
          </a:p>
          <a:p>
            <a:pPr lvl="0"/>
            <a:endParaRPr lang="cs-CZ" sz="20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00034" y="1214422"/>
            <a:ext cx="8230304" cy="170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400" dirty="0"/>
              <a:t>Základní škola Libina, příspěvková </a:t>
            </a:r>
            <a:r>
              <a:rPr lang="cs-CZ" sz="14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Název projektu: </a:t>
            </a:r>
            <a:r>
              <a:rPr lang="cs-CZ" sz="1400" dirty="0" smtClean="0"/>
              <a:t>Škola hrou</a:t>
            </a:r>
            <a:endParaRPr lang="cs-CZ" sz="1400" dirty="0"/>
          </a:p>
          <a:p>
            <a:pPr>
              <a:lnSpc>
                <a:spcPct val="150000"/>
              </a:lnSpc>
            </a:pPr>
            <a:r>
              <a:rPr lang="cs-CZ" sz="1400" dirty="0"/>
              <a:t>Tento projekt je spolufinancován Evropským sociálním fondem </a:t>
            </a:r>
            <a:r>
              <a:rPr lang="cs-CZ" sz="14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Vzdělávací </a:t>
            </a:r>
            <a:r>
              <a:rPr lang="cs-CZ" sz="1400" dirty="0" smtClean="0"/>
              <a:t>oblast: Hudební výchova na 2. stupni</a:t>
            </a:r>
            <a:endParaRPr lang="cs-CZ" sz="1400" dirty="0"/>
          </a:p>
          <a:p>
            <a:pPr>
              <a:lnSpc>
                <a:spcPct val="150000"/>
              </a:lnSpc>
            </a:pPr>
            <a:endParaRPr lang="cs-CZ" sz="1400" dirty="0"/>
          </a:p>
        </p:txBody>
      </p:sp>
      <p:sp>
        <p:nvSpPr>
          <p:cNvPr id="25" name="Obdélník 24"/>
          <p:cNvSpPr/>
          <p:nvPr/>
        </p:nvSpPr>
        <p:spPr>
          <a:xfrm>
            <a:off x="857224" y="4357694"/>
            <a:ext cx="423705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OBSAH</a:t>
            </a:r>
            <a:r>
              <a:rPr lang="cs-CZ" sz="2000" dirty="0"/>
              <a:t>: </a:t>
            </a:r>
            <a:r>
              <a:rPr lang="cs-CZ" sz="2000" dirty="0" smtClean="0"/>
              <a:t>Vývoj hudby ve středověku</a:t>
            </a:r>
            <a:endParaRPr lang="cs-CZ" sz="2000" dirty="0"/>
          </a:p>
        </p:txBody>
      </p:sp>
      <p:pic>
        <p:nvPicPr>
          <p:cNvPr id="26" name="Obrázek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86644" y="1428736"/>
            <a:ext cx="1180036" cy="1029055"/>
          </a:xfrm>
          <a:prstGeom prst="rect">
            <a:avLst/>
          </a:prstGeom>
        </p:spPr>
      </p:pic>
      <p:sp>
        <p:nvSpPr>
          <p:cNvPr id="27" name="TextovéPole 26"/>
          <p:cNvSpPr txBox="1"/>
          <p:nvPr/>
        </p:nvSpPr>
        <p:spPr>
          <a:xfrm>
            <a:off x="1714480" y="428604"/>
            <a:ext cx="5857916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Středověk – gotika v </a:t>
            </a:r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hudbě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8229600" cy="1066800"/>
          </a:xfrm>
        </p:spPr>
        <p:txBody>
          <a:bodyPr/>
          <a:lstStyle/>
          <a:p>
            <a:r>
              <a:rPr lang="cs-CZ" u="sng" dirty="0" smtClean="0"/>
              <a:t>Anotace: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785926"/>
            <a:ext cx="8229600" cy="1785950"/>
          </a:xfrm>
          <a:solidFill>
            <a:schemeClr val="accent3">
              <a:lumMod val="40000"/>
              <a:lumOff val="60000"/>
            </a:schemeClr>
          </a:solidFill>
          <a:ln>
            <a:solidFill>
              <a:schemeClr val="accent3"/>
            </a:solidFill>
          </a:ln>
        </p:spPr>
        <p:txBody>
          <a:bodyPr>
            <a:normAutofit fontScale="92500" lnSpcReduction="10000"/>
          </a:bodyPr>
          <a:lstStyle/>
          <a:p>
            <a:r>
              <a:rPr lang="cs-CZ" sz="2000" dirty="0" smtClean="0"/>
              <a:t>Materiál seznamuje žáky s hudebními dějinami </a:t>
            </a:r>
            <a:r>
              <a:rPr lang="cs-CZ" sz="2000" dirty="0" smtClean="0"/>
              <a:t>středověku - gotiky</a:t>
            </a: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r>
              <a:rPr lang="cs-CZ" sz="2000" dirty="0" smtClean="0"/>
              <a:t>Obsah je pro žáky 8. ročníku a je určen pro interaktivní tabuli</a:t>
            </a:r>
          </a:p>
          <a:p>
            <a:endParaRPr lang="cs-CZ" sz="2000" dirty="0" smtClean="0"/>
          </a:p>
          <a:p>
            <a:r>
              <a:rPr lang="cs-CZ" sz="2000" dirty="0" smtClean="0"/>
              <a:t>Nabyté vědomosti si žáci mohou ověřit v závěrečných otázkách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7239000" cy="68006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u="sng" dirty="0" smtClean="0"/>
              <a:t>Středověk - gotika</a:t>
            </a:r>
            <a:endParaRPr lang="cs-CZ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214282" y="1571612"/>
            <a:ext cx="8786874" cy="175432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dirty="0" smtClean="0"/>
              <a:t>Středověká hudba se soustřeďovala většinou do duchovní oblasti, byla určena k oslavě věčného života a boha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14282" y="3857628"/>
            <a:ext cx="8786874" cy="175432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dirty="0" smtClean="0"/>
              <a:t>Základem hudebního projevu středověku byl </a:t>
            </a:r>
            <a:r>
              <a:rPr lang="cs-CZ" sz="3600" i="1" u="sng" dirty="0" smtClean="0">
                <a:solidFill>
                  <a:srgbClr val="00B0F0"/>
                </a:solidFill>
              </a:rPr>
              <a:t>CHORÁL</a:t>
            </a:r>
            <a:r>
              <a:rPr lang="cs-CZ" sz="3600" dirty="0" smtClean="0"/>
              <a:t> – jednohlasý zpěv užívající většinou latinské duchovní texty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225528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u="sng" dirty="0" smtClean="0"/>
              <a:t>Středověk - gotika</a:t>
            </a:r>
            <a:endParaRPr lang="cs-CZ" u="sng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14282" y="2428868"/>
            <a:ext cx="7858180" cy="357842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3200" b="1" u="sng" dirty="0" smtClean="0"/>
              <a:t>GOTIKA (1000 – 1300)</a:t>
            </a:r>
            <a:endParaRPr lang="cs-CZ" sz="3200" b="1" u="sng" dirty="0" smtClean="0"/>
          </a:p>
          <a:p>
            <a:pPr>
              <a:buFontTx/>
              <a:buChar char="-"/>
            </a:pPr>
            <a:r>
              <a:rPr lang="cs-CZ" sz="3200" dirty="0" smtClean="0"/>
              <a:t>V  tomto období se objevil jednohlasý světský </a:t>
            </a:r>
            <a:r>
              <a:rPr lang="cs-CZ" sz="3200" smtClean="0"/>
              <a:t>(necírkevní) </a:t>
            </a:r>
            <a:r>
              <a:rPr lang="cs-CZ" sz="3200" dirty="0" smtClean="0"/>
              <a:t>zpěv</a:t>
            </a:r>
            <a:endParaRPr lang="cs-CZ" sz="3200" dirty="0" smtClean="0"/>
          </a:p>
          <a:p>
            <a:pPr>
              <a:buFontTx/>
              <a:buChar char="-"/>
            </a:pPr>
            <a:r>
              <a:rPr lang="cs-CZ" sz="3200" i="1" u="sng" dirty="0" smtClean="0">
                <a:solidFill>
                  <a:srgbClr val="00B0F0"/>
                </a:solidFill>
              </a:rPr>
              <a:t>JOKULÁTOŘI (ŽERTÉŘI)</a:t>
            </a:r>
            <a:r>
              <a:rPr lang="cs-CZ" sz="3200" dirty="0" smtClean="0"/>
              <a:t>-potulní pěvci</a:t>
            </a:r>
            <a:r>
              <a:rPr lang="cs-CZ" sz="3200" dirty="0" smtClean="0"/>
              <a:t> </a:t>
            </a:r>
            <a:endParaRPr lang="cs-CZ" sz="3200" dirty="0" smtClean="0"/>
          </a:p>
          <a:p>
            <a:pPr>
              <a:buFontTx/>
              <a:buChar char="-"/>
            </a:pPr>
            <a:r>
              <a:rPr lang="cs-CZ" sz="3200" i="1" u="sng" dirty="0" smtClean="0">
                <a:solidFill>
                  <a:srgbClr val="00B0F0"/>
                </a:solidFill>
              </a:rPr>
              <a:t>TRUVÉŘI A TRUBADÚŘI </a:t>
            </a:r>
            <a:r>
              <a:rPr lang="cs-CZ" sz="3200" dirty="0" smtClean="0"/>
              <a:t>–pěstovali rytířský zpěv. </a:t>
            </a:r>
            <a:r>
              <a:rPr lang="cs-CZ" sz="3200" dirty="0" smtClean="0"/>
              <a:t>(11. – 12. století)</a:t>
            </a:r>
            <a:endParaRPr lang="cs-CZ" sz="3200" dirty="0" smtClean="0"/>
          </a:p>
          <a:p>
            <a:pPr>
              <a:buFontTx/>
              <a:buChar char="-"/>
            </a:pPr>
            <a:r>
              <a:rPr lang="cs-CZ" sz="3200" i="1" u="sng" dirty="0" smtClean="0">
                <a:solidFill>
                  <a:srgbClr val="00B0F0"/>
                </a:solidFill>
              </a:rPr>
              <a:t>MINNESÄNGŘI</a:t>
            </a:r>
            <a:r>
              <a:rPr lang="cs-CZ" sz="3200" dirty="0" smtClean="0"/>
              <a:t> – působili v Německu a byli podobni trubadúrům. (12.-13.stol.)</a:t>
            </a:r>
            <a:endParaRPr lang="cs-CZ" sz="3200" dirty="0" smtClean="0"/>
          </a:p>
          <a:p>
            <a:pPr>
              <a:buFontTx/>
              <a:buChar char="-"/>
            </a:pPr>
            <a:endParaRPr lang="cs-CZ" sz="3200" dirty="0" smtClean="0"/>
          </a:p>
        </p:txBody>
      </p:sp>
      <p:sp>
        <p:nvSpPr>
          <p:cNvPr id="5" name="TextovéPole 4"/>
          <p:cNvSpPr txBox="1"/>
          <p:nvPr/>
        </p:nvSpPr>
        <p:spPr>
          <a:xfrm>
            <a:off x="285720" y="1214422"/>
            <a:ext cx="7500990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i="1" dirty="0" smtClean="0"/>
              <a:t>- </a:t>
            </a:r>
            <a:r>
              <a:rPr lang="cs-CZ" sz="2400" dirty="0" smtClean="0"/>
              <a:t>V 6. stol. n. l. papež Řehoř (Gregor) dal popud k sepisování chorálů a proto se jim začalo říkat </a:t>
            </a:r>
            <a:r>
              <a:rPr lang="cs-CZ" sz="2400" i="1" u="sng" dirty="0" smtClean="0">
                <a:solidFill>
                  <a:srgbClr val="00B0F0"/>
                </a:solidFill>
              </a:rPr>
              <a:t>GREGORIÁNSKÉ CHORÁLY </a:t>
            </a:r>
            <a:endParaRPr lang="cs-CZ" sz="2400" i="1" u="sng" dirty="0">
              <a:solidFill>
                <a:srgbClr val="00B0F0"/>
              </a:solidFill>
            </a:endParaRPr>
          </a:p>
        </p:txBody>
      </p:sp>
      <p:pic>
        <p:nvPicPr>
          <p:cNvPr id="4098" name="Picture 2" descr="http://medieval.gothart.cz/images/articles/csm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86644" y="4214818"/>
            <a:ext cx="1714480" cy="15944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uiExpand="1" build="p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u="sng" dirty="0" smtClean="0"/>
              <a:t>Středověk - gotika</a:t>
            </a:r>
            <a:endParaRPr lang="cs-CZ" u="sng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857224" y="1357298"/>
            <a:ext cx="7239000" cy="4846320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sz="3600" dirty="0" smtClean="0"/>
              <a:t>Až do konce </a:t>
            </a:r>
            <a:r>
              <a:rPr lang="cs-CZ" sz="3600" i="1" u="sng" dirty="0" smtClean="0">
                <a:solidFill>
                  <a:srgbClr val="00B0F0"/>
                </a:solidFill>
              </a:rPr>
              <a:t>13. stol. </a:t>
            </a:r>
            <a:r>
              <a:rPr lang="cs-CZ" sz="3600" dirty="0" smtClean="0"/>
              <a:t>b</a:t>
            </a:r>
            <a:r>
              <a:rPr lang="cs-CZ" sz="3600" dirty="0" smtClean="0"/>
              <a:t>yla všechna hudba </a:t>
            </a:r>
            <a:r>
              <a:rPr lang="cs-CZ" sz="3600" i="1" u="sng" dirty="0" smtClean="0">
                <a:solidFill>
                  <a:srgbClr val="00B0F0"/>
                </a:solidFill>
              </a:rPr>
              <a:t>jednohlasá</a:t>
            </a:r>
            <a:endParaRPr lang="cs-CZ" sz="3600" i="1" u="sng" dirty="0" smtClean="0">
              <a:solidFill>
                <a:srgbClr val="00B0F0"/>
              </a:solidFill>
            </a:endParaRPr>
          </a:p>
          <a:p>
            <a:pPr>
              <a:buFontTx/>
              <a:buChar char="-"/>
            </a:pPr>
            <a:r>
              <a:rPr lang="cs-CZ" sz="3600" i="1" u="sng" dirty="0" smtClean="0">
                <a:solidFill>
                  <a:srgbClr val="00B0F0"/>
                </a:solidFill>
              </a:rPr>
              <a:t>14. </a:t>
            </a:r>
            <a:r>
              <a:rPr lang="cs-CZ" sz="3600" dirty="0" smtClean="0">
                <a:solidFill>
                  <a:srgbClr val="00B0F0"/>
                </a:solidFill>
              </a:rPr>
              <a:t>stol. </a:t>
            </a:r>
            <a:r>
              <a:rPr lang="cs-CZ" sz="3600" dirty="0" smtClean="0"/>
              <a:t>z</a:t>
            </a:r>
            <a:r>
              <a:rPr lang="cs-CZ" sz="3600" dirty="0" smtClean="0"/>
              <a:t>ačalo se zpívat </a:t>
            </a:r>
            <a:r>
              <a:rPr lang="cs-CZ" sz="3600" i="1" u="sng" dirty="0" smtClean="0">
                <a:solidFill>
                  <a:srgbClr val="00B0F0"/>
                </a:solidFill>
              </a:rPr>
              <a:t>dvojhlasně i vícehlasně </a:t>
            </a:r>
          </a:p>
          <a:p>
            <a:pPr>
              <a:buFontTx/>
              <a:buChar char="-"/>
            </a:pPr>
            <a:r>
              <a:rPr lang="cs-CZ" sz="3600" dirty="0" smtClean="0"/>
              <a:t>Protože tento způsob zpěvu byl považován za novinku, označoval se jako </a:t>
            </a:r>
            <a:r>
              <a:rPr lang="cs-CZ" sz="3600" i="1" u="sng" dirty="0" smtClean="0">
                <a:solidFill>
                  <a:srgbClr val="00B0F0"/>
                </a:solidFill>
              </a:rPr>
              <a:t>ARS NOVA – (NOVÉ UMĚNÍ)</a:t>
            </a:r>
            <a:endParaRPr lang="cs-CZ" sz="3600" i="1" u="sng" dirty="0" smtClean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0366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10668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Otázky a úkoly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457200" y="2249424"/>
            <a:ext cx="8229600" cy="4325112"/>
          </a:xfrm>
        </p:spPr>
        <p:txBody>
          <a:bodyPr>
            <a:normAutofit/>
          </a:bodyPr>
          <a:lstStyle/>
          <a:p>
            <a:r>
              <a:rPr lang="cs-CZ" dirty="0" smtClean="0"/>
              <a:t>1. </a:t>
            </a:r>
            <a:r>
              <a:rPr lang="cs-CZ" dirty="0" smtClean="0"/>
              <a:t>Jak se nazývá jednohlasý duchovní zpěv?</a:t>
            </a:r>
            <a:endParaRPr lang="cs-CZ" dirty="0" smtClean="0"/>
          </a:p>
          <a:p>
            <a:r>
              <a:rPr lang="cs-CZ" dirty="0" smtClean="0">
                <a:solidFill>
                  <a:srgbClr val="FF0066"/>
                </a:solidFill>
              </a:rPr>
              <a:t>…chorál</a:t>
            </a:r>
            <a:endParaRPr lang="cs-CZ" dirty="0" smtClean="0">
              <a:solidFill>
                <a:srgbClr val="FF0066"/>
              </a:solidFill>
            </a:endParaRPr>
          </a:p>
          <a:p>
            <a:endParaRPr lang="cs-CZ" dirty="0" smtClean="0"/>
          </a:p>
          <a:p>
            <a:r>
              <a:rPr lang="cs-CZ" dirty="0" smtClean="0"/>
              <a:t>2. </a:t>
            </a:r>
            <a:r>
              <a:rPr lang="cs-CZ" dirty="0" smtClean="0"/>
              <a:t>Jak se jinak říkalo potulným pěvcům?</a:t>
            </a:r>
            <a:endParaRPr lang="cs-CZ" dirty="0" smtClean="0"/>
          </a:p>
          <a:p>
            <a:r>
              <a:rPr lang="cs-CZ" dirty="0" smtClean="0">
                <a:solidFill>
                  <a:srgbClr val="FF0066"/>
                </a:solidFill>
              </a:rPr>
              <a:t>…</a:t>
            </a:r>
            <a:r>
              <a:rPr lang="cs-CZ" dirty="0" err="1" smtClean="0">
                <a:solidFill>
                  <a:srgbClr val="FF0066"/>
                </a:solidFill>
              </a:rPr>
              <a:t>j</a:t>
            </a:r>
            <a:r>
              <a:rPr lang="cs-CZ" dirty="0" err="1" smtClean="0">
                <a:solidFill>
                  <a:srgbClr val="FF0066"/>
                </a:solidFill>
              </a:rPr>
              <a:t>okulátoři</a:t>
            </a:r>
            <a:endParaRPr lang="cs-CZ" dirty="0" smtClean="0">
              <a:solidFill>
                <a:srgbClr val="FF0066"/>
              </a:solidFill>
            </a:endParaRP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3. </a:t>
            </a:r>
            <a:r>
              <a:rPr lang="cs-CZ" dirty="0" smtClean="0"/>
              <a:t>Od kterého století se zpívalo vícehlasně?</a:t>
            </a:r>
            <a:endParaRPr lang="cs-CZ" dirty="0" smtClean="0"/>
          </a:p>
          <a:p>
            <a:r>
              <a:rPr lang="cs-CZ" dirty="0" smtClean="0">
                <a:solidFill>
                  <a:srgbClr val="FF0066"/>
                </a:solidFill>
              </a:rPr>
              <a:t>…14. století</a:t>
            </a:r>
            <a:endParaRPr lang="cs-CZ" dirty="0" smtClean="0">
              <a:solidFill>
                <a:srgbClr val="FF0066"/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7239000" cy="58128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Citace: </a:t>
            </a:r>
          </a:p>
          <a:p>
            <a:pPr marL="0" indent="0">
              <a:buNone/>
            </a:pPr>
            <a:r>
              <a:rPr lang="cs-CZ" sz="2400" dirty="0" smtClean="0"/>
              <a:t>Učebnice-</a:t>
            </a:r>
            <a:r>
              <a:rPr lang="cs-CZ" sz="1200" dirty="0" smtClean="0"/>
              <a:t>CHARALAMBIDIS, </a:t>
            </a:r>
            <a:r>
              <a:rPr lang="cs-CZ" sz="1200" dirty="0" err="1" smtClean="0"/>
              <a:t>Alexandros</a:t>
            </a:r>
            <a:r>
              <a:rPr lang="cs-CZ" sz="1200" dirty="0" smtClean="0"/>
              <a:t>; PILKA, Jiří; CÍSAŘ, Zdeněk a kol. </a:t>
            </a:r>
            <a:r>
              <a:rPr lang="cs-CZ" sz="1200" i="1" dirty="0" smtClean="0"/>
              <a:t>Hudební výchova pro 7. ročník základní školy</a:t>
            </a:r>
            <a:r>
              <a:rPr lang="cs-CZ" sz="1200" dirty="0" smtClean="0"/>
              <a:t>. Praha 2: pedagogické, 1998, ISBN 80-7235-048-X.</a:t>
            </a:r>
            <a:endParaRPr lang="cs-CZ" sz="1200" b="1" u="sng" dirty="0" smtClean="0"/>
          </a:p>
          <a:p>
            <a:pPr marL="0" indent="0">
              <a:buNone/>
            </a:pPr>
            <a:r>
              <a:rPr lang="cs-CZ" sz="2400" dirty="0" smtClean="0"/>
              <a:t>Obr. 1.-</a:t>
            </a:r>
            <a:r>
              <a:rPr lang="en-US" sz="2400" dirty="0" smtClean="0"/>
              <a:t> </a:t>
            </a:r>
            <a:r>
              <a:rPr lang="cs-CZ" sz="1200" dirty="0" smtClean="0"/>
              <a:t>AUTOR NEUVEDEN. </a:t>
            </a:r>
            <a:r>
              <a:rPr lang="cs-CZ" sz="1200" i="1" dirty="0" err="1" smtClean="0"/>
              <a:t>google.cz</a:t>
            </a:r>
            <a:r>
              <a:rPr lang="cs-CZ" sz="1200" dirty="0" smtClean="0"/>
              <a:t> [online]. [cit. 25.11.2012]. Dostupný na WWW: http://medieval.</a:t>
            </a:r>
            <a:r>
              <a:rPr lang="cs-CZ" sz="1200" dirty="0" err="1" smtClean="0"/>
              <a:t>gothart.cz</a:t>
            </a:r>
            <a:r>
              <a:rPr lang="cs-CZ" sz="1200" dirty="0" smtClean="0"/>
              <a:t>/</a:t>
            </a:r>
            <a:r>
              <a:rPr lang="cs-CZ" sz="1200" dirty="0" err="1" smtClean="0"/>
              <a:t>images</a:t>
            </a:r>
            <a:r>
              <a:rPr lang="cs-CZ" sz="1200" dirty="0" smtClean="0"/>
              <a:t>/</a:t>
            </a:r>
            <a:r>
              <a:rPr lang="cs-CZ" sz="1200" dirty="0" err="1" smtClean="0"/>
              <a:t>articles</a:t>
            </a:r>
            <a:r>
              <a:rPr lang="cs-CZ" sz="1200" dirty="0" smtClean="0"/>
              <a:t>/csm3.jpg</a:t>
            </a:r>
            <a:endParaRPr lang="cs-CZ" sz="1200" dirty="0" smtClean="0"/>
          </a:p>
          <a:p>
            <a:pPr marL="0" indent="0">
              <a:buNone/>
            </a:pPr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xmlns="" val="24264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1853</TotalTime>
  <Words>316</Words>
  <Application>Microsoft Office PowerPoint</Application>
  <PresentationFormat>Předvádění na obrazovce (4:3)</PresentationFormat>
  <Paragraphs>42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Bohatý</vt:lpstr>
      <vt:lpstr>Snímek 1</vt:lpstr>
      <vt:lpstr>Anotace:</vt:lpstr>
      <vt:lpstr>Středověk - gotika</vt:lpstr>
      <vt:lpstr>Středověk - gotika</vt:lpstr>
      <vt:lpstr>Středověk - gotika</vt:lpstr>
      <vt:lpstr>Otázky a úkoly</vt:lpstr>
      <vt:lpstr>Snímek 7</vt:lpstr>
    </vt:vector>
  </TitlesOfParts>
  <Company>doma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Bonny13</cp:lastModifiedBy>
  <cp:revision>194</cp:revision>
  <dcterms:created xsi:type="dcterms:W3CDTF">2011-03-22T17:13:23Z</dcterms:created>
  <dcterms:modified xsi:type="dcterms:W3CDTF">2012-11-25T17:10:16Z</dcterms:modified>
</cp:coreProperties>
</file>