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notesMasterIdLst>
    <p:notesMasterId r:id="rId9"/>
  </p:notesMasterIdLst>
  <p:sldIdLst>
    <p:sldId id="256" r:id="rId2"/>
    <p:sldId id="269" r:id="rId3"/>
    <p:sldId id="257" r:id="rId4"/>
    <p:sldId id="271" r:id="rId5"/>
    <p:sldId id="258" r:id="rId6"/>
    <p:sldId id="272" r:id="rId7"/>
    <p:sldId id="26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33"/>
    <a:srgbClr val="FFFF66"/>
    <a:srgbClr val="996E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122" autoAdjust="0"/>
  </p:normalViewPr>
  <p:slideViewPr>
    <p:cSldViewPr>
      <p:cViewPr>
        <p:scale>
          <a:sx n="76" d="100"/>
          <a:sy n="76" d="100"/>
        </p:scale>
        <p:origin x="-648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1842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7DF03-B601-49DB-BF9F-B68153AF598F}" type="datetimeFigureOut">
              <a:rPr lang="cs-CZ" smtClean="0"/>
              <a:pPr/>
              <a:t>22.9.2013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61525-A494-4ACD-BD58-862938CBC4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61504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22.9.2013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22.9.2013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22.9.2013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22.9.2013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22.9.2013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22.9.2013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22.9.2013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22.9.2013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22.9.2013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f/fc/Verdi_Mulnier_BNF_Gallica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Zaoblený obdélník 16"/>
          <p:cNvSpPr/>
          <p:nvPr/>
        </p:nvSpPr>
        <p:spPr>
          <a:xfrm>
            <a:off x="785786" y="2857496"/>
            <a:ext cx="7500990" cy="3714776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1600" dirty="0"/>
          </a:p>
        </p:txBody>
      </p:sp>
      <p:sp>
        <p:nvSpPr>
          <p:cNvPr id="18" name="Zaoblený obdélník 17"/>
          <p:cNvSpPr/>
          <p:nvPr/>
        </p:nvSpPr>
        <p:spPr>
          <a:xfrm>
            <a:off x="357158" y="1214422"/>
            <a:ext cx="8166547" cy="1428760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19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ovéPole 19"/>
          <p:cNvSpPr txBox="1"/>
          <p:nvPr/>
        </p:nvSpPr>
        <p:spPr>
          <a:xfrm>
            <a:off x="857224" y="4786322"/>
            <a:ext cx="7656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000" b="1" dirty="0"/>
              <a:t>ČÍSLO PROJEKTU</a:t>
            </a:r>
            <a:r>
              <a:rPr lang="cs-CZ" sz="2000" dirty="0"/>
              <a:t>: </a:t>
            </a:r>
            <a:r>
              <a:rPr lang="cs-CZ" sz="2000" dirty="0" smtClean="0"/>
              <a:t>CZ.1.07/1.4.00/21.2364</a:t>
            </a:r>
            <a:endParaRPr lang="cs-CZ" sz="2000" dirty="0"/>
          </a:p>
        </p:txBody>
      </p:sp>
      <p:sp>
        <p:nvSpPr>
          <p:cNvPr id="21" name="Obdélník 20"/>
          <p:cNvSpPr/>
          <p:nvPr/>
        </p:nvSpPr>
        <p:spPr>
          <a:xfrm>
            <a:off x="857224" y="3500438"/>
            <a:ext cx="507812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NÁZEV</a:t>
            </a:r>
            <a:r>
              <a:rPr lang="cs-CZ" sz="2000" dirty="0"/>
              <a:t>: </a:t>
            </a:r>
            <a:r>
              <a:rPr lang="cs-CZ" sz="2000" dirty="0" smtClean="0"/>
              <a:t>VY_32_INOVACE_29_19_HV8_Skála</a:t>
            </a:r>
            <a:endParaRPr lang="cs-CZ" sz="2000" dirty="0"/>
          </a:p>
        </p:txBody>
      </p:sp>
      <p:sp>
        <p:nvSpPr>
          <p:cNvPr id="22" name="Obdélník 21"/>
          <p:cNvSpPr/>
          <p:nvPr/>
        </p:nvSpPr>
        <p:spPr>
          <a:xfrm>
            <a:off x="857224" y="3071810"/>
            <a:ext cx="31229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AUTOR</a:t>
            </a:r>
            <a:r>
              <a:rPr lang="cs-CZ" sz="2000" dirty="0"/>
              <a:t>: </a:t>
            </a:r>
            <a:r>
              <a:rPr lang="cs-CZ" sz="2000" dirty="0" smtClean="0"/>
              <a:t>Mgr. Aleš Skála</a:t>
            </a:r>
            <a:endParaRPr lang="cs-CZ" sz="2000" dirty="0"/>
          </a:p>
        </p:txBody>
      </p:sp>
      <p:sp>
        <p:nvSpPr>
          <p:cNvPr id="23" name="Obdélník 22"/>
          <p:cNvSpPr/>
          <p:nvPr/>
        </p:nvSpPr>
        <p:spPr>
          <a:xfrm>
            <a:off x="857224" y="3929066"/>
            <a:ext cx="349409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smtClean="0"/>
              <a:t>TÉMA</a:t>
            </a:r>
            <a:r>
              <a:rPr lang="cs-CZ" sz="2000" dirty="0"/>
              <a:t>: </a:t>
            </a:r>
            <a:r>
              <a:rPr lang="cs-CZ" sz="2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</a:rPr>
              <a:t>Romant</a:t>
            </a:r>
            <a:r>
              <a:rPr lang="cs-CZ" sz="2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</a:rPr>
              <a:t>ismus </a:t>
            </a:r>
            <a:r>
              <a:rPr lang="cs-CZ" sz="2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</a:rPr>
              <a:t>v hudbě</a:t>
            </a:r>
          </a:p>
          <a:p>
            <a:pPr lvl="0"/>
            <a:endParaRPr lang="cs-CZ" sz="20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00034" y="1214422"/>
            <a:ext cx="8230304" cy="170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400" dirty="0"/>
              <a:t>Základní škola Libina, příspěvková </a:t>
            </a:r>
            <a:r>
              <a:rPr lang="cs-CZ" sz="14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Název projektu: </a:t>
            </a:r>
            <a:r>
              <a:rPr lang="cs-CZ" sz="1400" dirty="0" smtClean="0"/>
              <a:t>Škola hrou</a:t>
            </a:r>
            <a:endParaRPr lang="cs-CZ" sz="1400" dirty="0"/>
          </a:p>
          <a:p>
            <a:pPr>
              <a:lnSpc>
                <a:spcPct val="150000"/>
              </a:lnSpc>
            </a:pPr>
            <a:r>
              <a:rPr lang="cs-CZ" sz="1400" dirty="0"/>
              <a:t>Tento projekt je spolufinancován Evropským sociálním fondem </a:t>
            </a:r>
            <a:r>
              <a:rPr lang="cs-CZ" sz="14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Vzdělávací </a:t>
            </a:r>
            <a:r>
              <a:rPr lang="cs-CZ" sz="1400" dirty="0" smtClean="0"/>
              <a:t>oblast: Hudební výchova na 2. stupni</a:t>
            </a:r>
            <a:endParaRPr lang="cs-CZ" sz="1400" dirty="0"/>
          </a:p>
          <a:p>
            <a:pPr>
              <a:lnSpc>
                <a:spcPct val="150000"/>
              </a:lnSpc>
            </a:pPr>
            <a:endParaRPr lang="cs-CZ" sz="1400" dirty="0"/>
          </a:p>
        </p:txBody>
      </p:sp>
      <p:sp>
        <p:nvSpPr>
          <p:cNvPr id="25" name="Obdélník 24"/>
          <p:cNvSpPr/>
          <p:nvPr/>
        </p:nvSpPr>
        <p:spPr>
          <a:xfrm>
            <a:off x="857224" y="4357694"/>
            <a:ext cx="419537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OBSAH</a:t>
            </a:r>
            <a:r>
              <a:rPr lang="cs-CZ" sz="2000" dirty="0"/>
              <a:t>: </a:t>
            </a:r>
            <a:r>
              <a:rPr lang="cs-CZ" sz="2000" dirty="0" smtClean="0"/>
              <a:t>Vývoj hudby v </a:t>
            </a:r>
            <a:r>
              <a:rPr lang="cs-CZ" sz="2000" dirty="0" smtClean="0"/>
              <a:t>romant</a:t>
            </a:r>
            <a:r>
              <a:rPr lang="cs-CZ" sz="2000" dirty="0" smtClean="0"/>
              <a:t>ismu</a:t>
            </a:r>
            <a:endParaRPr lang="cs-CZ" sz="2000" dirty="0"/>
          </a:p>
        </p:txBody>
      </p:sp>
      <p:pic>
        <p:nvPicPr>
          <p:cNvPr id="26" name="Obrázek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644" y="1428736"/>
            <a:ext cx="1180036" cy="1029055"/>
          </a:xfrm>
          <a:prstGeom prst="rect">
            <a:avLst/>
          </a:prstGeom>
        </p:spPr>
      </p:pic>
      <p:sp>
        <p:nvSpPr>
          <p:cNvPr id="27" name="TextovéPole 26"/>
          <p:cNvSpPr txBox="1"/>
          <p:nvPr/>
        </p:nvSpPr>
        <p:spPr>
          <a:xfrm>
            <a:off x="1714480" y="428604"/>
            <a:ext cx="5857916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Romant</a:t>
            </a:r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ismus </a:t>
            </a:r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 hudbě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62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428604"/>
            <a:ext cx="8229600" cy="1066800"/>
          </a:xfrm>
        </p:spPr>
        <p:txBody>
          <a:bodyPr/>
          <a:lstStyle/>
          <a:p>
            <a:r>
              <a:rPr lang="cs-CZ" u="sng" dirty="0" smtClean="0"/>
              <a:t>Anotace: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785926"/>
            <a:ext cx="8229600" cy="1785950"/>
          </a:xfrm>
          <a:solidFill>
            <a:schemeClr val="accent3">
              <a:lumMod val="40000"/>
              <a:lumOff val="60000"/>
            </a:schemeClr>
          </a:solidFill>
          <a:ln>
            <a:solidFill>
              <a:schemeClr val="accent3"/>
            </a:solidFill>
          </a:ln>
        </p:spPr>
        <p:txBody>
          <a:bodyPr>
            <a:normAutofit fontScale="92500" lnSpcReduction="10000"/>
          </a:bodyPr>
          <a:lstStyle/>
          <a:p>
            <a:r>
              <a:rPr lang="cs-CZ" sz="2000" dirty="0" smtClean="0"/>
              <a:t>Materiál seznamuje žáky s hudebními dějinami </a:t>
            </a:r>
            <a:r>
              <a:rPr lang="cs-CZ" sz="2000" dirty="0" smtClean="0"/>
              <a:t>romant</a:t>
            </a:r>
            <a:r>
              <a:rPr lang="cs-CZ" sz="2000" dirty="0" smtClean="0"/>
              <a:t>ismu</a:t>
            </a: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r>
              <a:rPr lang="cs-CZ" sz="2000" dirty="0" smtClean="0"/>
              <a:t>Obsah je pro žáky 8. ročníku a je určen pro interaktivní tabuli</a:t>
            </a:r>
          </a:p>
          <a:p>
            <a:endParaRPr lang="cs-CZ" sz="2000" dirty="0" smtClean="0"/>
          </a:p>
          <a:p>
            <a:r>
              <a:rPr lang="cs-CZ" sz="2000" dirty="0" smtClean="0"/>
              <a:t>Nabyté vědomosti si žáci mohou ověřit v závěrečných otázkách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7239000" cy="68006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u="sng" dirty="0" err="1" smtClean="0"/>
              <a:t>romanti</a:t>
            </a:r>
            <a:r>
              <a:rPr lang="cs-CZ" u="sng" dirty="0" err="1" smtClean="0"/>
              <a:t>SMUS</a:t>
            </a:r>
            <a:endParaRPr lang="cs-CZ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214282" y="1340768"/>
            <a:ext cx="8786874" cy="212365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400" dirty="0">
                <a:solidFill>
                  <a:srgbClr val="00B0F0"/>
                </a:solidFill>
              </a:rPr>
              <a:t>R</a:t>
            </a:r>
            <a:r>
              <a:rPr lang="cs-CZ" sz="4400" dirty="0" smtClean="0">
                <a:solidFill>
                  <a:srgbClr val="00B0F0"/>
                </a:solidFill>
              </a:rPr>
              <a:t>omant</a:t>
            </a:r>
            <a:r>
              <a:rPr lang="cs-CZ" sz="4400" dirty="0" smtClean="0">
                <a:solidFill>
                  <a:srgbClr val="00B0F0"/>
                </a:solidFill>
              </a:rPr>
              <a:t>ismus</a:t>
            </a:r>
            <a:r>
              <a:rPr lang="cs-CZ" sz="4400" dirty="0" smtClean="0"/>
              <a:t> představuje nový vstup citu, velké fantazie, tvoří se velkolepá hudební dramata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07786" y="3861048"/>
            <a:ext cx="8786874" cy="212365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400" dirty="0" smtClean="0"/>
              <a:t>Hudební </a:t>
            </a:r>
            <a:r>
              <a:rPr lang="cs-CZ" sz="4400" dirty="0" smtClean="0"/>
              <a:t>romantismus </a:t>
            </a:r>
            <a:r>
              <a:rPr lang="cs-CZ" sz="4400" dirty="0" smtClean="0"/>
              <a:t>zasazujeme do doby </a:t>
            </a:r>
            <a:r>
              <a:rPr lang="cs-CZ" sz="4400" dirty="0" smtClean="0">
                <a:solidFill>
                  <a:srgbClr val="00B0F0"/>
                </a:solidFill>
              </a:rPr>
              <a:t>19</a:t>
            </a:r>
            <a:r>
              <a:rPr lang="cs-CZ" sz="4400" dirty="0" smtClean="0">
                <a:solidFill>
                  <a:srgbClr val="00B0F0"/>
                </a:solidFill>
              </a:rPr>
              <a:t>. století</a:t>
            </a:r>
            <a:r>
              <a:rPr lang="cs-CZ" sz="4400" dirty="0" smtClean="0"/>
              <a:t>, kdy se dále rozvíjela </a:t>
            </a:r>
            <a:r>
              <a:rPr lang="cs-CZ" sz="4400" dirty="0" smtClean="0">
                <a:solidFill>
                  <a:srgbClr val="00B0F0"/>
                </a:solidFill>
              </a:rPr>
              <a:t>opera</a:t>
            </a:r>
            <a:r>
              <a:rPr lang="cs-CZ" sz="4400" dirty="0" smtClean="0"/>
              <a:t> </a:t>
            </a:r>
            <a:r>
              <a:rPr lang="cs-CZ" sz="4400" dirty="0" smtClean="0"/>
              <a:t>a </a:t>
            </a:r>
            <a:r>
              <a:rPr lang="cs-CZ" sz="4400" dirty="0" smtClean="0">
                <a:solidFill>
                  <a:srgbClr val="00B0F0"/>
                </a:solidFill>
              </a:rPr>
              <a:t>symfonie</a:t>
            </a:r>
            <a:endParaRPr lang="cs-CZ" sz="44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528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16715" y="188640"/>
            <a:ext cx="7239000" cy="68006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u="sng" dirty="0" smtClean="0"/>
              <a:t>romant</a:t>
            </a:r>
            <a:r>
              <a:rPr lang="cs-CZ" u="sng" dirty="0" smtClean="0"/>
              <a:t>ismus</a:t>
            </a:r>
            <a:endParaRPr lang="cs-CZ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5720" y="980728"/>
            <a:ext cx="7500990" cy="255454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i="1" dirty="0" smtClean="0"/>
              <a:t>- </a:t>
            </a:r>
            <a:r>
              <a:rPr lang="cs-CZ" sz="3200" dirty="0" smtClean="0">
                <a:solidFill>
                  <a:schemeClr val="tx1"/>
                </a:solidFill>
              </a:rPr>
              <a:t>Období romantismu přineslo dvě novinky a to vznik tzv. </a:t>
            </a:r>
            <a:r>
              <a:rPr lang="cs-CZ" sz="3200" dirty="0" smtClean="0">
                <a:solidFill>
                  <a:srgbClr val="00B0F0"/>
                </a:solidFill>
              </a:rPr>
              <a:t>programní hudby(rozsáhlé soubory skladeb) a vznik skladeb inspirovaných lidovou hudbou a tanci </a:t>
            </a:r>
            <a:endParaRPr lang="cs-CZ" sz="3200" i="1" u="sng" dirty="0">
              <a:solidFill>
                <a:srgbClr val="00B0F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79512" y="3861048"/>
            <a:ext cx="8475569" cy="255454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571500" indent="-571500">
              <a:buFontTx/>
              <a:buChar char="-"/>
            </a:pPr>
            <a:r>
              <a:rPr lang="cs-CZ" sz="3200" dirty="0" smtClean="0"/>
              <a:t>Dále se rozvíjela </a:t>
            </a:r>
            <a:r>
              <a:rPr lang="cs-CZ" sz="3200" dirty="0" smtClean="0">
                <a:solidFill>
                  <a:srgbClr val="00B0F0"/>
                </a:solidFill>
              </a:rPr>
              <a:t>symfonická hudba</a:t>
            </a:r>
            <a:r>
              <a:rPr lang="cs-CZ" sz="3200" dirty="0" smtClean="0"/>
              <a:t>, komponovaly se </a:t>
            </a:r>
            <a:r>
              <a:rPr lang="cs-CZ" sz="3200" dirty="0" smtClean="0">
                <a:solidFill>
                  <a:srgbClr val="00B0F0"/>
                </a:solidFill>
              </a:rPr>
              <a:t>symfonické básně i symfonie</a:t>
            </a:r>
            <a:endParaRPr lang="cs-CZ" sz="3200" dirty="0" smtClean="0">
              <a:solidFill>
                <a:srgbClr val="00B0F0"/>
              </a:solidFill>
            </a:endParaRPr>
          </a:p>
          <a:p>
            <a:pPr marL="571500" indent="-571500">
              <a:buFontTx/>
              <a:buChar char="-"/>
            </a:pPr>
            <a:r>
              <a:rPr lang="cs-CZ" sz="3200" dirty="0" smtClean="0"/>
              <a:t>Také </a:t>
            </a:r>
            <a:r>
              <a:rPr lang="cs-CZ" sz="3200" dirty="0" smtClean="0">
                <a:solidFill>
                  <a:srgbClr val="00B0F0"/>
                </a:solidFill>
              </a:rPr>
              <a:t>opera</a:t>
            </a:r>
            <a:r>
              <a:rPr lang="cs-CZ" sz="3200" dirty="0" smtClean="0"/>
              <a:t> se proměnila, začal se klást </a:t>
            </a:r>
            <a:r>
              <a:rPr lang="cs-CZ" sz="3200" dirty="0" smtClean="0">
                <a:solidFill>
                  <a:srgbClr val="00B0F0"/>
                </a:solidFill>
              </a:rPr>
              <a:t>důraz na děj a myšlenkové zaměření </a:t>
            </a:r>
            <a:endParaRPr lang="cs-CZ" sz="3200" dirty="0" smtClean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239000" cy="68006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u="sng" dirty="0" smtClean="0"/>
              <a:t>romant</a:t>
            </a:r>
            <a:r>
              <a:rPr lang="cs-CZ" u="sng" dirty="0" smtClean="0"/>
              <a:t>ismus </a:t>
            </a:r>
            <a:r>
              <a:rPr lang="cs-CZ" u="sng" dirty="0" smtClean="0"/>
              <a:t>- představitelé</a:t>
            </a:r>
            <a:endParaRPr lang="cs-CZ" u="sng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23528" y="1405571"/>
            <a:ext cx="8208912" cy="484632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sz="4400" i="1" u="sng" dirty="0" smtClean="0">
                <a:solidFill>
                  <a:schemeClr val="tx1"/>
                </a:solidFill>
              </a:rPr>
              <a:t>FREDERYK CHOPIN</a:t>
            </a:r>
            <a:endParaRPr lang="cs-CZ" sz="4400" i="1" u="sng" dirty="0" smtClean="0">
              <a:solidFill>
                <a:schemeClr val="tx1"/>
              </a:solidFill>
            </a:endParaRPr>
          </a:p>
          <a:p>
            <a:pPr>
              <a:buFontTx/>
              <a:buChar char="-"/>
            </a:pPr>
            <a:endParaRPr lang="cs-CZ" sz="4400" i="1" u="sng" dirty="0" smtClean="0">
              <a:solidFill>
                <a:schemeClr val="tx1"/>
              </a:solidFill>
            </a:endParaRPr>
          </a:p>
          <a:p>
            <a:pPr>
              <a:buFontTx/>
              <a:buChar char="-"/>
            </a:pPr>
            <a:r>
              <a:rPr lang="cs-CZ" sz="4400" i="1" u="sng" dirty="0" smtClean="0">
                <a:solidFill>
                  <a:schemeClr val="tx1"/>
                </a:solidFill>
              </a:rPr>
              <a:t>GIUSEPPE VERDI</a:t>
            </a:r>
            <a:endParaRPr lang="cs-CZ" sz="4400" i="1" u="sng" dirty="0" smtClean="0">
              <a:solidFill>
                <a:schemeClr val="tx1"/>
              </a:solidFill>
            </a:endParaRPr>
          </a:p>
          <a:p>
            <a:pPr>
              <a:buFontTx/>
              <a:buChar char="-"/>
            </a:pPr>
            <a:endParaRPr lang="cs-CZ" sz="4400" i="1" u="sng" dirty="0" smtClean="0">
              <a:solidFill>
                <a:schemeClr val="tx1"/>
              </a:solidFill>
            </a:endParaRPr>
          </a:p>
          <a:p>
            <a:pPr>
              <a:buFontTx/>
              <a:buChar char="-"/>
            </a:pPr>
            <a:r>
              <a:rPr lang="cs-CZ" sz="4400" i="1" u="sng" dirty="0" smtClean="0">
                <a:solidFill>
                  <a:schemeClr val="tx1"/>
                </a:solidFill>
              </a:rPr>
              <a:t>FRANZ SCHUBERT</a:t>
            </a:r>
            <a:endParaRPr lang="cs-CZ" sz="4400" i="1" u="sng" dirty="0" smtClean="0">
              <a:solidFill>
                <a:schemeClr val="tx1"/>
              </a:solidFill>
            </a:endParaRPr>
          </a:p>
          <a:p>
            <a:pPr>
              <a:buFontTx/>
              <a:buChar char="-"/>
            </a:pPr>
            <a:endParaRPr lang="cs-CZ" sz="4400" i="1" u="sng" dirty="0" smtClean="0">
              <a:solidFill>
                <a:srgbClr val="00B0F0"/>
              </a:solidFill>
            </a:endParaRPr>
          </a:p>
        </p:txBody>
      </p:sp>
      <p:pic>
        <p:nvPicPr>
          <p:cNvPr id="3" name="Picture 2" descr="Soubor:Verdi Mulnier BNF Gallica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700808"/>
            <a:ext cx="3113358" cy="5013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0366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uiExpand="1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106680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Otázky a úkoly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457200" y="2249424"/>
            <a:ext cx="8229600" cy="4325112"/>
          </a:xfrm>
        </p:spPr>
        <p:txBody>
          <a:bodyPr>
            <a:normAutofit/>
          </a:bodyPr>
          <a:lstStyle/>
          <a:p>
            <a:r>
              <a:rPr lang="cs-CZ" dirty="0" smtClean="0"/>
              <a:t>1. Které století přicházelo na hudební </a:t>
            </a:r>
            <a:r>
              <a:rPr lang="cs-CZ" dirty="0" smtClean="0"/>
              <a:t>romantismus</a:t>
            </a:r>
            <a:r>
              <a:rPr lang="cs-CZ" dirty="0" smtClean="0"/>
              <a:t>?</a:t>
            </a:r>
            <a:endParaRPr lang="cs-CZ" dirty="0" smtClean="0"/>
          </a:p>
          <a:p>
            <a:r>
              <a:rPr lang="cs-CZ" dirty="0" smtClean="0">
                <a:solidFill>
                  <a:srgbClr val="FF0066"/>
                </a:solidFill>
              </a:rPr>
              <a:t>…19</a:t>
            </a:r>
            <a:r>
              <a:rPr lang="cs-CZ" dirty="0" smtClean="0">
                <a:solidFill>
                  <a:srgbClr val="FF0066"/>
                </a:solidFill>
              </a:rPr>
              <a:t>. století</a:t>
            </a:r>
          </a:p>
          <a:p>
            <a:endParaRPr lang="cs-CZ" dirty="0" smtClean="0"/>
          </a:p>
          <a:p>
            <a:r>
              <a:rPr lang="cs-CZ" dirty="0" smtClean="0"/>
              <a:t>2. Co je to </a:t>
            </a:r>
            <a:r>
              <a:rPr lang="cs-CZ" dirty="0" smtClean="0"/>
              <a:t>programní hudba?</a:t>
            </a:r>
            <a:endParaRPr lang="cs-CZ" dirty="0" smtClean="0"/>
          </a:p>
          <a:p>
            <a:r>
              <a:rPr lang="cs-CZ" dirty="0" smtClean="0">
                <a:solidFill>
                  <a:srgbClr val="FF0066"/>
                </a:solidFill>
              </a:rPr>
              <a:t>…rozsáhlé soubory skladeb</a:t>
            </a:r>
            <a:endParaRPr lang="cs-CZ" dirty="0" smtClean="0">
              <a:solidFill>
                <a:srgbClr val="FF0066"/>
              </a:solidFill>
            </a:endParaRP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3. Jak se jmenoval nejvýznamnější představitel </a:t>
            </a:r>
            <a:r>
              <a:rPr lang="cs-CZ" dirty="0" smtClean="0"/>
              <a:t>romantismu?</a:t>
            </a:r>
            <a:endParaRPr lang="cs-CZ" dirty="0" smtClean="0"/>
          </a:p>
          <a:p>
            <a:r>
              <a:rPr lang="cs-CZ" dirty="0" smtClean="0">
                <a:solidFill>
                  <a:srgbClr val="FF0066"/>
                </a:solidFill>
              </a:rPr>
              <a:t>…</a:t>
            </a:r>
            <a:r>
              <a:rPr lang="cs-CZ" smtClean="0">
                <a:solidFill>
                  <a:srgbClr val="FF0066"/>
                </a:solidFill>
              </a:rPr>
              <a:t>Giuseppe Verdi</a:t>
            </a:r>
            <a:endParaRPr lang="cs-CZ" dirty="0" smtClean="0">
              <a:solidFill>
                <a:srgbClr val="FF0066"/>
              </a:solidFill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7239000" cy="58128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Citace: </a:t>
            </a:r>
          </a:p>
          <a:p>
            <a:pPr marL="0" indent="0">
              <a:buNone/>
            </a:pPr>
            <a:r>
              <a:rPr lang="cs-CZ" sz="2400" dirty="0" smtClean="0"/>
              <a:t>Učebnice-</a:t>
            </a:r>
            <a:r>
              <a:rPr lang="cs-CZ" sz="1200" dirty="0" smtClean="0"/>
              <a:t>CHARALAMBIDIS, </a:t>
            </a:r>
            <a:r>
              <a:rPr lang="cs-CZ" sz="1200" dirty="0" err="1" smtClean="0"/>
              <a:t>Alexandros</a:t>
            </a:r>
            <a:r>
              <a:rPr lang="cs-CZ" sz="1200" dirty="0" smtClean="0"/>
              <a:t>; PILKA, Jiří; CÍSAŘ, Zdeněk a kol. </a:t>
            </a:r>
            <a:r>
              <a:rPr lang="cs-CZ" sz="1200" i="1" dirty="0" smtClean="0"/>
              <a:t>Hudební výchova pro 7. ročník základní školy</a:t>
            </a:r>
            <a:r>
              <a:rPr lang="cs-CZ" sz="1200" dirty="0" smtClean="0"/>
              <a:t>. Praha 2: pedagogické, 1998, ISBN 80-7235-048-X.</a:t>
            </a:r>
            <a:endParaRPr lang="cs-CZ" sz="1200" b="1" u="sng" dirty="0" smtClean="0"/>
          </a:p>
          <a:p>
            <a:pPr marL="0" indent="0">
              <a:buNone/>
            </a:pPr>
            <a:r>
              <a:rPr lang="cs-CZ" sz="2400" dirty="0" smtClean="0"/>
              <a:t>Obr. 1.-</a:t>
            </a:r>
            <a:r>
              <a:rPr lang="en-US" sz="2400" dirty="0" smtClean="0"/>
              <a:t> </a:t>
            </a:r>
            <a:r>
              <a:rPr lang="de-DE" sz="1200" dirty="0"/>
              <a:t>FERDINAND MULNIER. </a:t>
            </a:r>
            <a:r>
              <a:rPr lang="de-DE" sz="1200" i="1" dirty="0"/>
              <a:t>wikipedia.org</a:t>
            </a:r>
            <a:r>
              <a:rPr lang="de-DE" sz="1200" dirty="0"/>
              <a:t> [online]. [</a:t>
            </a:r>
            <a:r>
              <a:rPr lang="de-DE" sz="1200" dirty="0" err="1"/>
              <a:t>cit</a:t>
            </a:r>
            <a:r>
              <a:rPr lang="de-DE" sz="1200" dirty="0"/>
              <a:t>. 22.9.2013]. </a:t>
            </a:r>
            <a:r>
              <a:rPr lang="de-DE" sz="1200" dirty="0" err="1"/>
              <a:t>Dostupný</a:t>
            </a:r>
            <a:r>
              <a:rPr lang="de-DE" sz="1200" dirty="0"/>
              <a:t> na WWW: http://cs.wikipedia.org/wiki/Soubor:Verdi_Mulnier_BNF_Gallica.jpg </a:t>
            </a:r>
            <a:endParaRPr lang="cs-CZ" sz="1200" dirty="0" smtClean="0"/>
          </a:p>
        </p:txBody>
      </p:sp>
    </p:spTree>
    <p:extLst>
      <p:ext uri="{BB962C8B-B14F-4D97-AF65-F5344CB8AC3E}">
        <p14:creationId xmlns:p14="http://schemas.microsoft.com/office/powerpoint/2010/main" val="24264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2000</TotalTime>
  <Words>241</Words>
  <Application>Microsoft Office PowerPoint</Application>
  <PresentationFormat>Předvádění na obrazovce (4:3)</PresentationFormat>
  <Paragraphs>41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Bohatý</vt:lpstr>
      <vt:lpstr>Prezentace aplikace PowerPoint</vt:lpstr>
      <vt:lpstr>Anotace:</vt:lpstr>
      <vt:lpstr>romantiSMUS</vt:lpstr>
      <vt:lpstr>romantismus</vt:lpstr>
      <vt:lpstr>romantismus - představitelé</vt:lpstr>
      <vt:lpstr>Otázky a úkoly</vt:lpstr>
      <vt:lpstr>Prezentace aplikace PowerPoint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uzivatel17</cp:lastModifiedBy>
  <cp:revision>218</cp:revision>
  <dcterms:created xsi:type="dcterms:W3CDTF">2011-03-22T17:13:23Z</dcterms:created>
  <dcterms:modified xsi:type="dcterms:W3CDTF">2013-09-22T11:00:21Z</dcterms:modified>
</cp:coreProperties>
</file>