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sldIdLst>
    <p:sldId id="256" r:id="rId2"/>
    <p:sldId id="269" r:id="rId3"/>
    <p:sldId id="257" r:id="rId4"/>
    <p:sldId id="259" r:id="rId5"/>
    <p:sldId id="275" r:id="rId6"/>
    <p:sldId id="27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0A0A0A"/>
    <a:srgbClr val="151515"/>
    <a:srgbClr val="0F0F0F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957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786742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21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VY_32_INOVACE_21_07_Z6_Skála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303320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TÉMA: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Jak se rodí hory</a:t>
            </a:r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lvl="0"/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768069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Vznik pohoří, vrásy, zlomy, vnější a vnitřní geologické síly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Jak se rodí hory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</a:t>
            </a:r>
            <a:r>
              <a:rPr lang="cs-CZ" dirty="0" smtClean="0"/>
              <a:t>se vznikem pohoří, vrásněním a vnějšími a vnitřními geologickými silami</a:t>
            </a:r>
            <a:endParaRPr lang="cs-CZ" dirty="0" smtClean="0"/>
          </a:p>
          <a:p>
            <a:r>
              <a:rPr lang="cs-CZ" dirty="0" smtClean="0"/>
              <a:t>Prezentace je určena pro interaktivní tabuli</a:t>
            </a:r>
          </a:p>
          <a:p>
            <a:r>
              <a:rPr lang="cs-CZ" dirty="0" smtClean="0"/>
              <a:t>Práce je pro žáky 6. třídy</a:t>
            </a:r>
          </a:p>
          <a:p>
            <a:r>
              <a:rPr lang="cs-CZ" dirty="0" smtClean="0"/>
              <a:t>Své vědomosti si žáci mohou ověřit v závěrečných otázkách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Vznik pohoří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1285861"/>
            <a:ext cx="8640960" cy="2246769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Původ všech mohutných pohoří spočívá v pohybu 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litosférických desek</a:t>
            </a:r>
            <a:r>
              <a:rPr lang="cs-CZ" sz="32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2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                                         </a:t>
            </a:r>
            <a:endParaRPr lang="cs-CZ" sz="3200" b="1" i="1" cap="all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r>
              <a:rPr lang="cs-CZ" sz="32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                                                     </a:t>
            </a:r>
            <a:endParaRPr lang="cs-CZ" sz="3200" b="1" i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3861048"/>
            <a:ext cx="8640960" cy="107721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Vnitřní geologické síly </a:t>
            </a:r>
            <a:r>
              <a:rPr lang="cs-CZ" sz="3200" dirty="0" smtClean="0"/>
              <a:t>– pocházejí </a:t>
            </a:r>
            <a:r>
              <a:rPr lang="cs-CZ" sz="3200" dirty="0"/>
              <a:t>z</a:t>
            </a:r>
            <a:r>
              <a:rPr lang="cs-CZ" sz="3200" dirty="0" smtClean="0"/>
              <a:t> nitra Země a jejich působením hory vznikají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85542" y="5157192"/>
            <a:ext cx="8640960" cy="156966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Vnější geologické síly </a:t>
            </a:r>
            <a:r>
              <a:rPr lang="cs-CZ" sz="3200" dirty="0" smtClean="0"/>
              <a:t>– pocházejí </a:t>
            </a:r>
            <a:r>
              <a:rPr lang="cs-CZ" sz="3200" dirty="0"/>
              <a:t>z</a:t>
            </a:r>
            <a:r>
              <a:rPr lang="cs-CZ" sz="3200" dirty="0" smtClean="0"/>
              <a:t> vnější části Země (vítr, sluneční záření, mráz…) a jejich působením se hory zarovnávají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  <p:bldP spid="3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Vnitřní geologické síly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512" y="1142984"/>
            <a:ext cx="8712968" cy="1384995"/>
          </a:xfrm>
          <a:prstGeom prst="rect">
            <a:avLst/>
          </a:prstGeom>
          <a:solidFill>
            <a:srgbClr val="FF0066"/>
          </a:solidFill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Působením vnitřních sil Země jsou některé části zemské kůry zatlačovány hluboko dolů a  jiné jsou vyzdvihovány do velkých výšek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460" y="2783662"/>
            <a:ext cx="13716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1984" y="2639485"/>
            <a:ext cx="3164978" cy="2297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9" y="2639485"/>
            <a:ext cx="393829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66"/>
                </a:solidFill>
              </a:rPr>
              <a:t>Zlomy</a:t>
            </a:r>
            <a:r>
              <a:rPr lang="cs-CZ" sz="2800" dirty="0" smtClean="0"/>
              <a:t>- vznikají působením tlaku v 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emské kůře, kdy křehké horniny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raskají a lámou se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5049923"/>
            <a:ext cx="73083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66"/>
                </a:solidFill>
              </a:rPr>
              <a:t>Vrásy</a:t>
            </a:r>
            <a:r>
              <a:rPr lang="cs-CZ" sz="2800" dirty="0" smtClean="0"/>
              <a:t>- jsou to kamenné vlny, vznikající působením tlaku a teploty, při</a:t>
            </a:r>
          </a:p>
          <a:p>
            <a:r>
              <a:rPr lang="cs-CZ" sz="2800" dirty="0" smtClean="0"/>
              <a:t> jejich působení se horniny vlní, tento děj se nazývá </a:t>
            </a:r>
            <a:r>
              <a:rPr lang="cs-CZ" sz="2800" i="1" dirty="0" smtClean="0">
                <a:solidFill>
                  <a:srgbClr val="FF0066"/>
                </a:solidFill>
              </a:rPr>
              <a:t>vrásnění</a:t>
            </a:r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build="allAtOnce" animBg="1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Vnější geologické síly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142984"/>
            <a:ext cx="8712968" cy="1815882"/>
          </a:xfrm>
          <a:prstGeom prst="rect">
            <a:avLst/>
          </a:prstGeom>
          <a:solidFill>
            <a:srgbClr val="FF0066"/>
          </a:solidFill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Na hory vyzdvižené nad zemský povrch působí sluneční záření, vítr, mráz, rostliny, živočichové, jejich působení na horniny označujeme jako </a:t>
            </a:r>
            <a:r>
              <a:rPr lang="cs-CZ" sz="2800" b="1" i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zvětrávání</a:t>
            </a:r>
            <a:endParaRPr lang="cs-CZ" sz="2400" dirty="0">
              <a:solidFill>
                <a:srgbClr val="00B0F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749" y="3212975"/>
            <a:ext cx="4194820" cy="3146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7" y="3212976"/>
            <a:ext cx="4150431" cy="3146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635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tx2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Otázky a úkoly</a:t>
            </a:r>
            <a:endParaRPr lang="cs-CZ" b="1" spc="300" dirty="0">
              <a:ln w="11430" cmpd="sng">
                <a:solidFill>
                  <a:schemeClr val="tx2">
                    <a:lumMod val="75000"/>
                  </a:schemeClr>
                </a:solidFill>
                <a:prstDash val="solid"/>
                <a:miter lim="800000"/>
              </a:ln>
              <a:solidFill>
                <a:schemeClr val="tx2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642910" y="2214554"/>
            <a:ext cx="6500858" cy="1500198"/>
          </a:xfrm>
          <a:prstGeom prst="flowChartPunchedTape">
            <a:avLst/>
          </a:prstGeom>
          <a:solidFill>
            <a:schemeClr val="tx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síly zarovnávají pohoří na Zemi?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6072198" y="571480"/>
            <a:ext cx="2928958" cy="1827094"/>
          </a:xfrm>
          <a:prstGeom prst="cloudCallout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Vnější geologické síly</a:t>
            </a:r>
            <a:endParaRPr lang="cs-CZ" sz="2400" b="1" dirty="0" smtClean="0">
              <a:solidFill>
                <a:schemeClr val="bg1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říkáme důsledku vrásnění?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tx2">
              <a:lumMod val="25000"/>
            </a:schemeClr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Vrása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 </a:t>
            </a:r>
            <a:r>
              <a:rPr lang="cs-CZ" sz="1200" dirty="0" smtClean="0"/>
              <a:t>JEŘÁBEK, Milan; ANDĚL, Jiří; PEŠTOVÁ, Jana. </a:t>
            </a:r>
            <a:r>
              <a:rPr lang="cs-CZ" sz="1200" i="1" dirty="0" smtClean="0"/>
              <a:t>Zeměpis 6 učebnice pro základní školy a víceletá gymnázia</a:t>
            </a:r>
            <a:r>
              <a:rPr lang="cs-CZ" sz="1200" dirty="0" smtClean="0"/>
              <a:t>. Plzeň: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2006, ISBN 80-7238-486-4.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pl-PL" sz="2400" dirty="0" smtClean="0"/>
              <a:t>Obr. 1.-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31.12.2012]. Dostupný na WWW: http://upload.wikimedia.org/wikipedia/commons/0/0e/Fault_types.png 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</a:t>
            </a:r>
            <a:r>
              <a:rPr lang="cs-CZ" sz="2400" dirty="0" smtClean="0"/>
              <a:t>. 2. </a:t>
            </a:r>
            <a:r>
              <a:rPr lang="cs-CZ" sz="2400" dirty="0" smtClean="0"/>
              <a:t>–</a:t>
            </a:r>
            <a:r>
              <a:rPr lang="cs-CZ" sz="1200" dirty="0" smtClean="0"/>
              <a:t>AUTOR </a:t>
            </a:r>
            <a:r>
              <a:rPr lang="cs-CZ" sz="1200" dirty="0"/>
              <a:t>NEUVEDEN. wikimedia.org [online]. [cit. 31.12.2012]. Dostupný na WWW: http://</a:t>
            </a:r>
            <a:r>
              <a:rPr lang="cs-CZ" sz="1200" dirty="0" smtClean="0"/>
              <a:t>upload.wikimedia.org/wikipedia/commons/1/1c/Syncline_and_anticline_norw.jpg</a:t>
            </a:r>
          </a:p>
          <a:p>
            <a:pPr marL="0" indent="0">
              <a:buNone/>
            </a:pPr>
            <a:r>
              <a:rPr lang="pl-PL" sz="2400" dirty="0" smtClean="0"/>
              <a:t>Obr</a:t>
            </a:r>
            <a:r>
              <a:rPr lang="pl-PL" sz="2400" dirty="0" smtClean="0"/>
              <a:t>. 3.-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1.1.2013]. Dostupný na WWW: http://upload.wikimedia.org/wikipedia/commons/7/70/Kralupy_nad_Vltavou%2C_Lobe%C4%8Dsk%C3%A1_sk%C3%A1la_II.jpg </a:t>
            </a:r>
            <a:endParaRPr lang="cs-CZ" sz="1200" dirty="0" smtClean="0"/>
          </a:p>
          <a:p>
            <a:pPr marL="0" indent="0">
              <a:buNone/>
            </a:pPr>
            <a:r>
              <a:rPr lang="pl-PL" sz="2400" dirty="0"/>
              <a:t>Obr. </a:t>
            </a:r>
            <a:r>
              <a:rPr lang="pl-PL" sz="2400" dirty="0" smtClean="0"/>
              <a:t>4.-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1.1.2013]. </a:t>
            </a:r>
            <a:r>
              <a:rPr lang="cs-CZ" sz="1200"/>
              <a:t>Dostupný na WWW: http</a:t>
            </a:r>
            <a:r>
              <a:rPr lang="cs-CZ" sz="1200"/>
              <a:t>://</a:t>
            </a:r>
            <a:r>
              <a:rPr lang="cs-CZ" sz="1200" smtClean="0"/>
              <a:t>upload.wikimedia.org/wikipedia/commons/d/d8/Delicatearch.png</a:t>
            </a:r>
            <a:endParaRPr lang="pl-PL" sz="1200" dirty="0"/>
          </a:p>
          <a:p>
            <a:pPr marL="0" indent="0">
              <a:buNone/>
            </a:pPr>
            <a:endParaRPr lang="pl-PL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3085</TotalTime>
  <Words>283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Prezentace aplikace PowerPoint</vt:lpstr>
      <vt:lpstr>Anotace</vt:lpstr>
      <vt:lpstr>Vznik pohoří</vt:lpstr>
      <vt:lpstr>Vnitřní geologické síly</vt:lpstr>
      <vt:lpstr>Vnější geologické síly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221</cp:revision>
  <dcterms:created xsi:type="dcterms:W3CDTF">2011-03-22T17:13:23Z</dcterms:created>
  <dcterms:modified xsi:type="dcterms:W3CDTF">2013-01-01T08:42:00Z</dcterms:modified>
</cp:coreProperties>
</file>