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8"/>
  </p:notesMasterIdLst>
  <p:sldIdLst>
    <p:sldId id="256" r:id="rId2"/>
    <p:sldId id="269" r:id="rId3"/>
    <p:sldId id="259" r:id="rId4"/>
    <p:sldId id="275" r:id="rId5"/>
    <p:sldId id="27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008000"/>
    <a:srgbClr val="66FF33"/>
    <a:srgbClr val="0A0A0A"/>
    <a:srgbClr val="151515"/>
    <a:srgbClr val="0F0F0F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957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26.9.2013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Vegetation-no-legend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27478" y="2857496"/>
            <a:ext cx="7786742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533210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VY_32_INOVACE_21_20_Z6_Skála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400301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TÉMA: </a:t>
            </a:r>
            <a:r>
              <a:rPr lang="cs-CZ" sz="2000" b="1" dirty="0" smtClean="0"/>
              <a:t>Mezinárodní spolupráce</a:t>
            </a:r>
            <a:endParaRPr lang="cs-CZ" sz="2000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lvl="0"/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552907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 smtClean="0"/>
              <a:t>: </a:t>
            </a:r>
            <a:r>
              <a:rPr lang="cs-CZ" sz="2000" dirty="0" smtClean="0"/>
              <a:t>Mezinárodní organizace a spolupráce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Mezinárodní spolupráce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</a:t>
            </a:r>
            <a:r>
              <a:rPr lang="cs-CZ" dirty="0" smtClean="0"/>
              <a:t>mezinárodní spoluprací zemí světa a vytvářením organizací</a:t>
            </a:r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pro žáky 6. třídy</a:t>
            </a:r>
          </a:p>
          <a:p>
            <a:r>
              <a:rPr lang="cs-CZ" dirty="0" smtClean="0"/>
              <a:t>Své vědomosti si žáci mohou ověřit v závěrečných otázkách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 descr="http://bits.wikimedia.org/static-1.22wmf12/skins/common/images/magnify-clip.png">
            <a:hlinkClick r:id="rId2" tooltip="Zvětšit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5" y="-136525"/>
            <a:ext cx="142875" cy="104775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57200" y="294822"/>
            <a:ext cx="7239000" cy="680068"/>
          </a:xfrm>
          <a:prstGeom prst="rect">
            <a:avLst/>
          </a:prstGeom>
        </p:spPr>
        <p:txBody>
          <a:bodyPr vert="horz" lIns="45720" rIns="45720" anchor="ctr">
            <a:normAutofit fontScale="90000" lnSpcReduction="1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cs-CZ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0707" y="974890"/>
            <a:ext cx="7874015" cy="255454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chemeClr val="bg1"/>
                </a:solidFill>
              </a:rPr>
              <a:t>Státy světa mají potřebu spolupracovat, neboť často musí řešit mnoho společných záležitostí. </a:t>
            </a:r>
            <a:r>
              <a:rPr lang="cs-CZ" sz="3200" b="1" dirty="0" smtClean="0">
                <a:solidFill>
                  <a:srgbClr val="FF0066"/>
                </a:solidFill>
              </a:rPr>
              <a:t>(přírodní katastrofy, pomoc chudým zemím, využití vzdušného koridoru…)</a:t>
            </a:r>
            <a:endParaRPr lang="cs-CZ" sz="3200" dirty="0" smtClean="0">
              <a:solidFill>
                <a:srgbClr val="FF00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1788" y="3933056"/>
            <a:ext cx="7874015" cy="255454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>
                <a:solidFill>
                  <a:schemeClr val="bg1"/>
                </a:solidFill>
              </a:rPr>
              <a:t>Jiným způsobem mezinárodní spolupráce je </a:t>
            </a:r>
            <a:r>
              <a:rPr lang="cs-CZ" sz="3200" b="1" dirty="0" smtClean="0">
                <a:solidFill>
                  <a:srgbClr val="FF0066"/>
                </a:solidFill>
              </a:rPr>
              <a:t>vytvoření mezinárodních organizací</a:t>
            </a:r>
            <a:r>
              <a:rPr lang="cs-CZ" sz="3200" b="1" dirty="0" smtClean="0">
                <a:solidFill>
                  <a:schemeClr val="bg1"/>
                </a:solidFill>
              </a:rPr>
              <a:t>, ty jsou buď celosvětové, nebo působící jen v některých oblastech</a:t>
            </a:r>
            <a:endParaRPr lang="cs-CZ" sz="3200" dirty="0" smtClean="0">
              <a:solidFill>
                <a:schemeClr val="bg1"/>
              </a:solidFill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378" y="116632"/>
            <a:ext cx="7859216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Mezinárodní spolupráce</a:t>
            </a:r>
            <a:endParaRPr lang="cs-CZ" sz="4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50779"/>
            <a:ext cx="8229600" cy="10668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/>
              <a:t>Mezinárodní organizace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4295" y="1916832"/>
            <a:ext cx="7874015" cy="4031873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FF0066"/>
                </a:solidFill>
              </a:rPr>
              <a:t>OSN</a:t>
            </a:r>
            <a:r>
              <a:rPr lang="cs-CZ" sz="3200" b="1" dirty="0" smtClean="0">
                <a:solidFill>
                  <a:schemeClr val="bg1"/>
                </a:solidFill>
              </a:rPr>
              <a:t> – ORGANIZACE SPOJENÝCH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    NÁRODŮ</a:t>
            </a: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FF0066"/>
                </a:solidFill>
              </a:rPr>
              <a:t>NATO</a:t>
            </a:r>
            <a:r>
              <a:rPr lang="cs-CZ" sz="3200" b="1" dirty="0" smtClean="0">
                <a:solidFill>
                  <a:schemeClr val="bg1"/>
                </a:solidFill>
              </a:rPr>
              <a:t> – SEVEROATLANTICKÁ ALIANCE</a:t>
            </a: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FF0066"/>
                </a:solidFill>
              </a:rPr>
              <a:t>EU</a:t>
            </a:r>
            <a:r>
              <a:rPr lang="cs-CZ" sz="3200" b="1" dirty="0" smtClean="0">
                <a:solidFill>
                  <a:schemeClr val="bg1"/>
                </a:solidFill>
              </a:rPr>
              <a:t> – EVROPSKÁ UNIE</a:t>
            </a: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FF0066"/>
                </a:solidFill>
              </a:rPr>
              <a:t>UNESCO</a:t>
            </a:r>
            <a:r>
              <a:rPr lang="cs-CZ" sz="3200" b="1" dirty="0" smtClean="0">
                <a:solidFill>
                  <a:schemeClr val="bg1"/>
                </a:solidFill>
              </a:rPr>
              <a:t> – ORGANIZACE OSN PRO VÝCHOVU, VĚDU A KULTURU</a:t>
            </a:r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FF0066"/>
                </a:solidFill>
              </a:rPr>
              <a:t>UNICEF</a:t>
            </a:r>
            <a:r>
              <a:rPr lang="cs-CZ" sz="3200" b="1" dirty="0" smtClean="0">
                <a:solidFill>
                  <a:schemeClr val="bg1"/>
                </a:solidFill>
              </a:rPr>
              <a:t> – DĚTSKÝ FOND OSN</a:t>
            </a:r>
            <a:endParaRPr lang="cs-CZ" sz="3200" dirty="0" smtClean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3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spc="300" dirty="0" smtClean="0">
                <a:ln w="11430" cmpd="sng">
                  <a:solidFill>
                    <a:schemeClr val="tx2">
                      <a:lumMod val="75000"/>
                    </a:schemeClr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Otázky a úkoly</a:t>
            </a:r>
            <a:endParaRPr lang="cs-CZ" b="1" spc="300" dirty="0">
              <a:ln w="11430" cmpd="sng">
                <a:solidFill>
                  <a:schemeClr val="tx2">
                    <a:lumMod val="75000"/>
                  </a:schemeClr>
                </a:solidFill>
                <a:prstDash val="solid"/>
                <a:miter lim="800000"/>
              </a:ln>
              <a:solidFill>
                <a:schemeClr val="tx2">
                  <a:lumMod val="50000"/>
                </a:schemeClr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642910" y="2214554"/>
            <a:ext cx="6500858" cy="1500198"/>
          </a:xfrm>
          <a:prstGeom prst="flowChartPunchedTape">
            <a:avLst/>
          </a:prstGeom>
          <a:solidFill>
            <a:schemeClr val="tx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Co je to NATO?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148064" y="980728"/>
            <a:ext cx="3995936" cy="1827094"/>
          </a:xfrm>
          <a:prstGeom prst="cloudCallout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Severoatlantická aliance</a:t>
            </a:r>
            <a:endParaRPr lang="cs-CZ" sz="2400" b="1" dirty="0" smtClean="0">
              <a:solidFill>
                <a:schemeClr val="bg1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rgbClr val="FF0066"/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UNICEF?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6036479" y="3625588"/>
            <a:ext cx="2928958" cy="1541342"/>
          </a:xfrm>
          <a:prstGeom prst="cloudCallout">
            <a:avLst/>
          </a:prstGeom>
          <a:solidFill>
            <a:schemeClr val="tx2">
              <a:lumMod val="25000"/>
            </a:schemeClr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>
                <a:solidFill>
                  <a:schemeClr val="tx1"/>
                </a:solidFill>
              </a:rPr>
              <a:t>Dětský fond OSN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JEŘÁBEK, Milan; ANDĚL, Jiří; PEŠTOVÁ, Jana. </a:t>
            </a:r>
            <a:r>
              <a:rPr lang="cs-CZ" sz="1200" i="1" dirty="0" smtClean="0"/>
              <a:t>Zeměpis 6 učebnice pro základní školy a víceletá gymnázia</a:t>
            </a:r>
            <a:r>
              <a:rPr lang="cs-CZ" sz="1200" dirty="0" smtClean="0"/>
              <a:t>. Plzeň: Fraus, 2006, ISBN 80-7238-486-4.</a:t>
            </a:r>
            <a:endParaRPr lang="cs-CZ" sz="1200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4659</TotalTime>
  <Words>210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Technický</vt:lpstr>
      <vt:lpstr>Prezentace aplikace PowerPoint</vt:lpstr>
      <vt:lpstr>Anotace</vt:lpstr>
      <vt:lpstr>Mezinárodní spolupráce</vt:lpstr>
      <vt:lpstr>Mezinárodní organizace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298</cp:revision>
  <dcterms:created xsi:type="dcterms:W3CDTF">2011-03-22T17:13:23Z</dcterms:created>
  <dcterms:modified xsi:type="dcterms:W3CDTF">2013-09-26T08:19:47Z</dcterms:modified>
</cp:coreProperties>
</file>