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70" r:id="rId3"/>
    <p:sldId id="257" r:id="rId4"/>
    <p:sldId id="258" r:id="rId5"/>
    <p:sldId id="259" r:id="rId6"/>
    <p:sldId id="260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009900"/>
    <a:srgbClr val="00FF00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813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85728"/>
            <a:ext cx="8929718" cy="770428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Amerika – Podnebí a přírodní krajiny</a:t>
            </a:r>
            <a:endParaRPr lang="cs-CZ" sz="4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14282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pic>
        <p:nvPicPr>
          <p:cNvPr id="25602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1357298"/>
            <a:ext cx="1310708" cy="1143008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571472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357810" cy="1169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57224" y="314324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857224" y="3500438"/>
            <a:ext cx="498553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VY_32_INOVACE_22_03_Z7_Skála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857628"/>
            <a:ext cx="512416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Amerika – Podnebí a přírodní krajiny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4214818"/>
            <a:ext cx="52403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Podnebí a přírodní krajiny Ameriky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457200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podnebím a přírodními krajinami Ameriky</a:t>
            </a:r>
          </a:p>
          <a:p>
            <a:endParaRPr lang="cs-CZ" dirty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7. ročníku a pro interaktivní tabuli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1142984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- Amerika zasahuje díky své poloze do všech podnebných pásů</a:t>
            </a: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52088" y="1957531"/>
            <a:ext cx="7572428" cy="895405"/>
          </a:xfrm>
          <a:prstGeom prst="round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endParaRPr lang="cs-CZ" b="1" dirty="0" smtClean="0"/>
          </a:p>
          <a:p>
            <a:pPr marL="342900" indent="-342900" algn="ctr"/>
            <a:r>
              <a:rPr lang="cs-CZ" sz="2400" b="1" dirty="0" smtClean="0"/>
              <a:t>1. oblast: </a:t>
            </a:r>
            <a:r>
              <a:rPr lang="cs-CZ" sz="2400" b="1" u="sng" dirty="0" smtClean="0"/>
              <a:t>POLÁRNÍ PÁS</a:t>
            </a:r>
            <a:r>
              <a:rPr lang="cs-CZ" sz="2400" dirty="0" smtClean="0"/>
              <a:t>- je zde trvalé zalednění a střídá se tu polární den a polární noc</a:t>
            </a:r>
          </a:p>
          <a:p>
            <a:pPr marL="342900" indent="-342900"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11428" y="2996952"/>
            <a:ext cx="7643866" cy="864096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2. oblast: </a:t>
            </a:r>
            <a:r>
              <a:rPr lang="cs-CZ" sz="2400" u="sng" dirty="0" smtClean="0">
                <a:solidFill>
                  <a:schemeClr val="tx1"/>
                </a:solidFill>
              </a:rPr>
              <a:t>SUBPOLÁRNÍ PÁS</a:t>
            </a:r>
            <a:r>
              <a:rPr lang="cs-CZ" sz="2400" dirty="0" smtClean="0">
                <a:solidFill>
                  <a:schemeClr val="tx1"/>
                </a:solidFill>
              </a:rPr>
              <a:t>– je zde dlouhá mrazivá zima a krátké chladné léto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alternativní postup 12"/>
          <p:cNvSpPr/>
          <p:nvPr/>
        </p:nvSpPr>
        <p:spPr>
          <a:xfrm>
            <a:off x="558879" y="4000219"/>
            <a:ext cx="7643866" cy="729770"/>
          </a:xfrm>
          <a:prstGeom prst="flowChartAlternateProcess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3. oblast: </a:t>
            </a:r>
            <a:r>
              <a:rPr lang="cs-CZ" sz="2400" u="sng" dirty="0" smtClean="0">
                <a:solidFill>
                  <a:srgbClr val="7030A0"/>
                </a:solidFill>
              </a:rPr>
              <a:t>MÍRNÝ PÁS</a:t>
            </a:r>
            <a:r>
              <a:rPr lang="cs-CZ" sz="2400" dirty="0" smtClean="0">
                <a:solidFill>
                  <a:srgbClr val="7030A0"/>
                </a:solidFill>
              </a:rPr>
              <a:t>– střídají se zde čtyři roční období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4" name="Vývojový diagram: alternativní postup 13"/>
          <p:cNvSpPr/>
          <p:nvPr/>
        </p:nvSpPr>
        <p:spPr>
          <a:xfrm>
            <a:off x="558879" y="4869160"/>
            <a:ext cx="7643866" cy="936104"/>
          </a:xfrm>
          <a:prstGeom prst="flowChartAlternateProcess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4. oblast: </a:t>
            </a:r>
            <a:r>
              <a:rPr lang="cs-CZ" sz="2400" u="sng" dirty="0" smtClean="0">
                <a:solidFill>
                  <a:srgbClr val="FF0000"/>
                </a:solidFill>
              </a:rPr>
              <a:t>SUBTROPICKÝ PÁS</a:t>
            </a:r>
            <a:r>
              <a:rPr lang="cs-CZ" sz="2400" dirty="0" smtClean="0">
                <a:solidFill>
                  <a:srgbClr val="FF0000"/>
                </a:solidFill>
              </a:rPr>
              <a:t>– je zde vysoká vlhkost a velmi teplé léto </a:t>
            </a:r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30612" y="5895467"/>
            <a:ext cx="7643866" cy="936104"/>
          </a:xfrm>
          <a:prstGeom prst="flowChartAlternateProcess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5</a:t>
            </a:r>
            <a:r>
              <a:rPr lang="cs-CZ" sz="2400" b="1" dirty="0" smtClean="0">
                <a:solidFill>
                  <a:schemeClr val="bg1"/>
                </a:solidFill>
              </a:rPr>
              <a:t>. oblast: </a:t>
            </a:r>
            <a:r>
              <a:rPr lang="cs-CZ" sz="2400" u="sng" dirty="0" smtClean="0">
                <a:solidFill>
                  <a:schemeClr val="bg1"/>
                </a:solidFill>
              </a:rPr>
              <a:t>TROPICKÝ PÁS</a:t>
            </a:r>
            <a:r>
              <a:rPr lang="cs-CZ" sz="2400" dirty="0" smtClean="0">
                <a:solidFill>
                  <a:schemeClr val="bg1"/>
                </a:solidFill>
              </a:rPr>
              <a:t>– díky ostrovnímu charakteru je zde příjemné vlhko</a:t>
            </a: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 animBg="1"/>
      <p:bldP spid="12" grpId="0" animBg="1"/>
      <p:bldP spid="13" grpId="0" animBg="1"/>
      <p:bldP spid="14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003232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Mapa  oblastí  podnebí AMERIKY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384659"/>
            <a:ext cx="6717975" cy="5041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Přírodní krajiny AMERIKY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79512" y="980728"/>
            <a:ext cx="8640960" cy="720080"/>
          </a:xfrm>
          <a:prstGeom prst="roundRect">
            <a:avLst/>
          </a:prstGeom>
          <a:solidFill>
            <a:srgbClr val="7030A0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/>
              <a:t>T</a:t>
            </a:r>
            <a:r>
              <a:rPr lang="cs-CZ" sz="2400" b="1" u="sng" dirty="0" smtClean="0"/>
              <a:t>UNDRA</a:t>
            </a:r>
            <a:r>
              <a:rPr lang="cs-CZ" sz="2400" b="1" dirty="0" smtClean="0"/>
              <a:t>–</a:t>
            </a:r>
            <a:r>
              <a:rPr lang="cs-CZ" sz="2400" dirty="0" smtClean="0"/>
              <a:t> jsou zde mechy, lišejníky, zakrslé dřeviny a žijí zde polární lišky, sobi…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210593" y="1895103"/>
            <a:ext cx="8640960" cy="1143008"/>
          </a:xfrm>
          <a:prstGeom prst="roundRect">
            <a:avLst/>
          </a:prstGeom>
          <a:solidFill>
            <a:srgbClr val="00FF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JEHLIČNATÉ LESY</a:t>
            </a:r>
            <a:r>
              <a:rPr lang="cs-CZ" sz="2400" dirty="0" smtClean="0"/>
              <a:t>– obrovské plochy v Kanadě a Kordillerách, kde žije medvěd grizzly, vlci nebo losi… 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98134" y="3148874"/>
            <a:ext cx="8640960" cy="1128714"/>
          </a:xfrm>
          <a:prstGeom prst="roundRect">
            <a:avLst/>
          </a:prstGeom>
          <a:solidFill>
            <a:srgbClr val="0099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/>
              <a:t>LISTNATÉ LESY</a:t>
            </a:r>
            <a:r>
              <a:rPr lang="cs-CZ" sz="2400" b="1" dirty="0" smtClean="0"/>
              <a:t>–</a:t>
            </a:r>
            <a:r>
              <a:rPr lang="cs-CZ" sz="2400" dirty="0" smtClean="0"/>
              <a:t> lidskou činností se postupně zmenšuje jejich plocha, žijí zde bobři, mývalové, skunci, ptáci…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198134" y="4365104"/>
            <a:ext cx="8640960" cy="112871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ysClr val="windowText" lastClr="000000"/>
                </a:solidFill>
              </a:rPr>
              <a:t>STEPI - PRÉRIE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–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lidé je přetvořili na obilnice a dobytkářské farmy, kdysi se zde proháněli bizoni, které teď najdeme jen v rezervacích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13742" y="5589240"/>
            <a:ext cx="8640960" cy="1128714"/>
          </a:xfrm>
          <a:prstGeom prst="roundRect">
            <a:avLst/>
          </a:prstGeom>
          <a:solidFill>
            <a:srgbClr val="FFFF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ysClr val="windowText" lastClr="000000"/>
                </a:solidFill>
              </a:rPr>
              <a:t>POŠTĚ A POLOPOUŠTĚ</a:t>
            </a:r>
            <a:r>
              <a:rPr lang="cs-CZ" sz="2400" b="1" dirty="0" smtClean="0">
                <a:solidFill>
                  <a:sysClr val="windowText" lastClr="000000"/>
                </a:solidFill>
              </a:rPr>
              <a:t>–</a:t>
            </a:r>
            <a:r>
              <a:rPr lang="cs-CZ" sz="2400" dirty="0">
                <a:solidFill>
                  <a:sysClr val="windowText" lastClr="000000"/>
                </a:solidFill>
              </a:rPr>
              <a:t> </a:t>
            </a:r>
            <a:r>
              <a:rPr lang="cs-CZ" sz="2400" dirty="0" smtClean="0">
                <a:solidFill>
                  <a:sysClr val="windowText" lastClr="000000"/>
                </a:solidFill>
              </a:rPr>
              <a:t>náhorní plošiny And a Kordiller, kde se nedostává vláha jsou tvořeny pouštěmi, které pokračují až do Mexika. Žijí zde chřestýši, štíři…</a:t>
            </a:r>
            <a:endParaRPr lang="cs-CZ" sz="24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Přírodní krajiny AMERIKY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79512" y="984424"/>
            <a:ext cx="8640960" cy="1482183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/>
              <a:t>TROPICKÉ LESY</a:t>
            </a:r>
            <a:r>
              <a:rPr lang="cs-CZ" sz="2800" b="1" dirty="0" smtClean="0"/>
              <a:t>–</a:t>
            </a:r>
            <a:r>
              <a:rPr lang="cs-CZ" sz="2800" dirty="0" smtClean="0"/>
              <a:t> najdeme je v oblasti Karibiku a Amazonie a tvoří tzv. </a:t>
            </a:r>
            <a:r>
              <a:rPr lang="cs-CZ" sz="2800" dirty="0" smtClean="0"/>
              <a:t>„PLÍCE PLANETY“. Je zde velké množství rostlin a živočichů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2924944"/>
            <a:ext cx="8640960" cy="1584176"/>
          </a:xfrm>
          <a:prstGeom prst="roundRect">
            <a:avLst/>
          </a:prstGeom>
          <a:solidFill>
            <a:srgbClr val="FF9900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ysClr val="windowText" lastClr="000000"/>
                </a:solidFill>
              </a:rPr>
              <a:t>SAVANY</a:t>
            </a:r>
            <a:r>
              <a:rPr lang="cs-CZ" sz="2800" dirty="0" smtClean="0">
                <a:solidFill>
                  <a:sysClr val="windowText" lastClr="000000"/>
                </a:solidFill>
              </a:rPr>
              <a:t>– tropické lesy pozvolna přecházejí v J.A. na savany, kde můžeme potkat tapíra, tukana nebo jaguára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88823" y="4941168"/>
            <a:ext cx="8640960" cy="1512168"/>
          </a:xfrm>
          <a:prstGeom prst="round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ysClr val="windowText" lastClr="000000"/>
                </a:solidFill>
              </a:rPr>
              <a:t>STEPI - </a:t>
            </a:r>
            <a:r>
              <a:rPr lang="cs-CZ" sz="2800" b="1" u="sng" dirty="0" smtClean="0">
                <a:solidFill>
                  <a:sysClr val="windowText" lastClr="000000"/>
                </a:solidFill>
              </a:rPr>
              <a:t>PAMPY</a:t>
            </a:r>
            <a:r>
              <a:rPr lang="cs-CZ" sz="2800" b="1" dirty="0" smtClean="0">
                <a:solidFill>
                  <a:sysClr val="windowText" lastClr="000000"/>
                </a:solidFill>
              </a:rPr>
              <a:t>–</a:t>
            </a:r>
            <a:r>
              <a:rPr lang="cs-CZ" sz="2800" dirty="0" smtClean="0">
                <a:solidFill>
                  <a:sysClr val="windowText" lastClr="000000"/>
                </a:solidFill>
              </a:rPr>
              <a:t> stepi J.A. které lidé přetvořili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na obilnice a </a:t>
            </a:r>
            <a:r>
              <a:rPr lang="cs-CZ" sz="2800" dirty="0" smtClean="0">
                <a:solidFill>
                  <a:sysClr val="windowText" lastClr="000000"/>
                </a:solidFill>
              </a:rPr>
              <a:t>zatravněné plochy pro hovězí dobytek. Dříve zde žili pštrosi nandu</a:t>
            </a:r>
            <a:endParaRPr lang="cs-CZ" sz="28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286544" cy="101898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to „PLÍCE PLANETY“?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929322" y="785794"/>
            <a:ext cx="2714644" cy="1612780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Tropické lesy v Amazonii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071570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000" b="1" dirty="0" smtClean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jmenují úrodné oblasti S.A. </a:t>
            </a:r>
            <a:r>
              <a:rPr lang="cs-CZ" sz="2000" b="1" dirty="0" err="1" smtClean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aj.A</a:t>
            </a:r>
            <a:r>
              <a:rPr lang="cs-CZ" sz="2000" b="1" dirty="0" smtClean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.?</a:t>
            </a:r>
            <a:endParaRPr lang="cs-CZ" sz="2000" b="1" dirty="0">
              <a:solidFill>
                <a:sysClr val="windowText" lastClr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Prérie a pampy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DVOŘÁK, Jiří; KOHOUTOVÁ, Alice; TAIBR, Pavel.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2005, ISBN 80-7238-304-3.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"AUTOR </a:t>
            </a:r>
            <a:r>
              <a:rPr lang="cs-CZ" sz="1200" dirty="0"/>
              <a:t>NEUVEDEN. google.cz [online]. [cit. 14.12.2012]. Dostupný na WWW: http://www.4zscheb.cz/elearning/zemepislearning/amerika3/obrazky/podnebepasy.jpg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1254</TotalTime>
  <Words>425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Amerika – Podnebí a přírodní krajiny</vt:lpstr>
      <vt:lpstr>Anotace:</vt:lpstr>
      <vt:lpstr>Podnebí</vt:lpstr>
      <vt:lpstr>Mapa  oblastí  podnebí AMERIKY</vt:lpstr>
      <vt:lpstr>Přírodní krajiny AMERIKY</vt:lpstr>
      <vt:lpstr>Přírodní krajiny AMERIKY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130</cp:revision>
  <dcterms:created xsi:type="dcterms:W3CDTF">2011-03-22T17:13:23Z</dcterms:created>
  <dcterms:modified xsi:type="dcterms:W3CDTF">2012-12-16T09:34:50Z</dcterms:modified>
</cp:coreProperties>
</file>