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0"/>
  </p:notesMasterIdLst>
  <p:sldIdLst>
    <p:sldId id="256" r:id="rId2"/>
    <p:sldId id="269" r:id="rId3"/>
    <p:sldId id="257" r:id="rId4"/>
    <p:sldId id="259" r:id="rId5"/>
    <p:sldId id="261" r:id="rId6"/>
    <p:sldId id="270" r:id="rId7"/>
    <p:sldId id="271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66FF33"/>
    <a:srgbClr val="663300"/>
    <a:srgbClr val="E1858E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53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3727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emepis.com/Asie.php" TargetMode="External"/><Relationship Id="rId2" Type="http://schemas.openxmlformats.org/officeDocument/2006/relationships/hyperlink" Target="http://www.testpark.cz/testy/zemepis/asie-645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ramogames.com/games/Asia-GeoQuest.htm" TargetMode="External"/><Relationship Id="rId4" Type="http://schemas.openxmlformats.org/officeDocument/2006/relationships/hyperlink" Target="http://www.zemepis.eu/asie.p8.html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357157" y="2857496"/>
            <a:ext cx="8580421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93628" y="4814840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593628" y="3528956"/>
            <a:ext cx="464229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VY_32_INOVACE_23_14_Z7_Skála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593628" y="3100328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593628" y="3957584"/>
            <a:ext cx="395012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BLÍZKÝ A STŘEDNÍ VÝCHOD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593628" y="4386212"/>
            <a:ext cx="834395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 </a:t>
            </a:r>
            <a:r>
              <a:rPr lang="cs-CZ" sz="2000" dirty="0" smtClean="0"/>
              <a:t>Blízký a Střední východ</a:t>
            </a:r>
            <a:r>
              <a:rPr lang="cs-CZ" sz="2000" dirty="0" smtClean="0"/>
              <a:t>, </a:t>
            </a:r>
            <a:r>
              <a:rPr lang="cs-CZ" sz="2000" dirty="0" smtClean="0"/>
              <a:t>poloha, obyvatelstvo, státy a hospodářství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/>
                <a:solidFill>
                  <a:schemeClr val="accent3"/>
                </a:solidFill>
              </a:rPr>
              <a:t>BLÍZKÝ A STŘEDNÍ VÝCHOD</a:t>
            </a:r>
            <a:endParaRPr lang="cs-CZ" sz="3200" b="1" dirty="0">
              <a:ln/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Prezentace seznamuje žáky se </a:t>
            </a:r>
            <a:r>
              <a:rPr lang="cs-CZ" dirty="0" smtClean="0"/>
              <a:t>Blízkým a Středním východem, </a:t>
            </a:r>
            <a:r>
              <a:rPr lang="cs-CZ" dirty="0" smtClean="0"/>
              <a:t>jejich obyvatelstvem, polohou, státy a </a:t>
            </a:r>
            <a:r>
              <a:rPr lang="cs-CZ" dirty="0" smtClean="0"/>
              <a:t>hospodářstvím</a:t>
            </a:r>
          </a:p>
          <a:p>
            <a:endParaRPr lang="cs-CZ" dirty="0" smtClean="0"/>
          </a:p>
          <a:p>
            <a:r>
              <a:rPr lang="cs-CZ" dirty="0" smtClean="0"/>
              <a:t>Prezentace je určena pro interaktivní </a:t>
            </a:r>
            <a:r>
              <a:rPr lang="cs-CZ" dirty="0" smtClean="0"/>
              <a:t>tabuli</a:t>
            </a:r>
          </a:p>
          <a:p>
            <a:endParaRPr lang="cs-CZ" dirty="0" smtClean="0"/>
          </a:p>
          <a:p>
            <a:r>
              <a:rPr lang="cs-CZ" dirty="0" smtClean="0"/>
              <a:t>Práce je určena pro žáky 7. </a:t>
            </a:r>
            <a:r>
              <a:rPr lang="cs-CZ" dirty="0" smtClean="0"/>
              <a:t>třídy</a:t>
            </a:r>
          </a:p>
          <a:p>
            <a:endParaRPr lang="cs-CZ" dirty="0"/>
          </a:p>
          <a:p>
            <a:r>
              <a:rPr lang="cs-CZ" dirty="0" smtClean="0"/>
              <a:t>Své znalosti si žáci mohou doplnit díky přiloženým hypertextovým odkazům a tím je pro žáky inovativní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 descr="http://upload.wikimedia.org/wikipedia/commons/6/61/Location-Asia-UNsubregion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052736"/>
            <a:ext cx="6447512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7239000" cy="680068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BLÍZKÝ A STŘEDNÍ VÝCHOD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652120" y="3998594"/>
            <a:ext cx="432048" cy="288032"/>
          </a:xfrm>
          <a:prstGeom prst="rect">
            <a:avLst/>
          </a:prstGeom>
          <a:solidFill>
            <a:srgbClr val="66FF33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228184" y="3957944"/>
            <a:ext cx="28777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BLÍZKÝ A STŘEDNÍ VÝCHOD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787208" cy="537192"/>
          </a:xfrm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BLÍZKÝ A STŘEDNÍ VÝCHOD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- STÁTY</a:t>
            </a:r>
            <a:endParaRPr lang="cs-CZ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1" y="908720"/>
            <a:ext cx="4356484" cy="600164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chemeClr val="tx1"/>
                </a:solidFill>
              </a:rPr>
              <a:t>TURECKO 		?</a:t>
            </a:r>
          </a:p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chemeClr val="tx1"/>
                </a:solidFill>
              </a:rPr>
              <a:t>KYPR			?</a:t>
            </a:r>
          </a:p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chemeClr val="tx1"/>
                </a:solidFill>
              </a:rPr>
              <a:t>IZRAEL			?</a:t>
            </a:r>
          </a:p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chemeClr val="tx1"/>
                </a:solidFill>
              </a:rPr>
              <a:t>LIBANON		?</a:t>
            </a:r>
          </a:p>
          <a:p>
            <a:pPr marL="285750" indent="-285750">
              <a:buFontTx/>
              <a:buChar char="-"/>
            </a:pPr>
            <a:r>
              <a:rPr lang="cs-CZ" sz="3200" dirty="0">
                <a:solidFill>
                  <a:schemeClr val="tx1"/>
                </a:solidFill>
              </a:rPr>
              <a:t>SÝRIE			</a:t>
            </a:r>
            <a:r>
              <a:rPr lang="cs-CZ" sz="3200" dirty="0" smtClean="0">
                <a:solidFill>
                  <a:schemeClr val="tx1"/>
                </a:solidFill>
              </a:rPr>
              <a:t>?</a:t>
            </a:r>
            <a:endParaRPr lang="cs-CZ" sz="3200" dirty="0" smtClean="0">
              <a:solidFill>
                <a:schemeClr val="tx1"/>
              </a:solidFill>
            </a:endParaRPr>
          </a:p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chemeClr val="tx1"/>
                </a:solidFill>
              </a:rPr>
              <a:t>JORDÁNSKO		?</a:t>
            </a:r>
          </a:p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chemeClr val="tx1"/>
                </a:solidFill>
              </a:rPr>
              <a:t>SAUDSKÁ ARÁBIE	?</a:t>
            </a:r>
          </a:p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chemeClr val="tx1"/>
                </a:solidFill>
              </a:rPr>
              <a:t>KUVAJT			?</a:t>
            </a:r>
          </a:p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chemeClr val="tx1"/>
                </a:solidFill>
              </a:rPr>
              <a:t>SAE			?</a:t>
            </a:r>
          </a:p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chemeClr val="tx1"/>
                </a:solidFill>
              </a:rPr>
              <a:t>OMÁN			?</a:t>
            </a:r>
          </a:p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chemeClr val="tx1"/>
                </a:solidFill>
              </a:rPr>
              <a:t>IRÁK			?</a:t>
            </a:r>
          </a:p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chemeClr val="tx1"/>
                </a:solidFill>
              </a:rPr>
              <a:t>JEMEN			?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32338" y="930180"/>
            <a:ext cx="4356484" cy="600164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chemeClr val="tx1"/>
                </a:solidFill>
              </a:rPr>
              <a:t>ANKARA</a:t>
            </a:r>
          </a:p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chemeClr val="tx1"/>
                </a:solidFill>
              </a:rPr>
              <a:t>LEFKÓSIA</a:t>
            </a:r>
          </a:p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chemeClr val="tx1"/>
                </a:solidFill>
              </a:rPr>
              <a:t>TEL AVIV</a:t>
            </a:r>
          </a:p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chemeClr val="tx1"/>
                </a:solidFill>
              </a:rPr>
              <a:t>BEJRÚT</a:t>
            </a:r>
          </a:p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chemeClr val="tx1"/>
                </a:solidFill>
              </a:rPr>
              <a:t>DAMAŠEK</a:t>
            </a:r>
          </a:p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chemeClr val="tx1"/>
                </a:solidFill>
              </a:rPr>
              <a:t>AMMÁN</a:t>
            </a:r>
          </a:p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chemeClr val="tx1"/>
                </a:solidFill>
              </a:rPr>
              <a:t>RIJÁD</a:t>
            </a:r>
          </a:p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chemeClr val="tx1"/>
                </a:solidFill>
              </a:rPr>
              <a:t>KUVAJT</a:t>
            </a:r>
          </a:p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chemeClr val="tx1"/>
                </a:solidFill>
              </a:rPr>
              <a:t>ABÚ ZABÍ</a:t>
            </a:r>
          </a:p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chemeClr val="tx1"/>
                </a:solidFill>
              </a:rPr>
              <a:t>MASKAT</a:t>
            </a:r>
          </a:p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chemeClr val="tx1"/>
                </a:solidFill>
              </a:rPr>
              <a:t>BAGHDÁD</a:t>
            </a:r>
          </a:p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chemeClr val="tx1"/>
                </a:solidFill>
              </a:rPr>
              <a:t>SAN´Á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391876" cy="751506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BLÍZKÝ A STŘEDNÍ VÝCHOD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-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HOSPODÁŘSTVÍ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980728"/>
            <a:ext cx="8712969" cy="255454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66"/>
                </a:solidFill>
              </a:rPr>
              <a:t>- PRŮMYSL – </a:t>
            </a:r>
            <a:r>
              <a:rPr lang="cs-CZ" sz="4000" dirty="0" smtClean="0">
                <a:solidFill>
                  <a:schemeClr val="tx1"/>
                </a:solidFill>
              </a:rPr>
              <a:t>hlavními průmyslovými surovinami této oblasti jsou </a:t>
            </a:r>
            <a:r>
              <a:rPr lang="cs-CZ" sz="4000" dirty="0" smtClean="0">
                <a:solidFill>
                  <a:srgbClr val="FF0066"/>
                </a:solidFill>
              </a:rPr>
              <a:t>ropa a zemní plyn</a:t>
            </a:r>
            <a:r>
              <a:rPr lang="cs-CZ" sz="4000" dirty="0" smtClean="0">
                <a:solidFill>
                  <a:schemeClr val="tx1"/>
                </a:solidFill>
              </a:rPr>
              <a:t> s hlavním nalezištěm v </a:t>
            </a:r>
            <a:r>
              <a:rPr lang="cs-CZ" sz="4000" dirty="0" smtClean="0">
                <a:solidFill>
                  <a:srgbClr val="FF0066"/>
                </a:solidFill>
              </a:rPr>
              <a:t>Perském zálivu</a:t>
            </a:r>
            <a:endParaRPr lang="cs-CZ" sz="4000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8303" y="3717032"/>
            <a:ext cx="8712969" cy="193899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66"/>
                </a:solidFill>
              </a:rPr>
              <a:t>- ZEMĚDĚLSTVÍ – </a:t>
            </a:r>
            <a:r>
              <a:rPr lang="cs-CZ" sz="4000" dirty="0" smtClean="0">
                <a:solidFill>
                  <a:schemeClr val="tx1"/>
                </a:solidFill>
              </a:rPr>
              <a:t>pěstují se obilniny, bavlna, datle, tabák,  </a:t>
            </a:r>
            <a:r>
              <a:rPr lang="cs-CZ" sz="4000" dirty="0" smtClean="0">
                <a:solidFill>
                  <a:schemeClr val="tx1"/>
                </a:solidFill>
              </a:rPr>
              <a:t>kávovník, </a:t>
            </a:r>
            <a:r>
              <a:rPr lang="cs-CZ" sz="4000" dirty="0" smtClean="0">
                <a:solidFill>
                  <a:schemeClr val="tx1"/>
                </a:solidFill>
              </a:rPr>
              <a:t>pistácie a </a:t>
            </a:r>
            <a:r>
              <a:rPr lang="cs-CZ" sz="4000" dirty="0" smtClean="0">
                <a:solidFill>
                  <a:schemeClr val="tx1"/>
                </a:solidFill>
              </a:rPr>
              <a:t>chovají se </a:t>
            </a:r>
            <a:r>
              <a:rPr lang="cs-CZ" sz="4000" dirty="0" smtClean="0">
                <a:solidFill>
                  <a:schemeClr val="tx1"/>
                </a:solidFill>
              </a:rPr>
              <a:t>kozy, ovce a velbloudi </a:t>
            </a:r>
            <a:endParaRPr lang="cs-CZ" sz="4000" dirty="0" smtClean="0">
              <a:solidFill>
                <a:schemeClr val="tx1"/>
              </a:solidFill>
            </a:endParaRPr>
          </a:p>
        </p:txBody>
      </p:sp>
      <p:pic>
        <p:nvPicPr>
          <p:cNvPr id="1026" name="Picture 2" descr="C:\Users\uzivatel17\AppData\Local\Microsoft\Windows\Temporary Internet Files\Content.IE5\TSHILDZH\MC9003561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0261" y="5417820"/>
            <a:ext cx="1824228" cy="1440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28596" y="184128"/>
            <a:ext cx="8391876" cy="75150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 fontScale="97500"/>
          </a:bodyPr>
          <a:lstStyle>
            <a:lvl1pPr algn="l" defTabSz="914400" rtl="0" eaLnBrk="1" latinLnBrk="0" hangingPunct="1">
              <a:spcBef>
                <a:spcPts val="400"/>
              </a:spcBef>
              <a:buNone/>
              <a:defRPr sz="3600" b="0" kern="1200" cap="none" spc="0" baseline="0">
                <a:solidFill>
                  <a:schemeClr val="tx2"/>
                </a:solidFill>
                <a:latin typeface="+mj-lt"/>
                <a:ea typeface="+mj-ea"/>
                <a:cs typeface="Tunga" pitchFamily="2"/>
              </a:defRPr>
            </a:lvl1pPr>
          </a:lstStyle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BLÍZKÝ A STŘEDNÍ VÝCHOD - ZAJÍMAVOSTI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201976"/>
            <a:ext cx="8712969" cy="193899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Díky historickému vývoji se tu střetávají dvě hlavní světová náboženství – </a:t>
            </a:r>
            <a:r>
              <a:rPr lang="cs-CZ" sz="4000" dirty="0" smtClean="0">
                <a:solidFill>
                  <a:srgbClr val="FF0066"/>
                </a:solidFill>
              </a:rPr>
              <a:t>JUDAISMUS A ISLÁM</a:t>
            </a:r>
            <a:endParaRPr lang="cs-CZ" sz="4000" dirty="0">
              <a:solidFill>
                <a:srgbClr val="FF006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01" y="3429000"/>
            <a:ext cx="8712969" cy="132343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66"/>
                </a:solidFill>
              </a:rPr>
              <a:t>- </a:t>
            </a:r>
            <a:r>
              <a:rPr lang="cs-CZ" sz="4000" dirty="0" smtClean="0">
                <a:solidFill>
                  <a:srgbClr val="FF0066"/>
                </a:solidFill>
              </a:rPr>
              <a:t>PAMÁTKY– </a:t>
            </a:r>
            <a:r>
              <a:rPr lang="cs-CZ" sz="4000" dirty="0" smtClean="0">
                <a:solidFill>
                  <a:schemeClr val="tx1"/>
                </a:solidFill>
              </a:rPr>
              <a:t>MEKKA, MEDINA, TRÓJA, JERUZALÉM, MRTVÉ MOŘE…</a:t>
            </a:r>
            <a:r>
              <a:rPr lang="cs-CZ" sz="4000" dirty="0" smtClean="0">
                <a:solidFill>
                  <a:srgbClr val="FF0066"/>
                </a:solidFill>
              </a:rPr>
              <a:t> </a:t>
            </a:r>
            <a:endParaRPr lang="cs-CZ" sz="4000" dirty="0" smtClean="0">
              <a:solidFill>
                <a:schemeClr val="tx1"/>
              </a:solidFill>
            </a:endParaRPr>
          </a:p>
        </p:txBody>
      </p:sp>
      <p:pic>
        <p:nvPicPr>
          <p:cNvPr id="2050" name="Picture 2" descr="C:\Program Files (x86)\Microsoft Office\MEDIA\CAGCAT10\j030105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2638" y="4941168"/>
            <a:ext cx="2451490" cy="1805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3505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591550" cy="746721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Hypertextové odkazy</a:t>
            </a:r>
            <a:endParaRPr lang="cs-CZ" dirty="0"/>
          </a:p>
        </p:txBody>
      </p:sp>
      <p:sp>
        <p:nvSpPr>
          <p:cNvPr id="5" name="Šipka doprava 4">
            <a:hlinkClick r:id="rId2"/>
          </p:cNvPr>
          <p:cNvSpPr/>
          <p:nvPr/>
        </p:nvSpPr>
        <p:spPr>
          <a:xfrm>
            <a:off x="395536" y="5373216"/>
            <a:ext cx="8352928" cy="1728192"/>
          </a:xfrm>
          <a:prstGeom prst="rightArrow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www.testpark.cz</a:t>
            </a:r>
            <a:endParaRPr lang="cs-CZ" sz="3200" dirty="0"/>
          </a:p>
        </p:txBody>
      </p:sp>
      <p:sp>
        <p:nvSpPr>
          <p:cNvPr id="6" name="Šipka doprava 5">
            <a:hlinkClick r:id="rId3"/>
          </p:cNvPr>
          <p:cNvSpPr/>
          <p:nvPr/>
        </p:nvSpPr>
        <p:spPr>
          <a:xfrm>
            <a:off x="360773" y="1196752"/>
            <a:ext cx="8352928" cy="172819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www. </a:t>
            </a:r>
            <a:r>
              <a:rPr lang="cs-CZ" sz="2800" dirty="0"/>
              <a:t>z</a:t>
            </a:r>
            <a:r>
              <a:rPr lang="cs-CZ" sz="2800" dirty="0" smtClean="0"/>
              <a:t>eměpis.com</a:t>
            </a:r>
            <a:endParaRPr lang="cs-CZ" sz="1400" dirty="0"/>
          </a:p>
        </p:txBody>
      </p:sp>
      <p:sp>
        <p:nvSpPr>
          <p:cNvPr id="7" name="Šipka doprava 6">
            <a:hlinkClick r:id="rId4"/>
          </p:cNvPr>
          <p:cNvSpPr/>
          <p:nvPr/>
        </p:nvSpPr>
        <p:spPr>
          <a:xfrm>
            <a:off x="360773" y="2564904"/>
            <a:ext cx="8352928" cy="1728192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www.zemepis.eu</a:t>
            </a:r>
            <a:endParaRPr lang="cs-CZ" sz="3200" dirty="0"/>
          </a:p>
        </p:txBody>
      </p:sp>
      <p:sp>
        <p:nvSpPr>
          <p:cNvPr id="8" name="Šipka doprava 7">
            <a:hlinkClick r:id="rId5"/>
          </p:cNvPr>
          <p:cNvSpPr/>
          <p:nvPr/>
        </p:nvSpPr>
        <p:spPr>
          <a:xfrm>
            <a:off x="382810" y="3933056"/>
            <a:ext cx="8352928" cy="1728192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Test – státy Asie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604741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300" dirty="0" smtClean="0"/>
              <a:t> JEŘÁBEK, Milan; ANDĚL, Jiří; PEŠTOVÁ, Jana. </a:t>
            </a:r>
            <a:r>
              <a:rPr lang="cs-CZ" sz="1300" i="1" dirty="0" smtClean="0"/>
              <a:t>Zeměpis 7 učebnice pro základní školy a víceletá gymnázia</a:t>
            </a:r>
            <a:r>
              <a:rPr lang="cs-CZ" sz="1300" dirty="0" smtClean="0"/>
              <a:t>. Plzeň: </a:t>
            </a:r>
            <a:r>
              <a:rPr lang="cs-CZ" sz="1300" dirty="0" err="1" smtClean="0"/>
              <a:t>Fraus</a:t>
            </a:r>
            <a:r>
              <a:rPr lang="cs-CZ" sz="1300" dirty="0" smtClean="0"/>
              <a:t>, 2006, ISBN 80-7238-486-4.</a:t>
            </a:r>
            <a:endParaRPr lang="cs-CZ" sz="1300" b="1" u="sng" dirty="0" smtClean="0"/>
          </a:p>
          <a:p>
            <a:pPr marL="0" indent="0">
              <a:buNone/>
            </a:pPr>
            <a:r>
              <a:rPr lang="cs-CZ" sz="2400" dirty="0" smtClean="0"/>
              <a:t>Obr. 1. </a:t>
            </a:r>
            <a:r>
              <a:rPr lang="cs-CZ" sz="2400" dirty="0" smtClean="0"/>
              <a:t>–</a:t>
            </a:r>
            <a:r>
              <a:rPr lang="cs-CZ" sz="1200" dirty="0"/>
              <a:t>AUTOR NEUVEDEN. </a:t>
            </a:r>
            <a:r>
              <a:rPr lang="cs-CZ" sz="1200" i="1" dirty="0" err="1"/>
              <a:t>wikimedia</a:t>
            </a:r>
            <a:r>
              <a:rPr lang="cs-CZ" sz="1200" dirty="0"/>
              <a:t> [online]. [cit. 12.5.2013]. Dostupný na WWW: http://cs.wikipedia.org/wiki/Soubor:Location-Asia-UNsubregions.png </a:t>
            </a:r>
          </a:p>
          <a:p>
            <a:pPr marL="0" indent="0">
              <a:buNone/>
            </a:pPr>
            <a:r>
              <a:rPr lang="cs-CZ" sz="2400" dirty="0" smtClean="0"/>
              <a:t>Obr.2</a:t>
            </a:r>
            <a:r>
              <a:rPr lang="cs-CZ" sz="2400" dirty="0" smtClean="0"/>
              <a:t>.,3.- </a:t>
            </a:r>
            <a:r>
              <a:rPr lang="en-US" sz="1200" dirty="0"/>
              <a:t>AUTOR NEUVEDEN. </a:t>
            </a:r>
            <a:r>
              <a:rPr lang="en-US" sz="1200" i="1" dirty="0"/>
              <a:t>Office</a:t>
            </a:r>
            <a:r>
              <a:rPr lang="en-US" sz="1200" dirty="0"/>
              <a:t> [online]. [cit. </a:t>
            </a:r>
            <a:r>
              <a:rPr lang="cs-CZ" sz="1200" dirty="0" smtClean="0"/>
              <a:t>27</a:t>
            </a:r>
            <a:r>
              <a:rPr lang="en-US" sz="1200" dirty="0" smtClean="0"/>
              <a:t>.1.201</a:t>
            </a:r>
            <a:r>
              <a:rPr lang="cs-CZ" sz="1200" dirty="0" smtClean="0"/>
              <a:t>3</a:t>
            </a:r>
            <a:r>
              <a:rPr lang="en-US" sz="1200" dirty="0" smtClean="0"/>
              <a:t>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&lt;www.office.microsoft.com&gt;.</a:t>
            </a: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Malé pracoviště, domácnost (SoHo)</Template>
  <TotalTime>1931</TotalTime>
  <Words>256</Words>
  <Application>Microsoft Office PowerPoint</Application>
  <PresentationFormat>Předvádění na obrazovce (4:3)</PresentationFormat>
  <Paragraphs>60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Soho</vt:lpstr>
      <vt:lpstr>Prezentace aplikace PowerPoint</vt:lpstr>
      <vt:lpstr>Anotace</vt:lpstr>
      <vt:lpstr>BLÍZKÝ A STŘEDNÍ VÝCHOD</vt:lpstr>
      <vt:lpstr>BLÍZKÝ A STŘEDNÍ VÝCHOD - STÁTY</vt:lpstr>
      <vt:lpstr>BLÍZKÝ A STŘEDNÍ VÝCHOD  - HOSPODÁŘSTVÍ</vt:lpstr>
      <vt:lpstr>Prezentace aplikace PowerPoint</vt:lpstr>
      <vt:lpstr>Hypertextové odkazy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241</cp:revision>
  <dcterms:created xsi:type="dcterms:W3CDTF">2011-03-22T17:13:23Z</dcterms:created>
  <dcterms:modified xsi:type="dcterms:W3CDTF">2013-09-17T14:38:57Z</dcterms:modified>
</cp:coreProperties>
</file>