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70" r:id="rId7"/>
    <p:sldId id="262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25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45795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VY_32_INOVACE_25_03_Z8_Skála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404867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Evropa – podnebí a vodstvo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48722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Klima, řeky, jezera a moře Evropy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Evropa – podnebí a vodstvo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Podnebí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9416"/>
            <a:ext cx="7615262" cy="67657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42910" y="1142984"/>
            <a:ext cx="7786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v podnebí Evropy rozlišujeme 3 oblasti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95536" y="1916832"/>
            <a:ext cx="7643866" cy="1368152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1. oblast: </a:t>
            </a:r>
            <a:r>
              <a:rPr lang="cs-CZ" sz="2400" u="sng" dirty="0" smtClean="0">
                <a:solidFill>
                  <a:schemeClr val="bg1"/>
                </a:solidFill>
              </a:rPr>
              <a:t>MÍRNÝ PÁS </a:t>
            </a:r>
            <a:r>
              <a:rPr lang="cs-CZ" sz="2400" dirty="0" smtClean="0">
                <a:solidFill>
                  <a:schemeClr val="bg1"/>
                </a:solidFill>
              </a:rPr>
              <a:t>– leží v něm většina Evropy, západní oblast ovlivňuje oceán, směrem na východ jeho vliv klesá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3" name="Vývojový diagram: alternativní postup 12"/>
          <p:cNvSpPr/>
          <p:nvPr/>
        </p:nvSpPr>
        <p:spPr>
          <a:xfrm>
            <a:off x="467544" y="3645024"/>
            <a:ext cx="7643866" cy="1296144"/>
          </a:xfrm>
          <a:prstGeom prst="flowChartAlternateProcess">
            <a:avLst/>
          </a:prstGeom>
          <a:solidFill>
            <a:srgbClr val="66FF3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7030A0"/>
                </a:solidFill>
              </a:rPr>
              <a:t>2. oblast: </a:t>
            </a:r>
            <a:r>
              <a:rPr lang="cs-CZ" sz="2000" u="sng" dirty="0" smtClean="0">
                <a:solidFill>
                  <a:srgbClr val="7030A0"/>
                </a:solidFill>
              </a:rPr>
              <a:t>SUBPOLÁRNÍ PÁS</a:t>
            </a:r>
            <a:r>
              <a:rPr lang="cs-CZ" sz="2000" dirty="0" smtClean="0">
                <a:solidFill>
                  <a:srgbClr val="7030A0"/>
                </a:solidFill>
              </a:rPr>
              <a:t>– zde je polární klima, které je v oblasti Skandinávie ovlivňováno </a:t>
            </a:r>
            <a:r>
              <a:rPr lang="cs-CZ" sz="2000" u="sng" dirty="0" smtClean="0">
                <a:solidFill>
                  <a:srgbClr val="FF0000"/>
                </a:solidFill>
              </a:rPr>
              <a:t>GOLFSKÝM PROUDEM</a:t>
            </a:r>
            <a:r>
              <a:rPr lang="cs-CZ" sz="2000" dirty="0" smtClean="0">
                <a:solidFill>
                  <a:srgbClr val="7030A0"/>
                </a:solidFill>
              </a:rPr>
              <a:t>, ten zvyšuje teplotu vzduchu v průměru o 6°C</a:t>
            </a:r>
            <a:endParaRPr lang="cs-CZ" sz="2000" u="sng" dirty="0">
              <a:solidFill>
                <a:srgbClr val="FF0000"/>
              </a:solidFill>
            </a:endParaRPr>
          </a:p>
        </p:txBody>
      </p:sp>
      <p:sp>
        <p:nvSpPr>
          <p:cNvPr id="14" name="Vývojový diagram: alternativní postup 13"/>
          <p:cNvSpPr/>
          <p:nvPr/>
        </p:nvSpPr>
        <p:spPr>
          <a:xfrm>
            <a:off x="467544" y="5301208"/>
            <a:ext cx="7643866" cy="1296144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3. oblast: </a:t>
            </a:r>
            <a:r>
              <a:rPr lang="cs-CZ" sz="2400" u="sng" dirty="0" smtClean="0">
                <a:solidFill>
                  <a:srgbClr val="FF0000"/>
                </a:solidFill>
              </a:rPr>
              <a:t>SUBTROPICKÉ PODNEBÍ</a:t>
            </a:r>
            <a:r>
              <a:rPr lang="cs-CZ" sz="2400" dirty="0" smtClean="0">
                <a:solidFill>
                  <a:srgbClr val="FF0000"/>
                </a:solidFill>
              </a:rPr>
              <a:t>– pouze ve Středomoří</a:t>
            </a:r>
          </a:p>
        </p:txBody>
      </p:sp>
    </p:spTree>
    <p:extLst>
      <p:ext uri="{BB962C8B-B14F-4D97-AF65-F5344CB8AC3E}">
        <p14:creationId xmlns=""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Jezera</a:t>
            </a:r>
            <a:endParaRPr lang="cs-CZ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000108"/>
            <a:ext cx="7239000" cy="92869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Evropská jezera jsou hlavně tektonicko-ledovcového původu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285852" y="2071678"/>
            <a:ext cx="5715040" cy="1071570"/>
          </a:xfrm>
          <a:prstGeom prst="round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Největší jezero Evropy </a:t>
            </a:r>
            <a:r>
              <a:rPr lang="cs-CZ" sz="2000" dirty="0" smtClean="0"/>
              <a:t>– </a:t>
            </a:r>
            <a:r>
              <a:rPr lang="cs-CZ" sz="2000" b="1" dirty="0" smtClean="0"/>
              <a:t>LADOŽSKÉ</a:t>
            </a:r>
          </a:p>
          <a:p>
            <a:pPr algn="ctr"/>
            <a:r>
              <a:rPr lang="cs-CZ" sz="2000" dirty="0" smtClean="0"/>
              <a:t>- jeho hloubka je přibližně 225 m</a:t>
            </a:r>
            <a:endParaRPr lang="cs-CZ" sz="2000" dirty="0"/>
          </a:p>
        </p:txBody>
      </p:sp>
      <p:sp>
        <p:nvSpPr>
          <p:cNvPr id="8" name="Zaoblený obdélník 7"/>
          <p:cNvSpPr/>
          <p:nvPr/>
        </p:nvSpPr>
        <p:spPr>
          <a:xfrm>
            <a:off x="1285852" y="3500438"/>
            <a:ext cx="5715040" cy="1143008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Nejhlubší jezero Evropy </a:t>
            </a:r>
            <a:r>
              <a:rPr lang="cs-CZ" sz="2000" dirty="0" smtClean="0"/>
              <a:t>– </a:t>
            </a:r>
            <a:r>
              <a:rPr lang="cs-CZ" sz="2000" b="1" dirty="0" smtClean="0"/>
              <a:t>HORNINDALSVATNET</a:t>
            </a:r>
          </a:p>
          <a:p>
            <a:pPr algn="ctr">
              <a:buFontTx/>
              <a:buChar char="-"/>
            </a:pPr>
            <a:r>
              <a:rPr lang="cs-CZ" sz="2000" dirty="0" smtClean="0"/>
              <a:t>jeho hloubka je 514 m</a:t>
            </a:r>
            <a:endParaRPr lang="cs-CZ" sz="2000" dirty="0"/>
          </a:p>
        </p:txBody>
      </p:sp>
      <p:sp>
        <p:nvSpPr>
          <p:cNvPr id="10" name="Zaoblený obdélník 9"/>
          <p:cNvSpPr/>
          <p:nvPr/>
        </p:nvSpPr>
        <p:spPr>
          <a:xfrm>
            <a:off x="1285852" y="5072074"/>
            <a:ext cx="5715040" cy="112871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Ledovcová jezera</a:t>
            </a:r>
            <a:r>
              <a:rPr lang="cs-CZ" sz="2000" dirty="0" smtClean="0"/>
              <a:t>– </a:t>
            </a:r>
            <a:r>
              <a:rPr lang="cs-CZ" sz="2000" b="1" dirty="0" smtClean="0"/>
              <a:t>ŽENEVSKÉ</a:t>
            </a:r>
          </a:p>
          <a:p>
            <a:pPr algn="ctr"/>
            <a:r>
              <a:rPr lang="cs-CZ" sz="2000" dirty="0" smtClean="0"/>
              <a:t>- nejhlubší ledovcové jezero 310 m </a:t>
            </a:r>
            <a:endParaRPr lang="cs-CZ" sz="2000" dirty="0"/>
          </a:p>
        </p:txBody>
      </p:sp>
      <p:pic>
        <p:nvPicPr>
          <p:cNvPr id="6146" name="Picture 2" descr="File:Lake Ladoga NA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785794"/>
            <a:ext cx="5200650" cy="5715000"/>
          </a:xfrm>
          <a:prstGeom prst="rect">
            <a:avLst/>
          </a:prstGeom>
          <a:noFill/>
        </p:spPr>
      </p:pic>
      <p:pic>
        <p:nvPicPr>
          <p:cNvPr id="6148" name="Picture 4" descr="Soubor: Storehorne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214422"/>
            <a:ext cx="7620000" cy="5076826"/>
          </a:xfrm>
          <a:prstGeom prst="rect">
            <a:avLst/>
          </a:prstGeom>
          <a:noFill/>
        </p:spPr>
      </p:pic>
      <p:pic>
        <p:nvPicPr>
          <p:cNvPr id="6150" name="Picture 6" descr="Soubor: Genfersee bei Montreux 2004 pischd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928670"/>
            <a:ext cx="7620000" cy="5715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Moře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85794"/>
            <a:ext cx="4286248" cy="5669942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Středozemní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Egejské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Jónské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Jaderské moře</a:t>
            </a:r>
          </a:p>
          <a:p>
            <a:pPr>
              <a:buFontTx/>
              <a:buChar char="-"/>
            </a:pPr>
            <a:r>
              <a:rPr lang="cs-CZ" sz="2400" dirty="0" err="1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Tyrhenské</a:t>
            </a: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Ligurské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Keltské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Severní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Baltské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Norské moře</a:t>
            </a:r>
          </a:p>
          <a:p>
            <a:pPr>
              <a:buFontTx/>
              <a:buChar char="-"/>
            </a:pPr>
            <a:r>
              <a:rPr lang="cs-CZ" sz="2400" dirty="0" err="1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Barentsovo</a:t>
            </a: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Bílé moře</a:t>
            </a:r>
          </a:p>
          <a:p>
            <a:pPr>
              <a:buFontTx/>
              <a:buChar char="-"/>
            </a:pPr>
            <a:r>
              <a:rPr lang="cs-CZ" sz="2400" dirty="0" smtClean="0"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a:rPr>
              <a:t>Černé moře</a:t>
            </a:r>
          </a:p>
        </p:txBody>
      </p:sp>
      <p:pic>
        <p:nvPicPr>
          <p:cNvPr id="5122" name="Picture 2" descr="File:Europe satellite glo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3371" y="1285860"/>
            <a:ext cx="5270629" cy="5429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ŘEKY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7239000" cy="5169876"/>
          </a:xfrm>
        </p:spPr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cs-CZ" sz="5400" dirty="0" smtClean="0"/>
              <a:t>Dunaj</a:t>
            </a:r>
          </a:p>
          <a:p>
            <a:pPr>
              <a:buFontTx/>
              <a:buChar char="-"/>
            </a:pPr>
            <a:r>
              <a:rPr lang="cs-CZ" sz="5400" dirty="0" smtClean="0"/>
              <a:t>Volha</a:t>
            </a:r>
          </a:p>
          <a:p>
            <a:pPr>
              <a:buFontTx/>
              <a:buChar char="-"/>
            </a:pPr>
            <a:r>
              <a:rPr lang="cs-CZ" sz="5400" dirty="0" smtClean="0"/>
              <a:t>Labe</a:t>
            </a:r>
          </a:p>
          <a:p>
            <a:pPr>
              <a:buFontTx/>
              <a:buChar char="-"/>
            </a:pPr>
            <a:r>
              <a:rPr lang="cs-CZ" sz="5400" dirty="0" smtClean="0"/>
              <a:t>Rýn</a:t>
            </a:r>
          </a:p>
          <a:p>
            <a:pPr>
              <a:buFontTx/>
              <a:buChar char="-"/>
            </a:pPr>
            <a:r>
              <a:rPr lang="cs-CZ" sz="5400" dirty="0" smtClean="0"/>
              <a:t>Pád</a:t>
            </a:r>
          </a:p>
          <a:p>
            <a:pPr>
              <a:buFontTx/>
              <a:buChar char="-"/>
            </a:pPr>
            <a:r>
              <a:rPr lang="cs-CZ" sz="5400" dirty="0" smtClean="0"/>
              <a:t>Seina</a:t>
            </a:r>
          </a:p>
          <a:p>
            <a:pPr>
              <a:buFontTx/>
              <a:buChar char="-"/>
            </a:pPr>
            <a:r>
              <a:rPr lang="cs-CZ" sz="5400" dirty="0" smtClean="0"/>
              <a:t>Temže</a:t>
            </a:r>
          </a:p>
        </p:txBody>
      </p:sp>
      <p:pic>
        <p:nvPicPr>
          <p:cNvPr id="9" name="Picture 2" descr="File:Europe satellite glo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1285860"/>
            <a:ext cx="5270629" cy="5429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14546" y="285728"/>
            <a:ext cx="40234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Zálivy a průlivy</a:t>
            </a:r>
            <a:endParaRPr lang="cs-CZ" sz="48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Picture 2" descr="File:Europe satellite glo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3371" y="1285860"/>
            <a:ext cx="5270629" cy="542928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0" y="1571612"/>
            <a:ext cx="392905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600" dirty="0" smtClean="0"/>
              <a:t>Sicilský průliv</a:t>
            </a:r>
          </a:p>
          <a:p>
            <a:pPr>
              <a:buFontTx/>
              <a:buChar char="-"/>
            </a:pPr>
            <a:r>
              <a:rPr lang="cs-CZ" sz="3600" dirty="0" smtClean="0"/>
              <a:t>Lví záliv</a:t>
            </a:r>
          </a:p>
          <a:p>
            <a:pPr>
              <a:buFontTx/>
              <a:buChar char="-"/>
            </a:pPr>
            <a:r>
              <a:rPr lang="cs-CZ" sz="3600" dirty="0" smtClean="0"/>
              <a:t>Gibraltarský průliv</a:t>
            </a:r>
          </a:p>
          <a:p>
            <a:pPr>
              <a:buFontTx/>
              <a:buChar char="-"/>
            </a:pPr>
            <a:r>
              <a:rPr lang="cs-CZ" sz="3600" dirty="0" smtClean="0"/>
              <a:t>Biskajský záliv</a:t>
            </a:r>
          </a:p>
          <a:p>
            <a:pPr>
              <a:buFontTx/>
              <a:buChar char="-"/>
            </a:pPr>
            <a:r>
              <a:rPr lang="cs-CZ" sz="3600" dirty="0" smtClean="0"/>
              <a:t>Lamanšský průliv</a:t>
            </a:r>
          </a:p>
          <a:p>
            <a:pPr>
              <a:buFontTx/>
              <a:buChar char="-"/>
            </a:pPr>
            <a:r>
              <a:rPr lang="cs-CZ" sz="3600" dirty="0" smtClean="0"/>
              <a:t>Finský záliv</a:t>
            </a:r>
          </a:p>
          <a:p>
            <a:pPr>
              <a:buFontTx/>
              <a:buChar char="-"/>
            </a:pPr>
            <a:r>
              <a:rPr lang="cs-CZ" sz="3600" dirty="0" smtClean="0"/>
              <a:t>Botnický záliv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Jaké je nejhlubší jezero v Evropě, kde ho najdeme a jakou má hloubku?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Hornindalsvatnet</a:t>
            </a:r>
            <a:r>
              <a:rPr lang="cs-CZ" sz="2400" dirty="0" smtClean="0">
                <a:solidFill>
                  <a:schemeClr val="tx1"/>
                </a:solidFill>
              </a:rPr>
              <a:t> v Norsku s hloubkou 514 m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2.Co ovlivňuje podnebí na západním pobřeží Evropy a odkud přichází?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857884" y="3500438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Golfský proud z Mexického zálivu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smtClean="0"/>
              <a:t>Zeměpis 8 </a:t>
            </a:r>
            <a:r>
              <a:rPr lang="cs-CZ" sz="1400" i="1" dirty="0" smtClean="0"/>
              <a:t>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 1. –</a:t>
            </a:r>
            <a:r>
              <a:rPr lang="cs-CZ" sz="1200" dirty="0" smtClean="0"/>
              <a:t>AUTOR NEUVEDEN.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9.10.2012]. Dostupný na WWW: &lt;http://commons.wikimedia.org/wiki/File:Lake_Ladoga_NASA.JPG?uselang=cs&gt;.</a:t>
            </a:r>
            <a:endParaRPr lang="pl-PL" sz="1200" dirty="0" smtClean="0"/>
          </a:p>
          <a:p>
            <a:pPr marL="0" indent="0">
              <a:buNone/>
            </a:pPr>
            <a:r>
              <a:rPr lang="pl-PL" sz="2400" dirty="0" smtClean="0"/>
              <a:t>Obr.2.-</a:t>
            </a:r>
            <a:r>
              <a:rPr lang="cs-CZ" sz="1200" dirty="0" smtClean="0"/>
              <a:t> AUTOR NEUVEDEN.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9.10.2012]. Dostupný na WWW: &lt;http://commons.wikimedia.org/wiki/File:Storehornet.jpg&gt;.</a:t>
            </a:r>
          </a:p>
          <a:p>
            <a:pPr marL="0" indent="0">
              <a:buNone/>
            </a:pPr>
            <a:r>
              <a:rPr lang="cs-CZ" sz="2400" dirty="0" smtClean="0"/>
              <a:t>Obr.3.-</a:t>
            </a:r>
            <a:r>
              <a:rPr lang="cs-CZ" sz="1200" dirty="0" smtClean="0"/>
              <a:t> AUTOR NEUVEDEN.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9.10.2012]. Dostupný na WWW: &lt;http://commons.wikimedia.org/wiki/File:Genfersee_bei_montreux_2004_pischdi.JPG&gt;.</a:t>
            </a:r>
          </a:p>
          <a:p>
            <a:pPr marL="0" indent="0">
              <a:buNone/>
            </a:pPr>
            <a:r>
              <a:rPr lang="cs-CZ" sz="2400" dirty="0" smtClean="0"/>
              <a:t>Obr.4., 5., 6.-</a:t>
            </a:r>
            <a:r>
              <a:rPr lang="cs-CZ" sz="1200" dirty="0" smtClean="0"/>
              <a:t> AUTOR NEUVEDEN. </a:t>
            </a:r>
            <a:r>
              <a:rPr lang="cs-CZ" sz="1200" i="1" dirty="0" err="1" smtClean="0"/>
              <a:t>wikimedia</a:t>
            </a:r>
            <a:r>
              <a:rPr lang="cs-CZ" sz="1200" dirty="0" smtClean="0"/>
              <a:t> [online]. [cit. 9.10.2012]. Dostupný na WWW: &lt;http://commons.wikimedia.org/wiki/File:Europe_satellite_globe.jpg&gt;.</a:t>
            </a:r>
          </a:p>
        </p:txBody>
      </p:sp>
    </p:spTree>
    <p:extLst>
      <p:ext uri="{BB962C8B-B14F-4D97-AF65-F5344CB8AC3E}">
        <p14:creationId xmlns=""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1249</TotalTime>
  <Words>289</Words>
  <Application>Microsoft Office PowerPoint</Application>
  <PresentationFormat>Předvádění na obrazovce (4:3)</PresentationFormat>
  <Paragraphs>73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Podnebí</vt:lpstr>
      <vt:lpstr>Jezera</vt:lpstr>
      <vt:lpstr>Moře</vt:lpstr>
      <vt:lpstr>ŘEKY</vt:lpstr>
      <vt:lpstr>Snímek 6</vt:lpstr>
      <vt:lpstr>Otázky a úkoly</vt:lpstr>
      <vt:lpstr>Snímek 8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Bonny13</cp:lastModifiedBy>
  <cp:revision>132</cp:revision>
  <dcterms:created xsi:type="dcterms:W3CDTF">2011-03-22T17:13:23Z</dcterms:created>
  <dcterms:modified xsi:type="dcterms:W3CDTF">2012-10-30T16:34:02Z</dcterms:modified>
</cp:coreProperties>
</file>