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theme/theme2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Default Extension="gif" ContentType="image/gif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32" r:id="rId1"/>
  </p:sldMasterIdLst>
  <p:notesMasterIdLst>
    <p:notesMasterId r:id="rId12"/>
  </p:notesMasterIdLst>
  <p:sldIdLst>
    <p:sldId id="256" r:id="rId2"/>
    <p:sldId id="269" r:id="rId3"/>
    <p:sldId id="257" r:id="rId4"/>
    <p:sldId id="259" r:id="rId5"/>
    <p:sldId id="260" r:id="rId6"/>
    <p:sldId id="261" r:id="rId7"/>
    <p:sldId id="270" r:id="rId8"/>
    <p:sldId id="271" r:id="rId9"/>
    <p:sldId id="262" r:id="rId10"/>
    <p:sldId id="268" r:id="rId11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 xmlns="">
          <a:srgbClr val="FF0000"/>
        </p14:laserClr>
      </p:ext>
      <p:ext uri="{2FDB2607-1784-4EEB-B798-7EB5836EED8A}">
        <p14:showMediaCtrls xmlns:p14="http://schemas.microsoft.com/office/powerpoint/2010/main" xmlns="" val="1"/>
      </p:ext>
    </p:extLst>
  </p:showPr>
  <p:clrMru>
    <a:srgbClr val="66FF33"/>
    <a:srgbClr val="FFFF66"/>
    <a:srgbClr val="996E01"/>
  </p:clrMru>
  <p:extLst>
    <p:ext uri="{E76CE94A-603C-4142-B9EB-6D1370010A27}">
      <p14:discardImageEditData xmlns:p14="http://schemas.microsoft.com/office/powerpoint/2010/main" xmlns="" val="0"/>
    </p:ext>
    <p:ext uri="{D31A062A-798A-4329-ABDD-BBA856620510}">
      <p14:defaultImageDpi xmlns:p14="http://schemas.microsoft.com/office/powerpoint/2010/main" xmlns="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>
    <p:restoredLeft sz="15620"/>
    <p:restoredTop sz="94660"/>
  </p:normalViewPr>
  <p:slideViewPr>
    <p:cSldViewPr>
      <p:cViewPr>
        <p:scale>
          <a:sx n="76" d="100"/>
          <a:sy n="76" d="100"/>
        </p:scale>
        <p:origin x="12" y="450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notesViewPr>
    <p:cSldViewPr>
      <p:cViewPr varScale="1">
        <p:scale>
          <a:sx n="53" d="100"/>
          <a:sy n="53" d="100"/>
        </p:scale>
        <p:origin x="-1842" y="-102"/>
      </p:cViewPr>
      <p:guideLst>
        <p:guide orient="horz" pos="2880"/>
        <p:guide pos="2160"/>
      </p:guideLst>
    </p:cSldViewPr>
  </p:notes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presProps" Target="pres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notesMaster" Target="notesMasters/notesMaster1.xml"/><Relationship Id="rId2" Type="http://schemas.openxmlformats.org/officeDocument/2006/relationships/slide" Target="slides/slide1.xml"/><Relationship Id="rId16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theme" Target="theme/theme1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viewProps" Target="viewProp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FC87DF03-B601-49DB-BF9F-B68153AF598F}" type="datetimeFigureOut">
              <a:rPr lang="cs-CZ" smtClean="0"/>
              <a:pPr/>
              <a:t>18.11.2012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D7261525-A494-4ACD-BD58-862938CBC48C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D3F59A4-F837-41F0-876E-5CF40EF10FB8}" type="datetimeFigureOut">
              <a:rPr lang="cs-CZ" smtClean="0"/>
              <a:pPr/>
              <a:t>18.11.2012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53AE7DF-3B33-4C0C-A520-CCEE8E34C2F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D3F59A4-F837-41F0-876E-5CF40EF10FB8}" type="datetimeFigureOut">
              <a:rPr lang="cs-CZ" smtClean="0"/>
              <a:pPr/>
              <a:t>18.11.2012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53AE7DF-3B33-4C0C-A520-CCEE8E34C2F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D3F59A4-F837-41F0-876E-5CF40EF10FB8}" type="datetimeFigureOut">
              <a:rPr lang="cs-CZ" smtClean="0"/>
              <a:pPr/>
              <a:t>18.11.2012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53AE7DF-3B33-4C0C-A520-CCEE8E34C2F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D3F59A4-F837-41F0-876E-5CF40EF10FB8}" type="datetimeFigureOut">
              <a:rPr lang="cs-CZ" smtClean="0"/>
              <a:pPr/>
              <a:t>18.11.2012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53AE7DF-3B33-4C0C-A520-CCEE8E34C2F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D3F59A4-F837-41F0-876E-5CF40EF10FB8}" type="datetimeFigureOut">
              <a:rPr lang="cs-CZ" smtClean="0"/>
              <a:pPr/>
              <a:t>18.11.2012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53AE7DF-3B33-4C0C-A520-CCEE8E34C2F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D3F59A4-F837-41F0-876E-5CF40EF10FB8}" type="datetimeFigureOut">
              <a:rPr lang="cs-CZ" smtClean="0"/>
              <a:pPr/>
              <a:t>18.11.2012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53AE7DF-3B33-4C0C-A520-CCEE8E34C2F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D3F59A4-F837-41F0-876E-5CF40EF10FB8}" type="datetimeFigureOut">
              <a:rPr lang="cs-CZ" smtClean="0"/>
              <a:pPr/>
              <a:t>18.11.2012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53AE7DF-3B33-4C0C-A520-CCEE8E34C2F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D3F59A4-F837-41F0-876E-5CF40EF10FB8}" type="datetimeFigureOut">
              <a:rPr lang="cs-CZ" smtClean="0"/>
              <a:pPr/>
              <a:t>18.11.2012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53AE7DF-3B33-4C0C-A520-CCEE8E34C2F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D3F59A4-F837-41F0-876E-5CF40EF10FB8}" type="datetimeFigureOut">
              <a:rPr lang="cs-CZ" smtClean="0"/>
              <a:pPr/>
              <a:t>18.11.2012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53AE7DF-3B33-4C0C-A520-CCEE8E34C2F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D3F59A4-F837-41F0-876E-5CF40EF10FB8}" type="datetimeFigureOut">
              <a:rPr lang="cs-CZ" smtClean="0"/>
              <a:pPr/>
              <a:t>18.11.2012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53AE7DF-3B33-4C0C-A520-CCEE8E34C2F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D3F59A4-F837-41F0-876E-5CF40EF10FB8}" type="datetimeFigureOut">
              <a:rPr lang="cs-CZ" smtClean="0"/>
              <a:pPr/>
              <a:t>18.11.2012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53AE7DF-3B33-4C0C-A520-CCEE8E34C2F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0D3F59A4-F837-41F0-876E-5CF40EF10FB8}" type="datetimeFigureOut">
              <a:rPr lang="cs-CZ" smtClean="0"/>
              <a:pPr/>
              <a:t>18.11.2012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053AE7DF-3B33-4C0C-A520-CCEE8E34C2F8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733" r:id="rId1"/>
    <p:sldLayoutId id="2147483734" r:id="rId2"/>
    <p:sldLayoutId id="2147483735" r:id="rId3"/>
    <p:sldLayoutId id="2147483736" r:id="rId4"/>
    <p:sldLayoutId id="2147483737" r:id="rId5"/>
    <p:sldLayoutId id="2147483738" r:id="rId6"/>
    <p:sldLayoutId id="2147483739" r:id="rId7"/>
    <p:sldLayoutId id="2147483740" r:id="rId8"/>
    <p:sldLayoutId id="2147483741" r:id="rId9"/>
    <p:sldLayoutId id="2147483742" r:id="rId10"/>
    <p:sldLayoutId id="2147483743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gif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gif"/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jpeg"/><Relationship Id="rId7" Type="http://schemas.openxmlformats.org/officeDocument/2006/relationships/image" Target="../media/image12.jpeg"/><Relationship Id="rId2" Type="http://schemas.openxmlformats.org/officeDocument/2006/relationships/image" Target="../media/image7.jpe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11.jpeg"/><Relationship Id="rId5" Type="http://schemas.openxmlformats.org/officeDocument/2006/relationships/image" Target="../media/image10.jpeg"/><Relationship Id="rId4" Type="http://schemas.openxmlformats.org/officeDocument/2006/relationships/image" Target="../media/image9.jpeg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4.jpeg"/><Relationship Id="rId7" Type="http://schemas.openxmlformats.org/officeDocument/2006/relationships/image" Target="../media/image18.jpeg"/><Relationship Id="rId2" Type="http://schemas.openxmlformats.org/officeDocument/2006/relationships/image" Target="../media/image13.jpe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17.jpeg"/><Relationship Id="rId5" Type="http://schemas.openxmlformats.org/officeDocument/2006/relationships/image" Target="../media/image16.jpeg"/><Relationship Id="rId4" Type="http://schemas.openxmlformats.org/officeDocument/2006/relationships/image" Target="../media/image15.jpeg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20.jpeg"/><Relationship Id="rId2" Type="http://schemas.openxmlformats.org/officeDocument/2006/relationships/image" Target="../media/image19.jpe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21.jpeg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22.jpeg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Zaoblený obdélník 7"/>
          <p:cNvSpPr/>
          <p:nvPr/>
        </p:nvSpPr>
        <p:spPr>
          <a:xfrm>
            <a:off x="785786" y="2857496"/>
            <a:ext cx="7500990" cy="3714776"/>
          </a:xfrm>
          <a:prstGeom prst="roundRect">
            <a:avLst/>
          </a:prstGeom>
          <a:solidFill>
            <a:srgbClr val="00B0F0"/>
          </a:solidFill>
          <a:scene3d>
            <a:camera prst="orthographicFront">
              <a:rot lat="0" lon="0" rev="0"/>
            </a:camera>
            <a:lightRig rig="balanced" dir="tr"/>
          </a:scene3d>
          <a:sp3d contourW="14605" prstMaterial="plastic">
            <a:bevelT w="95250" h="101600" prst="slope"/>
            <a:contourClr>
              <a:schemeClr val="accent2">
                <a:shade val="30000"/>
                <a:satMod val="120000"/>
              </a:schemeClr>
            </a:contourClr>
          </a:sp3d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lvl="0"/>
            <a:endParaRPr lang="cs-CZ" sz="1600" dirty="0"/>
          </a:p>
        </p:txBody>
      </p:sp>
      <p:sp>
        <p:nvSpPr>
          <p:cNvPr id="9" name="Zaoblený obdélník 8"/>
          <p:cNvSpPr/>
          <p:nvPr/>
        </p:nvSpPr>
        <p:spPr>
          <a:xfrm>
            <a:off x="357158" y="1214422"/>
            <a:ext cx="8166547" cy="1428760"/>
          </a:xfrm>
          <a:prstGeom prst="roundRect">
            <a:avLst/>
          </a:prstGeom>
          <a:solidFill>
            <a:srgbClr val="00B0F0"/>
          </a:solidFill>
          <a:scene3d>
            <a:camera prst="orthographicFront">
              <a:rot lat="0" lon="0" rev="0"/>
            </a:camera>
            <a:lightRig rig="balanced" dir="tr"/>
          </a:scene3d>
          <a:sp3d contourW="14605" prstMaterial="plastic">
            <a:bevelT w="95250" h="101600" prst="slope"/>
            <a:contourClr>
              <a:schemeClr val="accent2">
                <a:shade val="30000"/>
                <a:satMod val="120000"/>
              </a:schemeClr>
            </a:contourClr>
          </a:sp3d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lvl="0"/>
            <a:endParaRPr lang="cs-CZ" dirty="0"/>
          </a:p>
        </p:txBody>
      </p:sp>
      <p:pic>
        <p:nvPicPr>
          <p:cNvPr id="10" name="Obrázek 7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144720" y="5323127"/>
            <a:ext cx="4529225" cy="983802"/>
          </a:xfrm>
          <a:prstGeom prst="rect">
            <a:avLst/>
          </a:prstGeom>
          <a:ln>
            <a:noFill/>
          </a:ln>
          <a:effectLst>
            <a:outerShdw blurRad="190500" algn="tl" rotWithShape="0">
              <a:srgbClr val="000000">
                <a:alpha val="70000"/>
              </a:srgbClr>
            </a:outerShdw>
          </a:effectLst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=""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11" name="TextovéPole 10"/>
          <p:cNvSpPr txBox="1"/>
          <p:nvPr/>
        </p:nvSpPr>
        <p:spPr>
          <a:xfrm>
            <a:off x="857224" y="4786322"/>
            <a:ext cx="7656996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lvl="0"/>
            <a:r>
              <a:rPr lang="cs-CZ" sz="2000" b="1" dirty="0"/>
              <a:t>ČÍSLO PROJEKTU</a:t>
            </a:r>
            <a:r>
              <a:rPr lang="cs-CZ" sz="2000" dirty="0"/>
              <a:t>: </a:t>
            </a:r>
            <a:r>
              <a:rPr lang="cs-CZ" sz="2000" dirty="0" smtClean="0"/>
              <a:t>CZ.1.07/1.4.00/21.2364</a:t>
            </a:r>
            <a:endParaRPr lang="cs-CZ" sz="2000" dirty="0"/>
          </a:p>
        </p:txBody>
      </p:sp>
      <p:sp>
        <p:nvSpPr>
          <p:cNvPr id="12" name="Obdélník 11"/>
          <p:cNvSpPr/>
          <p:nvPr/>
        </p:nvSpPr>
        <p:spPr>
          <a:xfrm>
            <a:off x="857224" y="3500438"/>
            <a:ext cx="4830553" cy="400110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lvl="0"/>
            <a:r>
              <a:rPr lang="cs-CZ" sz="2000" b="1" dirty="0"/>
              <a:t>NÁZEV</a:t>
            </a:r>
            <a:r>
              <a:rPr lang="cs-CZ" sz="2000" dirty="0"/>
              <a:t>: </a:t>
            </a:r>
            <a:r>
              <a:rPr lang="cs-CZ" sz="2000" dirty="0" smtClean="0"/>
              <a:t>VY_32_INOVACE_24_08_Z8_Skála</a:t>
            </a:r>
            <a:endParaRPr lang="cs-CZ" sz="2000" dirty="0"/>
          </a:p>
        </p:txBody>
      </p:sp>
      <p:sp>
        <p:nvSpPr>
          <p:cNvPr id="13" name="Obdélník 12"/>
          <p:cNvSpPr/>
          <p:nvPr/>
        </p:nvSpPr>
        <p:spPr>
          <a:xfrm>
            <a:off x="857224" y="3071810"/>
            <a:ext cx="3122971" cy="400110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lvl="0"/>
            <a:r>
              <a:rPr lang="cs-CZ" sz="2000" b="1" dirty="0"/>
              <a:t>AUTOR</a:t>
            </a:r>
            <a:r>
              <a:rPr lang="cs-CZ" sz="2000" dirty="0"/>
              <a:t>: </a:t>
            </a:r>
            <a:r>
              <a:rPr lang="cs-CZ" sz="2000" dirty="0" smtClean="0"/>
              <a:t>Mgr. Aleš Skála</a:t>
            </a:r>
            <a:endParaRPr lang="cs-CZ" sz="2000" dirty="0"/>
          </a:p>
        </p:txBody>
      </p:sp>
      <p:sp>
        <p:nvSpPr>
          <p:cNvPr id="14" name="Obdélník 13"/>
          <p:cNvSpPr/>
          <p:nvPr/>
        </p:nvSpPr>
        <p:spPr>
          <a:xfrm>
            <a:off x="857224" y="3929066"/>
            <a:ext cx="2255746" cy="400110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lvl="0"/>
            <a:r>
              <a:rPr lang="cs-CZ" sz="2000" b="1" dirty="0" smtClean="0"/>
              <a:t>TÉMA</a:t>
            </a:r>
            <a:r>
              <a:rPr lang="cs-CZ" sz="2000" dirty="0"/>
              <a:t>: </a:t>
            </a:r>
            <a:r>
              <a:rPr lang="cs-CZ" sz="2000" dirty="0" smtClean="0"/>
              <a:t>Vysoké Tatry</a:t>
            </a:r>
            <a:endParaRPr lang="cs-CZ" sz="2000" dirty="0"/>
          </a:p>
        </p:txBody>
      </p:sp>
      <p:sp>
        <p:nvSpPr>
          <p:cNvPr id="15" name="TextovéPole 14"/>
          <p:cNvSpPr txBox="1"/>
          <p:nvPr/>
        </p:nvSpPr>
        <p:spPr>
          <a:xfrm>
            <a:off x="500034" y="1214422"/>
            <a:ext cx="8230304" cy="170816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pPr lvl="0">
              <a:lnSpc>
                <a:spcPct val="150000"/>
              </a:lnSpc>
            </a:pPr>
            <a:r>
              <a:rPr lang="cs-CZ" sz="1400" dirty="0"/>
              <a:t>Základní škola Libina, příspěvková </a:t>
            </a:r>
            <a:r>
              <a:rPr lang="cs-CZ" sz="1400" dirty="0" smtClean="0"/>
              <a:t>organizace, Libina 548,788 05,IČ: 708 708 61</a:t>
            </a:r>
          </a:p>
          <a:p>
            <a:pPr>
              <a:lnSpc>
                <a:spcPct val="150000"/>
              </a:lnSpc>
            </a:pPr>
            <a:r>
              <a:rPr lang="cs-CZ" sz="1400" dirty="0"/>
              <a:t>Název projektu: </a:t>
            </a:r>
            <a:r>
              <a:rPr lang="cs-CZ" sz="1400" dirty="0" smtClean="0"/>
              <a:t>Škola hrou</a:t>
            </a:r>
            <a:endParaRPr lang="cs-CZ" sz="1400" dirty="0"/>
          </a:p>
          <a:p>
            <a:pPr>
              <a:lnSpc>
                <a:spcPct val="150000"/>
              </a:lnSpc>
            </a:pPr>
            <a:r>
              <a:rPr lang="cs-CZ" sz="1400" dirty="0"/>
              <a:t>Tento projekt je spolufinancován Evropským sociálním fondem </a:t>
            </a:r>
            <a:r>
              <a:rPr lang="cs-CZ" sz="1400" dirty="0" smtClean="0"/>
              <a:t>republiky</a:t>
            </a:r>
          </a:p>
          <a:p>
            <a:pPr>
              <a:lnSpc>
                <a:spcPct val="150000"/>
              </a:lnSpc>
            </a:pPr>
            <a:r>
              <a:rPr lang="cs-CZ" sz="1400" dirty="0"/>
              <a:t>Vzdělávací </a:t>
            </a:r>
            <a:r>
              <a:rPr lang="cs-CZ" sz="1400" dirty="0" smtClean="0"/>
              <a:t>oblast: Člověk a příroda</a:t>
            </a:r>
            <a:endParaRPr lang="cs-CZ" sz="1400" dirty="0"/>
          </a:p>
          <a:p>
            <a:pPr>
              <a:lnSpc>
                <a:spcPct val="150000"/>
              </a:lnSpc>
            </a:pPr>
            <a:endParaRPr lang="cs-CZ" sz="1400" dirty="0"/>
          </a:p>
        </p:txBody>
      </p:sp>
      <p:sp>
        <p:nvSpPr>
          <p:cNvPr id="16" name="Obdélník 15"/>
          <p:cNvSpPr/>
          <p:nvPr/>
        </p:nvSpPr>
        <p:spPr>
          <a:xfrm>
            <a:off x="857224" y="4357694"/>
            <a:ext cx="4623830" cy="400110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lvl="0"/>
            <a:r>
              <a:rPr lang="cs-CZ" sz="2000" b="1" dirty="0"/>
              <a:t>OBSAH</a:t>
            </a:r>
            <a:r>
              <a:rPr lang="cs-CZ" sz="2000" dirty="0"/>
              <a:t>: </a:t>
            </a:r>
            <a:r>
              <a:rPr lang="cs-CZ" sz="2000" dirty="0" smtClean="0"/>
              <a:t>Vysoké Tatry-vznik, fauna, flora…</a:t>
            </a:r>
            <a:endParaRPr lang="cs-CZ" sz="2000" dirty="0"/>
          </a:p>
        </p:txBody>
      </p:sp>
      <p:pic>
        <p:nvPicPr>
          <p:cNvPr id="17" name="Obrázek 16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286644" y="1428736"/>
            <a:ext cx="1180036" cy="1029055"/>
          </a:xfrm>
          <a:prstGeom prst="rect">
            <a:avLst/>
          </a:prstGeom>
        </p:spPr>
      </p:pic>
      <p:sp>
        <p:nvSpPr>
          <p:cNvPr id="18" name="TextovéPole 17"/>
          <p:cNvSpPr txBox="1"/>
          <p:nvPr/>
        </p:nvSpPr>
        <p:spPr>
          <a:xfrm>
            <a:off x="785786" y="428604"/>
            <a:ext cx="7358114" cy="584775"/>
          </a:xfrm>
          <a:prstGeom prst="rect">
            <a:avLst/>
          </a:prstGeom>
        </p:spPr>
        <p:style>
          <a:lnRef idx="0">
            <a:schemeClr val="accent5"/>
          </a:lnRef>
          <a:fillRef idx="3">
            <a:schemeClr val="accent5"/>
          </a:fillRef>
          <a:effectRef idx="3">
            <a:schemeClr val="accent5"/>
          </a:effectRef>
          <a:fontRef idx="minor">
            <a:schemeClr val="lt1"/>
          </a:fontRef>
        </p:style>
        <p:txBody>
          <a:bodyPr wrap="square" rtlCol="0">
            <a:spAutoFit/>
          </a:bodyPr>
          <a:lstStyle/>
          <a:p>
            <a:pPr algn="ctr"/>
            <a:r>
              <a:rPr lang="cs-CZ" sz="3200" b="1" dirty="0" smtClean="0">
                <a:ln w="12700">
                  <a:solidFill>
                    <a:schemeClr val="tx2">
                      <a:satMod val="155000"/>
                    </a:schemeClr>
                  </a:solidFill>
                  <a:prstDash val="solid"/>
                </a:ln>
                <a:solidFill>
                  <a:schemeClr val="bg2">
                    <a:tint val="85000"/>
                    <a:satMod val="155000"/>
                  </a:schemeClr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</a:rPr>
              <a:t>Vysoké Tatry</a:t>
            </a:r>
            <a:endParaRPr lang="cs-CZ" sz="3200" b="1" dirty="0">
              <a:ln w="12700">
                <a:solidFill>
                  <a:schemeClr val="tx2">
                    <a:satMod val="155000"/>
                  </a:schemeClr>
                </a:solidFill>
                <a:prstDash val="solid"/>
              </a:ln>
              <a:solidFill>
                <a:schemeClr val="bg2">
                  <a:tint val="85000"/>
                  <a:satMod val="155000"/>
                </a:schemeClr>
              </a:solidFill>
              <a:effectLst>
                <a:outerShdw blurRad="41275" dist="20320" dir="1800000" algn="tl" rotWithShape="0">
                  <a:srgbClr val="000000">
                    <a:alpha val="40000"/>
                  </a:srgbClr>
                </a:outerShdw>
              </a:effectLst>
            </a:endParaRPr>
          </a:p>
        </p:txBody>
      </p:sp>
    </p:spTree>
    <p:extLst>
      <p:ext uri="{BB962C8B-B14F-4D97-AF65-F5344CB8AC3E}">
        <p14:creationId xmlns:p14="http://schemas.microsoft.com/office/powerpoint/2010/main" xmlns="" val="221626860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Anotace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Prezentace seznamuje žáky </a:t>
            </a:r>
            <a:r>
              <a:rPr lang="cs-CZ" dirty="0" smtClean="0"/>
              <a:t>s pohořím -Vysoké Tatry jeho polohou, vznikem, faunou a florou…</a:t>
            </a:r>
            <a:endParaRPr lang="cs-CZ" dirty="0" smtClean="0"/>
          </a:p>
          <a:p>
            <a:r>
              <a:rPr lang="cs-CZ" dirty="0" smtClean="0"/>
              <a:t>Své vědomosti si žáci mohou ověřit v závěrečných otázkách</a:t>
            </a:r>
          </a:p>
          <a:p>
            <a:r>
              <a:rPr lang="cs-CZ" dirty="0" smtClean="0"/>
              <a:t>Prezentace je určena </a:t>
            </a:r>
            <a:r>
              <a:rPr lang="cs-CZ" dirty="0" smtClean="0"/>
              <a:t>pro žáky 8. třídy a pro </a:t>
            </a:r>
            <a:r>
              <a:rPr lang="cs-CZ" dirty="0" smtClean="0"/>
              <a:t>interaktivní tabuli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320040"/>
            <a:ext cx="7239000" cy="680068"/>
          </a:xfrm>
        </p:spPr>
        <p:txBody>
          <a:bodyPr>
            <a:normAutofit fontScale="90000"/>
          </a:bodyPr>
          <a:lstStyle/>
          <a:p>
            <a:pPr algn="ctr"/>
            <a:r>
              <a:rPr lang="cs-CZ" b="1" dirty="0" smtClean="0">
                <a:ln w="31550" cmpd="sng">
                  <a:gradFill>
                    <a:gsLst>
                      <a:gs pos="25000">
                        <a:schemeClr val="accent1">
                          <a:shade val="25000"/>
                          <a:satMod val="190000"/>
                        </a:schemeClr>
                      </a:gs>
                      <a:gs pos="80000">
                        <a:schemeClr val="accent1">
                          <a:tint val="75000"/>
                          <a:satMod val="190000"/>
                        </a:schemeClr>
                      </a:gs>
                    </a:gsLst>
                    <a:lin ang="5400000"/>
                  </a:gradFill>
                  <a:prstDash val="solid"/>
                </a:ln>
                <a:solidFill>
                  <a:srgbClr val="FFFFFF"/>
                </a:solidFill>
                <a:effectLst>
                  <a:outerShdw blurRad="41275" dist="12700" dir="12000000" algn="tl" rotWithShape="0">
                    <a:srgbClr val="000000">
                      <a:alpha val="40000"/>
                    </a:srgbClr>
                  </a:outerShdw>
                </a:effectLst>
              </a:rPr>
              <a:t>Vysoké Tatry</a:t>
            </a:r>
            <a:endParaRPr lang="cs-CZ" dirty="0"/>
          </a:p>
        </p:txBody>
      </p:sp>
      <p:sp>
        <p:nvSpPr>
          <p:cNvPr id="6" name="Zástupný symbol pro obsah 5"/>
          <p:cNvSpPr>
            <a:spLocks noGrp="1"/>
          </p:cNvSpPr>
          <p:nvPr>
            <p:ph idx="1"/>
          </p:nvPr>
        </p:nvSpPr>
        <p:spPr>
          <a:xfrm>
            <a:off x="457200" y="1609416"/>
            <a:ext cx="7615262" cy="676576"/>
          </a:xfrm>
        </p:spPr>
        <p:txBody>
          <a:bodyPr>
            <a:normAutofit fontScale="25000" lnSpcReduction="20000"/>
          </a:bodyPr>
          <a:lstStyle/>
          <a:p>
            <a:pPr>
              <a:buNone/>
            </a:pPr>
            <a:endParaRPr lang="cs-CZ" dirty="0" smtClean="0"/>
          </a:p>
          <a:p>
            <a:pPr>
              <a:buNone/>
            </a:pPr>
            <a:endParaRPr lang="cs-CZ" dirty="0" smtClean="0"/>
          </a:p>
          <a:p>
            <a:pPr>
              <a:buNone/>
            </a:pPr>
            <a:endParaRPr lang="cs-CZ" dirty="0" smtClean="0"/>
          </a:p>
          <a:p>
            <a:pPr>
              <a:buNone/>
            </a:pPr>
            <a:endParaRPr lang="cs-CZ" dirty="0" smtClean="0"/>
          </a:p>
          <a:p>
            <a:pPr>
              <a:buNone/>
            </a:pPr>
            <a:endParaRPr lang="cs-CZ" dirty="0" smtClean="0"/>
          </a:p>
          <a:p>
            <a:pPr>
              <a:buNone/>
            </a:pPr>
            <a:endParaRPr lang="cs-CZ" dirty="0" smtClean="0"/>
          </a:p>
          <a:p>
            <a:pPr>
              <a:buNone/>
            </a:pPr>
            <a:endParaRPr lang="cs-CZ" dirty="0" smtClean="0"/>
          </a:p>
          <a:p>
            <a:pPr>
              <a:buNone/>
            </a:pPr>
            <a:endParaRPr lang="cs-CZ" dirty="0" smtClean="0"/>
          </a:p>
          <a:p>
            <a:pPr>
              <a:buNone/>
            </a:pPr>
            <a:r>
              <a:rPr lang="cs-CZ" dirty="0" smtClean="0"/>
              <a:t>		</a:t>
            </a:r>
            <a:endParaRPr lang="cs-CZ" dirty="0"/>
          </a:p>
        </p:txBody>
      </p:sp>
      <p:pic>
        <p:nvPicPr>
          <p:cNvPr id="8194" name="Picture 2" descr="http://hiking.sk/dev/gallery/photos/5de1b431009a7a76537f4b94fb7b01cd.jpg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155452" y="2928934"/>
            <a:ext cx="8786874" cy="3643338"/>
          </a:xfrm>
          <a:prstGeom prst="rect">
            <a:avLst/>
          </a:prstGeom>
          <a:noFill/>
        </p:spPr>
      </p:pic>
      <p:sp>
        <p:nvSpPr>
          <p:cNvPr id="7" name="TextovéPole 6"/>
          <p:cNvSpPr txBox="1"/>
          <p:nvPr/>
        </p:nvSpPr>
        <p:spPr>
          <a:xfrm>
            <a:off x="500034" y="1285860"/>
            <a:ext cx="8072494" cy="175432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600" dirty="0" smtClean="0"/>
              <a:t>-</a:t>
            </a:r>
            <a:r>
              <a:rPr lang="cs-CZ" sz="3600" i="1" u="sng" dirty="0" smtClean="0"/>
              <a:t>Vysoké Tatry </a:t>
            </a:r>
            <a:r>
              <a:rPr lang="cs-CZ" sz="3600" dirty="0" smtClean="0"/>
              <a:t>jsou nejvyšším pohořím </a:t>
            </a:r>
            <a:r>
              <a:rPr lang="cs-CZ" sz="3600" i="1" u="sng" dirty="0" smtClean="0"/>
              <a:t>Karpat</a:t>
            </a:r>
            <a:r>
              <a:rPr lang="cs-CZ" sz="3600" dirty="0" smtClean="0"/>
              <a:t>, mají délku 26 km a šířku 17km.</a:t>
            </a:r>
          </a:p>
          <a:p>
            <a:endParaRPr lang="cs-CZ" sz="3600" dirty="0"/>
          </a:p>
        </p:txBody>
      </p:sp>
    </p:spTree>
    <p:extLst>
      <p:ext uri="{BB962C8B-B14F-4D97-AF65-F5344CB8AC3E}">
        <p14:creationId xmlns:p14="http://schemas.microsoft.com/office/powerpoint/2010/main" xmlns="" val="225528983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9" fill="hold">
                            <p:stCondLst>
                              <p:cond delay="500"/>
                            </p:stCondLst>
                            <p:childTnLst>
                              <p:par>
                                <p:cTn id="10" presetID="2" presetClass="entr" presetSubtype="4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4" fill="hold">
                            <p:stCondLst>
                              <p:cond delay="1000"/>
                            </p:stCondLst>
                            <p:childTnLst>
                              <p:par>
                                <p:cTn id="15" presetID="14" presetClass="entr" presetSubtype="1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19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17" dur="500"/>
                                        <p:tgtEl>
                                          <p:spTgt spid="819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7" grpId="0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bg>
      <p:bgPr>
        <a:blipFill dpi="0" rotWithShape="1">
          <a:blip r:embed="rId2">
            <a:alphaModFix amt="57000"/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320040"/>
            <a:ext cx="7239000" cy="537192"/>
          </a:xfrm>
          <a:ln>
            <a:solidFill>
              <a:schemeClr val="accent6">
                <a:lumMod val="20000"/>
                <a:lumOff val="80000"/>
              </a:schemeClr>
            </a:solidFill>
          </a:ln>
        </p:spPr>
        <p:txBody>
          <a:bodyPr>
            <a:normAutofit fontScale="90000"/>
          </a:bodyPr>
          <a:lstStyle/>
          <a:p>
            <a:pPr algn="ctr"/>
            <a:r>
              <a:rPr lang="cs-CZ" b="1" dirty="0" smtClean="0">
                <a:ln w="31550" cmpd="sng">
                  <a:gradFill>
                    <a:gsLst>
                      <a:gs pos="25000">
                        <a:schemeClr val="accent1">
                          <a:shade val="25000"/>
                          <a:satMod val="190000"/>
                        </a:schemeClr>
                      </a:gs>
                      <a:gs pos="80000">
                        <a:schemeClr val="accent1">
                          <a:tint val="75000"/>
                          <a:satMod val="190000"/>
                        </a:schemeClr>
                      </a:gs>
                    </a:gsLst>
                    <a:lin ang="5400000"/>
                  </a:gradFill>
                  <a:prstDash val="solid"/>
                </a:ln>
                <a:solidFill>
                  <a:srgbClr val="FFFFFF"/>
                </a:solidFill>
                <a:effectLst>
                  <a:outerShdw blurRad="41275" dist="12700" dir="12000000" algn="tl" rotWithShape="0">
                    <a:srgbClr val="000000">
                      <a:alpha val="40000"/>
                    </a:srgbClr>
                  </a:outerShdw>
                </a:effectLst>
              </a:rPr>
              <a:t>Vysoké Tatry - poloha</a:t>
            </a:r>
            <a:endParaRPr lang="cs-CZ" dirty="0">
              <a:ln>
                <a:solidFill>
                  <a:sysClr val="windowText" lastClr="000000"/>
                </a:solidFill>
              </a:ln>
            </a:endParaRPr>
          </a:p>
        </p:txBody>
      </p:sp>
      <p:sp>
        <p:nvSpPr>
          <p:cNvPr id="9" name="TextovéPole 8"/>
          <p:cNvSpPr txBox="1"/>
          <p:nvPr/>
        </p:nvSpPr>
        <p:spPr>
          <a:xfrm>
            <a:off x="0" y="117693"/>
            <a:ext cx="9286908" cy="674030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endParaRPr lang="cs-CZ" sz="3600" dirty="0" smtClean="0"/>
          </a:p>
          <a:p>
            <a:endParaRPr lang="cs-CZ" sz="3600" dirty="0" smtClean="0"/>
          </a:p>
          <a:p>
            <a:pPr>
              <a:buFontTx/>
              <a:buChar char="-"/>
            </a:pPr>
            <a:r>
              <a:rPr lang="cs-CZ" sz="3600" dirty="0" smtClean="0"/>
              <a:t>Vysoké Tatry se nacházejí na </a:t>
            </a:r>
            <a:r>
              <a:rPr lang="cs-CZ" sz="3600" b="1" i="1" dirty="0" smtClean="0"/>
              <a:t>Slovensku</a:t>
            </a:r>
            <a:r>
              <a:rPr lang="cs-CZ" sz="3600" dirty="0" smtClean="0"/>
              <a:t> a v </a:t>
            </a:r>
            <a:r>
              <a:rPr lang="cs-CZ" sz="3600" b="1" i="1" dirty="0" smtClean="0"/>
              <a:t>Polsku</a:t>
            </a:r>
          </a:p>
          <a:p>
            <a:pPr>
              <a:buFontTx/>
              <a:buChar char="-"/>
            </a:pPr>
            <a:endParaRPr lang="cs-CZ" sz="3600" dirty="0" smtClean="0"/>
          </a:p>
          <a:p>
            <a:pPr>
              <a:buFontTx/>
              <a:buChar char="-"/>
            </a:pPr>
            <a:r>
              <a:rPr lang="cs-CZ" sz="3600" dirty="0" smtClean="0"/>
              <a:t>Od jihu jsou ohraničeny </a:t>
            </a:r>
            <a:r>
              <a:rPr lang="cs-CZ" sz="3600" b="1" i="1" dirty="0" smtClean="0"/>
              <a:t>Podtatranskou kotlinou</a:t>
            </a:r>
          </a:p>
          <a:p>
            <a:pPr>
              <a:buFontTx/>
              <a:buChar char="-"/>
            </a:pPr>
            <a:endParaRPr lang="cs-CZ" sz="3600" b="1" i="1" dirty="0" smtClean="0"/>
          </a:p>
          <a:p>
            <a:pPr>
              <a:buFontTx/>
              <a:buChar char="-"/>
            </a:pPr>
            <a:r>
              <a:rPr lang="cs-CZ" sz="3600" dirty="0" smtClean="0"/>
              <a:t>Od západu </a:t>
            </a:r>
            <a:r>
              <a:rPr lang="cs-CZ" sz="3600" b="1" i="1" dirty="0" smtClean="0"/>
              <a:t>Západními Tatrami </a:t>
            </a:r>
            <a:r>
              <a:rPr lang="cs-CZ" sz="3600" dirty="0" smtClean="0"/>
              <a:t>(Roháči)</a:t>
            </a:r>
          </a:p>
          <a:p>
            <a:r>
              <a:rPr lang="cs-CZ" sz="3600" dirty="0" smtClean="0"/>
              <a:t>                   - Bystrá 2248 m </a:t>
            </a:r>
            <a:r>
              <a:rPr lang="cs-CZ" sz="3600" dirty="0" err="1" smtClean="0"/>
              <a:t>n.m</a:t>
            </a:r>
            <a:r>
              <a:rPr lang="cs-CZ" sz="3600" dirty="0" smtClean="0"/>
              <a:t>.</a:t>
            </a:r>
          </a:p>
          <a:p>
            <a:endParaRPr lang="cs-CZ" sz="3600" dirty="0" smtClean="0"/>
          </a:p>
          <a:p>
            <a:pPr>
              <a:buFontTx/>
              <a:buChar char="-"/>
            </a:pPr>
            <a:r>
              <a:rPr lang="cs-CZ" sz="3600" dirty="0" smtClean="0"/>
              <a:t>Od východu </a:t>
            </a:r>
            <a:r>
              <a:rPr lang="cs-CZ" sz="3600" b="1" i="1" dirty="0" err="1" smtClean="0"/>
              <a:t>Belianskými</a:t>
            </a:r>
            <a:r>
              <a:rPr lang="cs-CZ" sz="3600" b="1" i="1" dirty="0" smtClean="0"/>
              <a:t> Tatrami</a:t>
            </a:r>
          </a:p>
          <a:p>
            <a:r>
              <a:rPr lang="cs-CZ" sz="3600" b="1" i="1" dirty="0" smtClean="0"/>
              <a:t> </a:t>
            </a:r>
            <a:r>
              <a:rPr lang="cs-CZ" sz="3600" b="1" i="1" dirty="0" smtClean="0"/>
              <a:t>                   </a:t>
            </a:r>
            <a:r>
              <a:rPr lang="cs-CZ" sz="3600" dirty="0" smtClean="0"/>
              <a:t>- Havran 2142 m </a:t>
            </a:r>
            <a:r>
              <a:rPr lang="cs-CZ" sz="3600" dirty="0" err="1" smtClean="0"/>
              <a:t>n.m</a:t>
            </a:r>
            <a:r>
              <a:rPr lang="cs-CZ" sz="3600" dirty="0" smtClean="0"/>
              <a:t>.</a:t>
            </a:r>
            <a:endParaRPr lang="cs-CZ" sz="3600" b="1" i="1" dirty="0"/>
          </a:p>
        </p:txBody>
      </p:sp>
    </p:spTree>
    <p:extLst>
      <p:ext uri="{BB962C8B-B14F-4D97-AF65-F5344CB8AC3E}">
        <p14:creationId xmlns:p14="http://schemas.microsoft.com/office/powerpoint/2010/main" xmlns="" val="260840734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5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13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animBg="1"/>
      <p:bldP spid="9" grpId="0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00034" y="142852"/>
            <a:ext cx="7239000" cy="714380"/>
          </a:xfrm>
        </p:spPr>
        <p:txBody>
          <a:bodyPr>
            <a:normAutofit fontScale="90000"/>
          </a:bodyPr>
          <a:lstStyle/>
          <a:p>
            <a:pPr algn="ctr"/>
            <a:r>
              <a:rPr lang="cs-CZ" b="1" dirty="0" smtClean="0">
                <a:ln w="31550" cmpd="sng">
                  <a:gradFill>
                    <a:gsLst>
                      <a:gs pos="25000">
                        <a:schemeClr val="accent1">
                          <a:shade val="25000"/>
                          <a:satMod val="190000"/>
                        </a:schemeClr>
                      </a:gs>
                      <a:gs pos="80000">
                        <a:schemeClr val="accent1">
                          <a:tint val="75000"/>
                          <a:satMod val="190000"/>
                        </a:schemeClr>
                      </a:gs>
                    </a:gsLst>
                    <a:lin ang="5400000"/>
                  </a:gradFill>
                  <a:prstDash val="solid"/>
                </a:ln>
                <a:solidFill>
                  <a:srgbClr val="FFFFFF"/>
                </a:solidFill>
                <a:effectLst>
                  <a:outerShdw blurRad="41275" dist="12700" dir="12000000" algn="tl" rotWithShape="0">
                    <a:srgbClr val="000000">
                      <a:alpha val="40000"/>
                    </a:srgbClr>
                  </a:outerShdw>
                </a:effectLst>
              </a:rPr>
              <a:t>Vysoké Tatry - vrcholy</a:t>
            </a:r>
            <a:endParaRPr lang="cs-CZ" dirty="0"/>
          </a:p>
        </p:txBody>
      </p:sp>
      <p:sp>
        <p:nvSpPr>
          <p:cNvPr id="11" name="TextovéPole 10"/>
          <p:cNvSpPr txBox="1"/>
          <p:nvPr/>
        </p:nvSpPr>
        <p:spPr>
          <a:xfrm>
            <a:off x="500034" y="1214422"/>
            <a:ext cx="8501122" cy="649408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b="1" dirty="0" smtClean="0"/>
              <a:t>-</a:t>
            </a:r>
            <a:r>
              <a:rPr lang="cs-CZ" sz="3200" b="1" i="1" u="sng" dirty="0" smtClean="0"/>
              <a:t>GERLACHOVSKÝ ŠTÍT: </a:t>
            </a:r>
            <a:r>
              <a:rPr lang="cs-CZ" sz="3200" b="1" dirty="0" smtClean="0"/>
              <a:t>nejvyšší vrchol </a:t>
            </a:r>
          </a:p>
          <a:p>
            <a:r>
              <a:rPr lang="cs-CZ" sz="3200" b="1" dirty="0" smtClean="0"/>
              <a:t>Vysokých Tater                          měří 2665m </a:t>
            </a:r>
            <a:r>
              <a:rPr lang="cs-CZ" sz="3200" b="1" dirty="0" err="1" smtClean="0"/>
              <a:t>n.m</a:t>
            </a:r>
            <a:r>
              <a:rPr lang="cs-CZ" sz="3200" b="1" dirty="0" smtClean="0"/>
              <a:t>.</a:t>
            </a:r>
          </a:p>
          <a:p>
            <a:r>
              <a:rPr lang="cs-CZ" sz="3200" b="1" dirty="0" smtClean="0"/>
              <a:t>-jako první na něj zřejmě vystoupil v roce 1834 učitel Ján </a:t>
            </a:r>
            <a:r>
              <a:rPr lang="cs-CZ" sz="3200" b="1" dirty="0" err="1" smtClean="0"/>
              <a:t>Still</a:t>
            </a:r>
            <a:r>
              <a:rPr lang="cs-CZ" sz="3200" b="1" dirty="0" smtClean="0"/>
              <a:t> v doprovodu několika přátel</a:t>
            </a:r>
          </a:p>
          <a:p>
            <a:r>
              <a:rPr lang="cs-CZ" sz="3200" b="1" dirty="0" smtClean="0"/>
              <a:t>-výstupová cesta na </a:t>
            </a:r>
            <a:r>
              <a:rPr lang="cs-CZ" sz="3200" b="1" dirty="0" err="1" smtClean="0"/>
              <a:t>Gerlach</a:t>
            </a:r>
            <a:r>
              <a:rPr lang="cs-CZ" sz="3200" b="1" dirty="0" smtClean="0"/>
              <a:t> je možná jen v doprovodu horského vůdce, nebo pro horolezce cestami těžšími než 2+ UIAA</a:t>
            </a:r>
          </a:p>
          <a:p>
            <a:r>
              <a:rPr lang="cs-CZ" sz="3200" b="1" dirty="0" smtClean="0"/>
              <a:t>-roku 2008 se při pádu v jeho </a:t>
            </a:r>
          </a:p>
          <a:p>
            <a:r>
              <a:rPr lang="cs-CZ" sz="3200" b="1" dirty="0" smtClean="0"/>
              <a:t>s</a:t>
            </a:r>
            <a:r>
              <a:rPr lang="cs-CZ" sz="3200" b="1" dirty="0" smtClean="0"/>
              <a:t>těně, těžce zranil </a:t>
            </a:r>
            <a:r>
              <a:rPr lang="cs-CZ" sz="3200" b="1" i="1" u="sng" dirty="0" smtClean="0"/>
              <a:t>Libor Uher-</a:t>
            </a:r>
          </a:p>
          <a:p>
            <a:r>
              <a:rPr lang="cs-CZ" sz="3200" b="1" dirty="0" smtClean="0"/>
              <a:t>č</a:t>
            </a:r>
            <a:r>
              <a:rPr lang="cs-CZ" sz="3200" b="1" dirty="0" smtClean="0"/>
              <a:t>eský horolezec, který stanul </a:t>
            </a:r>
          </a:p>
          <a:p>
            <a:r>
              <a:rPr lang="cs-CZ" sz="3200" b="1" dirty="0" smtClean="0"/>
              <a:t>j</a:t>
            </a:r>
            <a:r>
              <a:rPr lang="cs-CZ" sz="3200" b="1" dirty="0" smtClean="0"/>
              <a:t>ako druhý Čech na K2</a:t>
            </a:r>
          </a:p>
          <a:p>
            <a:endParaRPr lang="cs-CZ" sz="3200" b="1" dirty="0" smtClean="0"/>
          </a:p>
          <a:p>
            <a:endParaRPr lang="cs-CZ" sz="3200" dirty="0"/>
          </a:p>
        </p:txBody>
      </p:sp>
      <p:pic>
        <p:nvPicPr>
          <p:cNvPr id="3" name="Picture 2" descr="http://upload.wikimedia.org/wikipedia/commons/5/51/Prelucrare_3D_pentru_Gerlachovsk%C3%BD_%C5%A1t%C3%ADt.gif"/>
          <p:cNvPicPr>
            <a:picLocks noChangeAspect="1" noChangeArrowheads="1" noCrop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6143636" y="4572008"/>
            <a:ext cx="2857500" cy="2038350"/>
          </a:xfrm>
          <a:prstGeom prst="rect">
            <a:avLst/>
          </a:prstGeom>
          <a:noFill/>
        </p:spPr>
      </p:pic>
    </p:spTree>
    <p:extLst>
      <p:ext uri="{BB962C8B-B14F-4D97-AF65-F5344CB8AC3E}">
        <p14:creationId xmlns:p14="http://schemas.microsoft.com/office/powerpoint/2010/main" xmlns="" val="159136904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5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13" dur="5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4" fill="hold">
                            <p:stCondLst>
                              <p:cond delay="500"/>
                            </p:stCondLst>
                            <p:childTnLst>
                              <p:par>
                                <p:cTn id="15" presetID="14" presetClass="entr" presetSubtype="1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17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11" grpId="0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bg>
      <p:bgPr>
        <a:blipFill dpi="0" rotWithShape="1">
          <a:blip r:embed="rId2">
            <a:lum/>
          </a:blip>
          <a:srcRect/>
          <a:stretch>
            <a:fillRect l="-25000" r="-25000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320040"/>
            <a:ext cx="7239000" cy="751506"/>
          </a:xfrm>
        </p:spPr>
        <p:txBody>
          <a:bodyPr>
            <a:normAutofit fontScale="90000"/>
          </a:bodyPr>
          <a:lstStyle/>
          <a:p>
            <a:pPr algn="ctr"/>
            <a:r>
              <a:rPr lang="cs-CZ" b="1" dirty="0" smtClean="0">
                <a:ln w="31550" cmpd="sng">
                  <a:gradFill>
                    <a:gsLst>
                      <a:gs pos="25000">
                        <a:schemeClr val="accent1">
                          <a:shade val="25000"/>
                          <a:satMod val="190000"/>
                        </a:schemeClr>
                      </a:gs>
                      <a:gs pos="80000">
                        <a:schemeClr val="accent1">
                          <a:tint val="75000"/>
                          <a:satMod val="190000"/>
                        </a:schemeClr>
                      </a:gs>
                    </a:gsLst>
                    <a:lin ang="5400000"/>
                  </a:gradFill>
                  <a:prstDash val="solid"/>
                </a:ln>
                <a:solidFill>
                  <a:srgbClr val="FFFFFF"/>
                </a:solidFill>
                <a:effectLst>
                  <a:outerShdw blurRad="41275" dist="12700" dir="12000000" algn="tl" rotWithShape="0">
                    <a:srgbClr val="000000">
                      <a:alpha val="40000"/>
                    </a:srgbClr>
                  </a:outerShdw>
                </a:effectLst>
              </a:rPr>
              <a:t>Vysoké Tatry - vrcholy</a:t>
            </a:r>
            <a:endParaRPr lang="cs-CZ" dirty="0"/>
          </a:p>
        </p:txBody>
      </p:sp>
      <p:sp>
        <p:nvSpPr>
          <p:cNvPr id="8" name="TextovéPole 7"/>
          <p:cNvSpPr txBox="1"/>
          <p:nvPr/>
        </p:nvSpPr>
        <p:spPr>
          <a:xfrm>
            <a:off x="428596" y="1500174"/>
            <a:ext cx="5653279" cy="255454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>
              <a:buFontTx/>
              <a:buChar char="-"/>
            </a:pPr>
            <a:r>
              <a:rPr lang="cs-CZ" sz="3200" b="1" dirty="0" smtClean="0"/>
              <a:t>LOMNICKÝ ŠTÍT – 2634 m </a:t>
            </a:r>
            <a:r>
              <a:rPr lang="cs-CZ" sz="3200" b="1" dirty="0" err="1" smtClean="0"/>
              <a:t>n.m</a:t>
            </a:r>
            <a:r>
              <a:rPr lang="cs-CZ" sz="3200" b="1" dirty="0" smtClean="0"/>
              <a:t>.</a:t>
            </a:r>
          </a:p>
          <a:p>
            <a:pPr>
              <a:buFontTx/>
              <a:buChar char="-"/>
            </a:pPr>
            <a:r>
              <a:rPr lang="cs-CZ" sz="3200" b="1" dirty="0" smtClean="0"/>
              <a:t>ĹADOVÝ ŠTÍT - 2627 m </a:t>
            </a:r>
            <a:r>
              <a:rPr lang="cs-CZ" sz="3200" b="1" dirty="0" err="1" smtClean="0"/>
              <a:t>n.m</a:t>
            </a:r>
            <a:r>
              <a:rPr lang="cs-CZ" sz="3200" b="1" dirty="0" smtClean="0"/>
              <a:t>.</a:t>
            </a:r>
          </a:p>
          <a:p>
            <a:pPr>
              <a:buFontTx/>
              <a:buChar char="-"/>
            </a:pPr>
            <a:r>
              <a:rPr lang="cs-CZ" sz="3200" b="1" dirty="0" smtClean="0"/>
              <a:t>PYŠNÝ ŠTÍT - 2623 m </a:t>
            </a:r>
            <a:r>
              <a:rPr lang="cs-CZ" sz="3200" b="1" dirty="0" err="1" smtClean="0"/>
              <a:t>n.m</a:t>
            </a:r>
            <a:r>
              <a:rPr lang="cs-CZ" sz="3200" b="1" dirty="0" smtClean="0"/>
              <a:t>.</a:t>
            </a:r>
          </a:p>
          <a:p>
            <a:pPr>
              <a:buFontTx/>
              <a:buChar char="-"/>
            </a:pPr>
            <a:r>
              <a:rPr lang="cs-CZ" sz="3200" b="1" dirty="0" smtClean="0"/>
              <a:t>KRIVÁŇ – 2495 m </a:t>
            </a:r>
            <a:r>
              <a:rPr lang="cs-CZ" sz="3200" b="1" dirty="0" err="1" smtClean="0"/>
              <a:t>n.m</a:t>
            </a:r>
            <a:r>
              <a:rPr lang="cs-CZ" sz="3200" b="1" dirty="0" smtClean="0"/>
              <a:t>.</a:t>
            </a:r>
          </a:p>
          <a:p>
            <a:pPr>
              <a:buFontTx/>
              <a:buChar char="-"/>
            </a:pPr>
            <a:r>
              <a:rPr lang="cs-CZ" sz="3200" b="1" dirty="0" smtClean="0"/>
              <a:t>VYSOKÁ – 2547 m </a:t>
            </a:r>
            <a:r>
              <a:rPr lang="cs-CZ" sz="3200" b="1" dirty="0" err="1" smtClean="0"/>
              <a:t>n.m</a:t>
            </a:r>
            <a:r>
              <a:rPr lang="cs-CZ" sz="3200" b="1" dirty="0" smtClean="0"/>
              <a:t>.</a:t>
            </a:r>
            <a:r>
              <a:rPr lang="cs-CZ" sz="3200" b="1" dirty="0" smtClean="0"/>
              <a:t> </a:t>
            </a:r>
            <a:endParaRPr lang="cs-CZ" sz="3200" b="1" dirty="0"/>
          </a:p>
        </p:txBody>
      </p:sp>
      <p:pic>
        <p:nvPicPr>
          <p:cNvPr id="12" name="Obrázek 11" descr="Prezentace (23).JPG"/>
          <p:cNvPicPr>
            <a:picLocks noChangeAspect="1"/>
          </p:cNvPicPr>
          <p:nvPr/>
        </p:nvPicPr>
        <p:blipFill>
          <a:blip r:embed="rId3" cstate="print"/>
          <a:stretch>
            <a:fillRect/>
          </a:stretch>
        </p:blipFill>
        <p:spPr>
          <a:xfrm>
            <a:off x="6000760" y="2893214"/>
            <a:ext cx="2905113" cy="2178835"/>
          </a:xfrm>
          <a:prstGeom prst="rect">
            <a:avLst/>
          </a:prstGeom>
        </p:spPr>
      </p:pic>
      <p:pic>
        <p:nvPicPr>
          <p:cNvPr id="14" name="Obrázek 13" descr="Prezentace (51).JPG"/>
          <p:cNvPicPr>
            <a:picLocks noChangeAspect="1"/>
          </p:cNvPicPr>
          <p:nvPr/>
        </p:nvPicPr>
        <p:blipFill>
          <a:blip r:embed="rId4" cstate="print"/>
          <a:stretch>
            <a:fillRect/>
          </a:stretch>
        </p:blipFill>
        <p:spPr>
          <a:xfrm>
            <a:off x="3286116" y="4357694"/>
            <a:ext cx="3143240" cy="2357430"/>
          </a:xfrm>
          <a:prstGeom prst="rect">
            <a:avLst/>
          </a:prstGeom>
        </p:spPr>
      </p:pic>
      <p:pic>
        <p:nvPicPr>
          <p:cNvPr id="15" name="Obrázek 14" descr="Prezentace (164).jpg"/>
          <p:cNvPicPr>
            <a:picLocks noChangeAspect="1"/>
          </p:cNvPicPr>
          <p:nvPr/>
        </p:nvPicPr>
        <p:blipFill>
          <a:blip r:embed="rId5" cstate="print"/>
          <a:stretch>
            <a:fillRect/>
          </a:stretch>
        </p:blipFill>
        <p:spPr>
          <a:xfrm>
            <a:off x="5778480" y="4357694"/>
            <a:ext cx="3143272" cy="2357454"/>
          </a:xfrm>
          <a:prstGeom prst="rect">
            <a:avLst/>
          </a:prstGeom>
        </p:spPr>
      </p:pic>
      <p:pic>
        <p:nvPicPr>
          <p:cNvPr id="16" name="Obrázek 15" descr="Prezentace (63).JPG"/>
          <p:cNvPicPr>
            <a:picLocks noChangeAspect="1"/>
          </p:cNvPicPr>
          <p:nvPr/>
        </p:nvPicPr>
        <p:blipFill>
          <a:blip r:embed="rId6" cstate="print"/>
          <a:stretch>
            <a:fillRect/>
          </a:stretch>
        </p:blipFill>
        <p:spPr>
          <a:xfrm>
            <a:off x="928662" y="4929198"/>
            <a:ext cx="2357454" cy="1768091"/>
          </a:xfrm>
          <a:prstGeom prst="rect">
            <a:avLst/>
          </a:prstGeom>
        </p:spPr>
      </p:pic>
      <p:pic>
        <p:nvPicPr>
          <p:cNvPr id="17" name="Obrázek 16" descr="Tatry_2011_Červenec 063.jpg"/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508000" y="381000"/>
            <a:ext cx="8128000" cy="6096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xmlns="" val="404908192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5" fill="hold">
                            <p:stCondLst>
                              <p:cond delay="500"/>
                            </p:stCondLst>
                            <p:childTnLst>
                              <p:par>
                                <p:cTn id="16" presetID="14" presetClass="entr" presetSubtype="1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18" dur="5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500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7" dur="500" fill="hold"/>
                                        <p:tgtEl>
                                          <p:spTgt spid="8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8" dur="500" fill="hold"/>
                                        <p:tgtEl>
                                          <p:spTgt spid="8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9" fill="hold">
                      <p:stCondLst>
                        <p:cond delay="indefinite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14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33" dur="5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4" fill="hold">
                      <p:stCondLst>
                        <p:cond delay="indefinite"/>
                      </p:stCondLst>
                      <p:childTnLst>
                        <p:par>
                          <p:cTn id="35" fill="hold">
                            <p:stCondLst>
                              <p:cond delay="0"/>
                            </p:stCondLst>
                            <p:childTnLst>
                              <p:par>
                                <p:cTn id="36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8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9" dur="500" fill="hold"/>
                                        <p:tgtEl>
                                          <p:spTgt spid="8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0" fill="hold">
                      <p:stCondLst>
                        <p:cond delay="indefinite"/>
                      </p:stCondLst>
                      <p:childTnLst>
                        <p:par>
                          <p:cTn id="41" fill="hold">
                            <p:stCondLst>
                              <p:cond delay="0"/>
                            </p:stCondLst>
                            <p:childTnLst>
                              <p:par>
                                <p:cTn id="42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4" dur="500" fill="hold"/>
                                        <p:tgtEl>
                                          <p:spTgt spid="8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5" dur="500" fill="hold"/>
                                        <p:tgtEl>
                                          <p:spTgt spid="8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6" fill="hold">
                      <p:stCondLst>
                        <p:cond delay="indefinite"/>
                      </p:stCondLst>
                      <p:childTnLst>
                        <p:par>
                          <p:cTn id="47" fill="hold">
                            <p:stCondLst>
                              <p:cond delay="0"/>
                            </p:stCondLst>
                            <p:childTnLst>
                              <p:par>
                                <p:cTn id="48" presetID="14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50" dur="5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1" fill="hold">
                      <p:stCondLst>
                        <p:cond delay="indefinite"/>
                      </p:stCondLst>
                      <p:childTnLst>
                        <p:par>
                          <p:cTn id="52" fill="hold">
                            <p:stCondLst>
                              <p:cond delay="0"/>
                            </p:stCondLst>
                            <p:childTnLst>
                              <p:par>
                                <p:cTn id="53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5" dur="500" fill="hold"/>
                                        <p:tgtEl>
                                          <p:spTgt spid="8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6" dur="500" fill="hold"/>
                                        <p:tgtEl>
                                          <p:spTgt spid="8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7" fill="hold">
                      <p:stCondLst>
                        <p:cond delay="indefinite"/>
                      </p:stCondLst>
                      <p:childTnLst>
                        <p:par>
                          <p:cTn id="58" fill="hold">
                            <p:stCondLst>
                              <p:cond delay="0"/>
                            </p:stCondLst>
                            <p:childTnLst>
                              <p:par>
                                <p:cTn id="59" presetID="14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61" dur="5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b="1" dirty="0" smtClean="0">
                <a:ln w="31550" cmpd="sng">
                  <a:gradFill>
                    <a:gsLst>
                      <a:gs pos="25000">
                        <a:schemeClr val="accent1">
                          <a:shade val="25000"/>
                          <a:satMod val="190000"/>
                        </a:schemeClr>
                      </a:gs>
                      <a:gs pos="80000">
                        <a:schemeClr val="accent1">
                          <a:tint val="75000"/>
                          <a:satMod val="190000"/>
                        </a:schemeClr>
                      </a:gs>
                    </a:gsLst>
                    <a:lin ang="5400000"/>
                  </a:gradFill>
                  <a:prstDash val="solid"/>
                </a:ln>
                <a:solidFill>
                  <a:srgbClr val="FFFFFF"/>
                </a:solidFill>
                <a:effectLst>
                  <a:outerShdw blurRad="41275" dist="12700" dir="12000000" algn="tl" rotWithShape="0">
                    <a:srgbClr val="000000">
                      <a:alpha val="40000"/>
                    </a:srgbClr>
                  </a:outerShdw>
                </a:effectLst>
              </a:rPr>
              <a:t>Vysoké </a:t>
            </a:r>
            <a:r>
              <a:rPr lang="cs-CZ" b="1" dirty="0" smtClean="0">
                <a:ln w="31550" cmpd="sng">
                  <a:gradFill>
                    <a:gsLst>
                      <a:gs pos="25000">
                        <a:schemeClr val="accent1">
                          <a:shade val="25000"/>
                          <a:satMod val="190000"/>
                        </a:schemeClr>
                      </a:gs>
                      <a:gs pos="80000">
                        <a:schemeClr val="accent1">
                          <a:tint val="75000"/>
                          <a:satMod val="190000"/>
                        </a:schemeClr>
                      </a:gs>
                    </a:gsLst>
                    <a:lin ang="5400000"/>
                  </a:gradFill>
                  <a:prstDash val="solid"/>
                </a:ln>
                <a:solidFill>
                  <a:srgbClr val="FFFFFF"/>
                </a:solidFill>
                <a:effectLst>
                  <a:outerShdw blurRad="41275" dist="12700" dir="12000000" algn="tl" rotWithShape="0">
                    <a:srgbClr val="000000">
                      <a:alpha val="40000"/>
                    </a:srgbClr>
                  </a:outerShdw>
                </a:effectLst>
              </a:rPr>
              <a:t>Tatry </a:t>
            </a:r>
            <a:r>
              <a:rPr lang="cs-CZ" b="1" dirty="0" smtClean="0">
                <a:ln w="31550" cmpd="sng">
                  <a:gradFill>
                    <a:gsLst>
                      <a:gs pos="25000">
                        <a:schemeClr val="accent1">
                          <a:shade val="25000"/>
                          <a:satMod val="190000"/>
                        </a:schemeClr>
                      </a:gs>
                      <a:gs pos="80000">
                        <a:schemeClr val="accent1">
                          <a:tint val="75000"/>
                          <a:satMod val="190000"/>
                        </a:schemeClr>
                      </a:gs>
                    </a:gsLst>
                    <a:lin ang="5400000"/>
                  </a:gradFill>
                  <a:prstDash val="solid"/>
                </a:ln>
                <a:solidFill>
                  <a:srgbClr val="FFFFFF"/>
                </a:solidFill>
                <a:effectLst>
                  <a:outerShdw blurRad="41275" dist="12700" dir="12000000" algn="tl" rotWithShape="0">
                    <a:srgbClr val="000000">
                      <a:alpha val="40000"/>
                    </a:srgbClr>
                  </a:outerShdw>
                </a:effectLst>
              </a:rPr>
              <a:t>– fauna a flora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0" y="1600200"/>
            <a:ext cx="8929718" cy="4525963"/>
          </a:xfrm>
        </p:spPr>
        <p:txBody>
          <a:bodyPr>
            <a:normAutofit/>
          </a:bodyPr>
          <a:lstStyle/>
          <a:p>
            <a:r>
              <a:rPr lang="cs-CZ" sz="3600" b="1" u="sng" dirty="0" smtClean="0">
                <a:solidFill>
                  <a:srgbClr val="FF0000"/>
                </a:solidFill>
              </a:rPr>
              <a:t>Fauna:</a:t>
            </a:r>
            <a:r>
              <a:rPr lang="cs-CZ" sz="3600" b="1" dirty="0" smtClean="0">
                <a:solidFill>
                  <a:srgbClr val="FF0000"/>
                </a:solidFill>
              </a:rPr>
              <a:t> svišť, kamzík, vlk, medvěd, tetřev…</a:t>
            </a:r>
          </a:p>
          <a:p>
            <a:endParaRPr lang="cs-CZ" sz="3600" b="1" dirty="0">
              <a:solidFill>
                <a:srgbClr val="FF0000"/>
              </a:solidFill>
            </a:endParaRPr>
          </a:p>
          <a:p>
            <a:endParaRPr lang="cs-CZ" sz="3600" b="1" dirty="0" smtClean="0">
              <a:solidFill>
                <a:srgbClr val="FF0000"/>
              </a:solidFill>
            </a:endParaRPr>
          </a:p>
          <a:p>
            <a:endParaRPr lang="cs-CZ" sz="3600" b="1" dirty="0">
              <a:solidFill>
                <a:srgbClr val="FF0000"/>
              </a:solidFill>
            </a:endParaRPr>
          </a:p>
          <a:p>
            <a:endParaRPr lang="cs-CZ" sz="3600" b="1" dirty="0" smtClean="0">
              <a:solidFill>
                <a:srgbClr val="FF0000"/>
              </a:solidFill>
            </a:endParaRPr>
          </a:p>
          <a:p>
            <a:r>
              <a:rPr lang="cs-CZ" sz="3600" b="1" u="sng" dirty="0" smtClean="0">
                <a:solidFill>
                  <a:srgbClr val="66FF33"/>
                </a:solidFill>
              </a:rPr>
              <a:t>Flóra:</a:t>
            </a:r>
            <a:r>
              <a:rPr lang="cs-CZ" sz="3600" b="1" dirty="0" smtClean="0">
                <a:solidFill>
                  <a:srgbClr val="66FF33"/>
                </a:solidFill>
              </a:rPr>
              <a:t> plesnivec, hořec, koniklec, borovice kleč….</a:t>
            </a:r>
            <a:endParaRPr lang="cs-CZ" sz="3600" b="1" dirty="0" smtClean="0">
              <a:solidFill>
                <a:srgbClr val="66FF33"/>
              </a:solidFill>
            </a:endParaRPr>
          </a:p>
        </p:txBody>
      </p:sp>
      <p:pic>
        <p:nvPicPr>
          <p:cNvPr id="4098" name="Picture 2" descr="http://photo.vivo.sk/jpeg/7018/201172/_n/8112397/svist-vrchovsky-tatransky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97030" y="2571744"/>
            <a:ext cx="2664094" cy="1961440"/>
          </a:xfrm>
          <a:prstGeom prst="rect">
            <a:avLst/>
          </a:prstGeom>
          <a:noFill/>
        </p:spPr>
      </p:pic>
      <p:pic>
        <p:nvPicPr>
          <p:cNvPr id="4100" name="Picture 4" descr="http://i.lidovky.cz/09/072/lngal/MEL2c7c27_Medved_hnedy.jpg"/>
          <p:cNvPicPr>
            <a:picLocks noChangeAspect="1" noChangeArrowheads="1"/>
          </p:cNvPicPr>
          <p:nvPr/>
        </p:nvPicPr>
        <p:blipFill>
          <a:blip r:embed="rId4"/>
          <a:srcRect/>
          <a:stretch>
            <a:fillRect/>
          </a:stretch>
        </p:blipFill>
        <p:spPr bwMode="auto">
          <a:xfrm>
            <a:off x="6786578" y="2214554"/>
            <a:ext cx="2150718" cy="1463424"/>
          </a:xfrm>
          <a:prstGeom prst="rect">
            <a:avLst/>
          </a:prstGeom>
          <a:noFill/>
        </p:spPr>
      </p:pic>
      <p:pic>
        <p:nvPicPr>
          <p:cNvPr id="4102" name="Picture 6" descr="http://osiva-semena.cz/img/p/810-1023.jpg"/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2500298" y="5500702"/>
            <a:ext cx="1803968" cy="1357298"/>
          </a:xfrm>
          <a:prstGeom prst="rect">
            <a:avLst/>
          </a:prstGeom>
          <a:noFill/>
        </p:spPr>
      </p:pic>
      <p:pic>
        <p:nvPicPr>
          <p:cNvPr id="9" name="Obrázek 8" descr="Prezentace (125).JPG"/>
          <p:cNvPicPr>
            <a:picLocks noChangeAspect="1"/>
          </p:cNvPicPr>
          <p:nvPr/>
        </p:nvPicPr>
        <p:blipFill>
          <a:blip r:embed="rId6" cstate="print"/>
          <a:stretch>
            <a:fillRect/>
          </a:stretch>
        </p:blipFill>
        <p:spPr>
          <a:xfrm>
            <a:off x="4572000" y="5464984"/>
            <a:ext cx="1857355" cy="1393016"/>
          </a:xfrm>
          <a:prstGeom prst="rect">
            <a:avLst/>
          </a:prstGeom>
        </p:spPr>
      </p:pic>
      <p:pic>
        <p:nvPicPr>
          <p:cNvPr id="4104" name="Picture 8" descr="http://kubikfoto.cz/pic_snimky/3077_102_horec_jarni_2.jpg"/>
          <p:cNvPicPr>
            <a:picLocks noChangeAspect="1" noChangeArrowheads="1"/>
          </p:cNvPicPr>
          <p:nvPr/>
        </p:nvPicPr>
        <p:blipFill>
          <a:blip r:embed="rId7" cstate="print"/>
          <a:srcRect/>
          <a:stretch>
            <a:fillRect/>
          </a:stretch>
        </p:blipFill>
        <p:spPr bwMode="auto">
          <a:xfrm>
            <a:off x="6643701" y="5475805"/>
            <a:ext cx="1857389" cy="1382195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5" presetID="14" presetClass="entr" presetSubtype="1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9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17" dur="500"/>
                                        <p:tgtEl>
                                          <p:spTgt spid="409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8" presetID="14" presetClass="entr" presetSubtype="1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0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20" dur="500"/>
                                        <p:tgtEl>
                                          <p:spTgt spid="410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7" presetID="14" presetClass="entr" presetSubtype="1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0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29" dur="500"/>
                                        <p:tgtEl>
                                          <p:spTgt spid="410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0" presetID="14" presetClass="entr" presetSubtype="1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32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3" presetID="14" presetClass="entr" presetSubtype="1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0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35" dur="500"/>
                                        <p:tgtEl>
                                          <p:spTgt spid="410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2">
            <a:lum/>
          </a:blip>
          <a:srcRect/>
          <a:stretch>
            <a:fillRect l="-25000" r="-25000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>
                <a:ln w="31550" cmpd="sng">
                  <a:gradFill>
                    <a:gsLst>
                      <a:gs pos="25000">
                        <a:schemeClr val="accent1">
                          <a:shade val="25000"/>
                          <a:satMod val="190000"/>
                        </a:schemeClr>
                      </a:gs>
                      <a:gs pos="80000">
                        <a:schemeClr val="accent1">
                          <a:tint val="75000"/>
                          <a:satMod val="190000"/>
                        </a:schemeClr>
                      </a:gs>
                    </a:gsLst>
                    <a:lin ang="5400000"/>
                  </a:gradFill>
                  <a:prstDash val="solid"/>
                </a:ln>
                <a:solidFill>
                  <a:srgbClr val="FFFFFF"/>
                </a:solidFill>
                <a:effectLst>
                  <a:outerShdw blurRad="41275" dist="12700" dir="12000000" algn="tl" rotWithShape="0">
                    <a:srgbClr val="000000">
                      <a:alpha val="40000"/>
                    </a:srgbClr>
                  </a:outerShdw>
                </a:effectLst>
              </a:rPr>
              <a:t>Vysoké Tatry - plesa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b="1" i="1" u="sng" dirty="0" smtClean="0">
                <a:solidFill>
                  <a:srgbClr val="00B0F0"/>
                </a:solidFill>
              </a:rPr>
              <a:t>Plesa:</a:t>
            </a:r>
            <a:r>
              <a:rPr lang="cs-CZ" b="1" dirty="0" smtClean="0">
                <a:solidFill>
                  <a:srgbClr val="00B0F0"/>
                </a:solidFill>
              </a:rPr>
              <a:t> jsou to jezera ledovcového původu</a:t>
            </a:r>
          </a:p>
          <a:p>
            <a:endParaRPr lang="cs-CZ" b="1" dirty="0">
              <a:solidFill>
                <a:srgbClr val="00B0F0"/>
              </a:solidFill>
            </a:endParaRPr>
          </a:p>
          <a:p>
            <a:r>
              <a:rPr lang="cs-CZ" b="1" dirty="0" smtClean="0">
                <a:solidFill>
                  <a:srgbClr val="00B0F0"/>
                </a:solidFill>
              </a:rPr>
              <a:t>Velké </a:t>
            </a:r>
            <a:r>
              <a:rPr lang="cs-CZ" b="1" dirty="0" err="1" smtClean="0">
                <a:solidFill>
                  <a:srgbClr val="00B0F0"/>
                </a:solidFill>
              </a:rPr>
              <a:t>Hincovo</a:t>
            </a:r>
            <a:r>
              <a:rPr lang="cs-CZ" b="1" dirty="0" smtClean="0">
                <a:solidFill>
                  <a:srgbClr val="00B0F0"/>
                </a:solidFill>
              </a:rPr>
              <a:t> pleso</a:t>
            </a:r>
          </a:p>
          <a:p>
            <a:r>
              <a:rPr lang="cs-CZ" b="1" dirty="0" smtClean="0">
                <a:solidFill>
                  <a:srgbClr val="00B0F0"/>
                </a:solidFill>
              </a:rPr>
              <a:t>Štrbské pleso</a:t>
            </a:r>
          </a:p>
          <a:p>
            <a:r>
              <a:rPr lang="cs-CZ" b="1" dirty="0" smtClean="0">
                <a:solidFill>
                  <a:srgbClr val="00B0F0"/>
                </a:solidFill>
              </a:rPr>
              <a:t>Popradské pleso</a:t>
            </a:r>
          </a:p>
          <a:p>
            <a:r>
              <a:rPr lang="cs-CZ" b="1" dirty="0" smtClean="0">
                <a:solidFill>
                  <a:srgbClr val="00B0F0"/>
                </a:solidFill>
              </a:rPr>
              <a:t>Skalnaté pleso</a:t>
            </a:r>
          </a:p>
          <a:p>
            <a:r>
              <a:rPr lang="cs-CZ" b="1" dirty="0" err="1" smtClean="0">
                <a:solidFill>
                  <a:srgbClr val="00B0F0"/>
                </a:solidFill>
              </a:rPr>
              <a:t>Batizovské</a:t>
            </a:r>
            <a:r>
              <a:rPr lang="cs-CZ" b="1" dirty="0" smtClean="0">
                <a:solidFill>
                  <a:srgbClr val="00B0F0"/>
                </a:solidFill>
              </a:rPr>
              <a:t> pleso</a:t>
            </a:r>
            <a:endParaRPr lang="cs-CZ" b="1" dirty="0">
              <a:solidFill>
                <a:srgbClr val="00B0F0"/>
              </a:solidFill>
            </a:endParaRPr>
          </a:p>
        </p:txBody>
      </p:sp>
      <p:pic>
        <p:nvPicPr>
          <p:cNvPr id="6" name="Obrázek 5" descr="Tatry-Podzim09 164.jpg"/>
          <p:cNvPicPr>
            <a:picLocks noChangeAspect="1"/>
          </p:cNvPicPr>
          <p:nvPr/>
        </p:nvPicPr>
        <p:blipFill>
          <a:blip r:embed="rId3" cstate="print"/>
          <a:stretch>
            <a:fillRect/>
          </a:stretch>
        </p:blipFill>
        <p:spPr>
          <a:xfrm>
            <a:off x="5214942" y="2428868"/>
            <a:ext cx="3682991" cy="2071683"/>
          </a:xfrm>
          <a:prstGeom prst="rect">
            <a:avLst/>
          </a:prstGeom>
        </p:spPr>
      </p:pic>
      <p:pic>
        <p:nvPicPr>
          <p:cNvPr id="7" name="Obrázek 6" descr="Prezentace (58).JPG"/>
          <p:cNvPicPr>
            <a:picLocks noChangeAspect="1"/>
          </p:cNvPicPr>
          <p:nvPr/>
        </p:nvPicPr>
        <p:blipFill>
          <a:blip r:embed="rId4" cstate="print"/>
          <a:stretch>
            <a:fillRect/>
          </a:stretch>
        </p:blipFill>
        <p:spPr>
          <a:xfrm>
            <a:off x="5643570" y="4643446"/>
            <a:ext cx="2762236" cy="2071677"/>
          </a:xfrm>
          <a:prstGeom prst="rect">
            <a:avLst/>
          </a:prstGeom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5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13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>
                      <p:stCondLst>
                        <p:cond delay="indefinite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5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18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4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23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5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28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9" fill="hold">
                      <p:stCondLst>
                        <p:cond delay="indefinite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5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33" dur="5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4" fill="hold">
                      <p:stCondLst>
                        <p:cond delay="indefinite"/>
                      </p:stCondLst>
                      <p:childTnLst>
                        <p:par>
                          <p:cTn id="35" fill="hold">
                            <p:stCondLst>
                              <p:cond delay="0"/>
                            </p:stCondLst>
                            <p:childTnLst>
                              <p:par>
                                <p:cTn id="36" presetID="14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38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5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43" dur="5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4" fill="hold">
                      <p:stCondLst>
                        <p:cond delay="indefinite"/>
                      </p:stCondLst>
                      <p:childTnLst>
                        <p:par>
                          <p:cTn id="45" fill="hold">
                            <p:stCondLst>
                              <p:cond delay="0"/>
                            </p:stCondLst>
                            <p:childTnLst>
                              <p:par>
                                <p:cTn id="46" presetID="5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48" dur="5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uiExpand="1" build="p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-214346" y="357166"/>
            <a:ext cx="6667496" cy="822944"/>
          </a:xfrm>
        </p:spPr>
        <p:txBody>
          <a:bodyPr>
            <a:normAutofit/>
          </a:bodyPr>
          <a:lstStyle/>
          <a:p>
            <a:pPr algn="ctr"/>
            <a:r>
              <a:rPr lang="cs-CZ" b="1" dirty="0" smtClean="0">
                <a:ln w="17780" cmpd="sng">
                  <a:solidFill>
                    <a:srgbClr val="FFFFFF"/>
                  </a:solidFill>
                  <a:prstDash val="solid"/>
                  <a:miter lim="800000"/>
                </a:ln>
                <a:gradFill rotWithShape="1">
                  <a:gsLst>
                    <a:gs pos="0">
                      <a:srgbClr val="000000">
                        <a:tint val="92000"/>
                        <a:shade val="100000"/>
                        <a:satMod val="150000"/>
                      </a:srgbClr>
                    </a:gs>
                    <a:gs pos="49000">
                      <a:srgbClr val="000000">
                        <a:tint val="89000"/>
                        <a:shade val="90000"/>
                        <a:satMod val="150000"/>
                      </a:srgbClr>
                    </a:gs>
                    <a:gs pos="50000">
                      <a:srgbClr val="000000">
                        <a:tint val="100000"/>
                        <a:shade val="75000"/>
                        <a:satMod val="150000"/>
                      </a:srgbClr>
                    </a:gs>
                    <a:gs pos="95000">
                      <a:srgbClr val="000000">
                        <a:shade val="47000"/>
                        <a:satMod val="150000"/>
                      </a:srgbClr>
                    </a:gs>
                    <a:gs pos="100000">
                      <a:srgbClr val="000000">
                        <a:shade val="39000"/>
                        <a:satMod val="150000"/>
                      </a:srgbClr>
                    </a:gs>
                  </a:gsLst>
                  <a:lin ang="5400000"/>
                </a:gradFill>
                <a:effectLst>
                  <a:outerShdw blurRad="50800" algn="tl" rotWithShape="0">
                    <a:srgbClr val="000000"/>
                  </a:outerShdw>
                </a:effectLst>
              </a:rPr>
              <a:t>Otázky a úkoly</a:t>
            </a:r>
            <a:endParaRPr lang="cs-CZ" b="1" dirty="0">
              <a:ln w="17780" cmpd="sng">
                <a:solidFill>
                  <a:srgbClr val="FFFFFF"/>
                </a:solidFill>
                <a:prstDash val="solid"/>
                <a:miter lim="800000"/>
              </a:ln>
              <a:gradFill rotWithShape="1">
                <a:gsLst>
                  <a:gs pos="0">
                    <a:srgbClr val="000000">
                      <a:tint val="92000"/>
                      <a:shade val="100000"/>
                      <a:satMod val="150000"/>
                    </a:srgbClr>
                  </a:gs>
                  <a:gs pos="49000">
                    <a:srgbClr val="000000">
                      <a:tint val="89000"/>
                      <a:shade val="90000"/>
                      <a:satMod val="150000"/>
                    </a:srgbClr>
                  </a:gs>
                  <a:gs pos="50000">
                    <a:srgbClr val="000000">
                      <a:tint val="100000"/>
                      <a:shade val="75000"/>
                      <a:satMod val="150000"/>
                    </a:srgbClr>
                  </a:gs>
                  <a:gs pos="95000">
                    <a:srgbClr val="000000">
                      <a:shade val="47000"/>
                      <a:satMod val="150000"/>
                    </a:srgbClr>
                  </a:gs>
                  <a:gs pos="100000">
                    <a:srgbClr val="000000">
                      <a:shade val="39000"/>
                      <a:satMod val="150000"/>
                    </a:srgbClr>
                  </a:gs>
                </a:gsLst>
                <a:lin ang="5400000"/>
              </a:gradFill>
              <a:effectLst>
                <a:outerShdw blurRad="50800" algn="tl" rotWithShape="0">
                  <a:srgbClr val="000000"/>
                </a:outerShdw>
              </a:effectLst>
            </a:endParaRPr>
          </a:p>
        </p:txBody>
      </p:sp>
      <p:sp>
        <p:nvSpPr>
          <p:cNvPr id="6" name="Vývojový diagram: děrná páska 5"/>
          <p:cNvSpPr/>
          <p:nvPr/>
        </p:nvSpPr>
        <p:spPr>
          <a:xfrm>
            <a:off x="642910" y="2428868"/>
            <a:ext cx="6500858" cy="1214446"/>
          </a:xfrm>
          <a:prstGeom prst="flowChartPunchedTape">
            <a:avLst/>
          </a:prstGeom>
          <a:solidFill>
            <a:schemeClr val="bg2">
              <a:lumMod val="25000"/>
            </a:schemeClr>
          </a:solidFill>
          <a:ln>
            <a:solidFill>
              <a:schemeClr val="bg2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1. </a:t>
            </a:r>
            <a:r>
              <a:rPr lang="cs-CZ" sz="28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Jak se jmenuje endemit Vysokých Tater?</a:t>
            </a:r>
            <a:endParaRPr lang="cs-CZ" sz="2800" b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7" name="Obláček 6"/>
          <p:cNvSpPr/>
          <p:nvPr/>
        </p:nvSpPr>
        <p:spPr>
          <a:xfrm>
            <a:off x="5357818" y="571480"/>
            <a:ext cx="3643338" cy="1827094"/>
          </a:xfrm>
          <a:prstGeom prst="cloudCallout">
            <a:avLst/>
          </a:prstGeom>
          <a:solidFill>
            <a:schemeClr val="accent3">
              <a:lumMod val="60000"/>
              <a:lumOff val="40000"/>
            </a:schemeClr>
          </a:solidFill>
          <a:ln>
            <a:solidFill>
              <a:schemeClr val="accent2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>
                <a:solidFill>
                  <a:schemeClr val="tx1"/>
                </a:solidFill>
              </a:rPr>
              <a:t>Svišť </a:t>
            </a:r>
            <a:r>
              <a:rPr lang="cs-CZ" sz="2400" dirty="0" err="1" smtClean="0">
                <a:solidFill>
                  <a:schemeClr val="tx1"/>
                </a:solidFill>
              </a:rPr>
              <a:t>vrchouvský</a:t>
            </a:r>
            <a:r>
              <a:rPr lang="cs-CZ" sz="2400" dirty="0" smtClean="0">
                <a:solidFill>
                  <a:schemeClr val="tx1"/>
                </a:solidFill>
              </a:rPr>
              <a:t> tatranský</a:t>
            </a:r>
            <a:endParaRPr lang="cs-CZ" sz="2400" dirty="0" smtClean="0">
              <a:solidFill>
                <a:schemeClr val="tx1"/>
              </a:solidFill>
            </a:endParaRPr>
          </a:p>
        </p:txBody>
      </p:sp>
      <p:sp>
        <p:nvSpPr>
          <p:cNvPr id="8" name="Vývojový diagram: děrná páska 7"/>
          <p:cNvSpPr/>
          <p:nvPr/>
        </p:nvSpPr>
        <p:spPr>
          <a:xfrm>
            <a:off x="714348" y="5000636"/>
            <a:ext cx="6786610" cy="1357322"/>
          </a:xfrm>
          <a:prstGeom prst="flowChartPunchedTape">
            <a:avLst/>
          </a:prstGeom>
          <a:solidFill>
            <a:schemeClr val="accent2">
              <a:lumMod val="60000"/>
              <a:lumOff val="40000"/>
            </a:schemeClr>
          </a:solidFill>
          <a:ln>
            <a:solidFill>
              <a:schemeClr val="accent2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b="1" dirty="0" smtClean="0">
                <a:solidFill>
                  <a:schemeClr val="tx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2. Jak se jmenuje národní hora Slovenska a jaký květ mají Tatry ve znaku?</a:t>
            </a:r>
            <a:endParaRPr lang="cs-CZ" sz="2800" b="1" dirty="0">
              <a:solidFill>
                <a:schemeClr val="tx1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9" name="Obláček 8"/>
          <p:cNvSpPr/>
          <p:nvPr/>
        </p:nvSpPr>
        <p:spPr>
          <a:xfrm>
            <a:off x="5929290" y="3571876"/>
            <a:ext cx="3214710" cy="1541342"/>
          </a:xfrm>
          <a:prstGeom prst="cloudCallout">
            <a:avLst/>
          </a:prstGeom>
          <a:solidFill>
            <a:schemeClr val="bg2">
              <a:lumMod val="50000"/>
            </a:schemeClr>
          </a:solidFill>
          <a:ln>
            <a:solidFill>
              <a:schemeClr val="accent3">
                <a:lumMod val="20000"/>
                <a:lumOff val="8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>
                <a:solidFill>
                  <a:schemeClr val="bg1"/>
                </a:solidFill>
              </a:rPr>
              <a:t>Kriváň,</a:t>
            </a:r>
          </a:p>
          <a:p>
            <a:pPr algn="ctr"/>
            <a:r>
              <a:rPr lang="cs-CZ" sz="2400" dirty="0" smtClean="0">
                <a:solidFill>
                  <a:schemeClr val="bg1"/>
                </a:solidFill>
              </a:rPr>
              <a:t> květ Plesnivce</a:t>
            </a:r>
            <a:endParaRPr lang="cs-CZ" sz="2400" dirty="0">
              <a:solidFill>
                <a:schemeClr val="bg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347550058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9" fill="hold">
                            <p:stCondLst>
                              <p:cond delay="500"/>
                            </p:stCondLst>
                            <p:childTnLst>
                              <p:par>
                                <p:cTn id="10" presetID="8" presetClass="entr" presetSubtype="16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12" dur="2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7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8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9" fill="hold">
                            <p:stCondLst>
                              <p:cond delay="500"/>
                            </p:stCondLst>
                            <p:childTnLst>
                              <p:par>
                                <p:cTn id="20" presetID="8" presetClass="entr" presetSubtype="16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22" dur="2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7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8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6" grpId="0" animBg="1"/>
      <p:bldP spid="7" grpId="0" animBg="1"/>
      <p:bldP spid="8" grpId="0" animBg="1"/>
      <p:bldP spid="9" grpId="0" animBg="1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642918"/>
            <a:ext cx="7239000" cy="5812818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cs-CZ" b="1" u="sng" dirty="0" smtClean="0"/>
              <a:t>Citace: </a:t>
            </a:r>
          </a:p>
          <a:p>
            <a:pPr marL="0" indent="0">
              <a:buNone/>
            </a:pPr>
            <a:r>
              <a:rPr lang="cs-CZ" sz="2400" dirty="0" smtClean="0"/>
              <a:t>Učebnice-</a:t>
            </a:r>
            <a:r>
              <a:rPr lang="cs-CZ" sz="1300" dirty="0" smtClean="0"/>
              <a:t> </a:t>
            </a:r>
            <a:r>
              <a:rPr lang="cs-CZ" sz="1400" dirty="0" smtClean="0"/>
              <a:t>JEŘÁBEK, Milan; ANDĚL, Jiří; PEŠTOVÁ, Jana a kol. </a:t>
            </a:r>
            <a:r>
              <a:rPr lang="cs-CZ" sz="1400" i="1" dirty="0" smtClean="0"/>
              <a:t>Zeměpis 8 učebnice pro základní školy a víceletá gymnázia</a:t>
            </a:r>
            <a:r>
              <a:rPr lang="cs-CZ" sz="1400" dirty="0" smtClean="0"/>
              <a:t>. Plzeň: </a:t>
            </a:r>
            <a:r>
              <a:rPr lang="cs-CZ" sz="1400" dirty="0" err="1" smtClean="0"/>
              <a:t>Fraus</a:t>
            </a:r>
            <a:r>
              <a:rPr lang="cs-CZ" sz="1400" dirty="0" smtClean="0"/>
              <a:t>, 2006, ISBN 80-7238-486-4.</a:t>
            </a:r>
            <a:endParaRPr lang="cs-CZ" sz="1300" b="1" u="sng" dirty="0" smtClean="0"/>
          </a:p>
          <a:p>
            <a:pPr marL="0" indent="0">
              <a:buNone/>
            </a:pPr>
            <a:r>
              <a:rPr lang="pl-PL" sz="2400" dirty="0" smtClean="0"/>
              <a:t>Obr.1</a:t>
            </a:r>
            <a:r>
              <a:rPr lang="pl-PL" sz="2400" dirty="0" smtClean="0"/>
              <a:t>.-</a:t>
            </a:r>
            <a:r>
              <a:rPr lang="cs-CZ" sz="1200" dirty="0" smtClean="0"/>
              <a:t> </a:t>
            </a:r>
            <a:r>
              <a:rPr lang="cs-CZ" sz="1200" dirty="0" smtClean="0"/>
              <a:t>AUTOR NEUVEDEN. </a:t>
            </a:r>
            <a:r>
              <a:rPr lang="cs-CZ" sz="1200" i="1" dirty="0" err="1" smtClean="0"/>
              <a:t>google</a:t>
            </a:r>
            <a:r>
              <a:rPr lang="cs-CZ" sz="1200" dirty="0" smtClean="0"/>
              <a:t> [online]. [cit. 18.11.2012]. Dostupný na WWW: http://hiking.sk/dev/gallery/photos/5de1b431009a7a76537f4b94fb7b01cd.jpg</a:t>
            </a:r>
            <a:endParaRPr lang="cs-CZ" sz="1200" dirty="0" smtClean="0"/>
          </a:p>
          <a:p>
            <a:pPr marL="0" indent="0">
              <a:buNone/>
            </a:pPr>
            <a:r>
              <a:rPr lang="cs-CZ" sz="2400" dirty="0" smtClean="0"/>
              <a:t>Ilustrace a foto: </a:t>
            </a:r>
            <a:r>
              <a:rPr lang="cs-CZ" sz="1200" dirty="0" smtClean="0"/>
              <a:t>vlastní archiv</a:t>
            </a:r>
          </a:p>
          <a:p>
            <a:pPr marL="0" indent="0">
              <a:buNone/>
            </a:pPr>
            <a:endParaRPr lang="cs-CZ" sz="1200" dirty="0" smtClean="0"/>
          </a:p>
        </p:txBody>
      </p:sp>
    </p:spTree>
    <p:extLst>
      <p:ext uri="{BB962C8B-B14F-4D97-AF65-F5344CB8AC3E}">
        <p14:creationId xmlns:p14="http://schemas.microsoft.com/office/powerpoint/2010/main" xmlns="" val="24264964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ady Office">
  <a:themeElements>
    <a:clrScheme name="Vrchol">
      <a:dk1>
        <a:sysClr val="windowText" lastClr="000000"/>
      </a:dk1>
      <a:lt1>
        <a:sysClr val="window" lastClr="FFFFFF"/>
      </a:lt1>
      <a:dk2>
        <a:srgbClr val="69676D"/>
      </a:dk2>
      <a:lt2>
        <a:srgbClr val="C9C2D1"/>
      </a:lt2>
      <a:accent1>
        <a:srgbClr val="CEB966"/>
      </a:accent1>
      <a:accent2>
        <a:srgbClr val="9CB084"/>
      </a:accent2>
      <a:accent3>
        <a:srgbClr val="6BB1C9"/>
      </a:accent3>
      <a:accent4>
        <a:srgbClr val="6585CF"/>
      </a:accent4>
      <a:accent5>
        <a:srgbClr val="7E6BC9"/>
      </a:accent5>
      <a:accent6>
        <a:srgbClr val="A379BB"/>
      </a:accent6>
      <a:hlink>
        <a:srgbClr val="410082"/>
      </a:hlink>
      <a:folHlink>
        <a:srgbClr val="932968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1621</TotalTime>
  <Words>382</Words>
  <Application>Microsoft Office PowerPoint</Application>
  <PresentationFormat>Předvádění na obrazovce (4:3)</PresentationFormat>
  <Paragraphs>77</Paragraphs>
  <Slides>10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10</vt:i4>
      </vt:variant>
    </vt:vector>
  </HeadingPairs>
  <TitlesOfParts>
    <vt:vector size="11" baseType="lpstr">
      <vt:lpstr>Motiv sady Office</vt:lpstr>
      <vt:lpstr>Snímek 1</vt:lpstr>
      <vt:lpstr>Anotace</vt:lpstr>
      <vt:lpstr>Vysoké Tatry</vt:lpstr>
      <vt:lpstr>Vysoké Tatry - poloha</vt:lpstr>
      <vt:lpstr>Vysoké Tatry - vrcholy</vt:lpstr>
      <vt:lpstr>Vysoké Tatry - vrcholy</vt:lpstr>
      <vt:lpstr>Vysoké Tatry – fauna a flora</vt:lpstr>
      <vt:lpstr>Vysoké Tatry - plesa</vt:lpstr>
      <vt:lpstr>Otázky a úkoly</vt:lpstr>
      <vt:lpstr>Snímek 10</vt:lpstr>
    </vt:vector>
  </TitlesOfParts>
  <Company>doma</Company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ja</dc:creator>
  <cp:lastModifiedBy>Bonny13</cp:lastModifiedBy>
  <cp:revision>187</cp:revision>
  <dcterms:created xsi:type="dcterms:W3CDTF">2011-03-22T17:13:23Z</dcterms:created>
  <dcterms:modified xsi:type="dcterms:W3CDTF">2012-11-18T17:43:10Z</dcterms:modified>
</cp:coreProperties>
</file>