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8" r:id="rId3"/>
    <p:sldId id="259" r:id="rId4"/>
    <p:sldId id="260" r:id="rId5"/>
    <p:sldId id="269" r:id="rId6"/>
    <p:sldId id="271" r:id="rId7"/>
    <p:sldId id="272" r:id="rId8"/>
    <p:sldId id="263" r:id="rId9"/>
    <p:sldId id="264" r:id="rId10"/>
    <p:sldId id="267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3" autoAdjust="0"/>
    <p:restoredTop sz="94660"/>
  </p:normalViewPr>
  <p:slideViewPr>
    <p:cSldViewPr>
      <p:cViewPr>
        <p:scale>
          <a:sx n="57" d="100"/>
          <a:sy n="57" d="100"/>
        </p:scale>
        <p:origin x="-974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A4DD4-71AD-4805-89E6-728B3D4AD12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101026-45C1-4507-B165-CE61892DC9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316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5E3F31C-BAA9-4394-B23E-E9DF5F3031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AEFF28C-C796-4549-A7E4-33141FD409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unectes_murin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00000" y="280670"/>
            <a:ext cx="7128384" cy="1824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1969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dirty="0" smtClean="0">
                <a:latin typeface="TrebuchetMS" pitchFamily="34"/>
              </a:rPr>
              <a:t>VY_32_INOVACE_1CJ2-1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00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12.10. 2012  ročník: 1.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hláska a písmeno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A,a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Autorkou textů a materiálů, není-li uvedeno jinak, je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Mgr. Jana Závadová a žáci ZŠ a MŠ Březina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7744" y="3150809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vzdělávání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22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772400" cy="1362075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2348880"/>
            <a:ext cx="7772400" cy="3384376"/>
          </a:xfrm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sklouží k trvalému zafixování probírané hlásky a k ní náležejících písmen,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pomáhá ke snadnějšímu vyvození uvedené hlásky,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usnadňuje učitelům výběr návodných pomůcek,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vychází z metodiky splývavého čtení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upevnění pomohou všechny smysly – zrak, hmat, sluch, čich viz doporučení následující stránka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Kromě zvýšení čtenářské gramotnosti lze materiál využit v hodinách výtvarné výchovy, pracovních činností. prvouky , popř.  předmětu Člověk a svět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1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815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7700392" cy="134076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Které ovoce je nakreslené na tomto obrázku?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861" y="1447800"/>
            <a:ext cx="3305477" cy="4572000"/>
          </a:xfrm>
        </p:spPr>
      </p:pic>
    </p:spTree>
    <p:extLst>
      <p:ext uri="{BB962C8B-B14F-4D97-AF65-F5344CB8AC3E}">
        <p14:creationId xmlns:p14="http://schemas.microsoft.com/office/powerpoint/2010/main" val="1449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240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Poznáš hada, který patří mezi nejtěžší na světě a může ti připomínat písmeno „a“? </a:t>
            </a:r>
            <a:r>
              <a:rPr lang="cs-CZ" sz="1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Vědomosti o  hadovi z fotografie vpravo dole najdete  na http</a:t>
            </a:r>
            <a:r>
              <a:rPr lang="cs-CZ" sz="11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://cs.wikipedia.org/wiki/</a:t>
            </a:r>
            <a:r>
              <a:rPr lang="cs-CZ" sz="11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Soubor:Eunectes_murinus.jpg</a:t>
            </a:r>
            <a:r>
              <a:rPr lang="cs-CZ" sz="11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3815827" cy="4446240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36576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343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Který had se zde </a:t>
            </a:r>
            <a:r>
              <a:rPr lang="cs-CZ" sz="2800" dirty="0" smtClean="0">
                <a:solidFill>
                  <a:schemeClr val="tx1"/>
                </a:solidFill>
              </a:rPr>
              <a:t>opět zkroutil</a:t>
            </a:r>
            <a:r>
              <a:rPr lang="cs-CZ" sz="2800" dirty="0">
                <a:solidFill>
                  <a:schemeClr val="tx1"/>
                </a:solidFill>
              </a:rPr>
              <a:t>? </a:t>
            </a:r>
            <a:r>
              <a:rPr lang="cs-CZ" sz="2800" dirty="0" smtClean="0">
                <a:solidFill>
                  <a:schemeClr val="tx1"/>
                </a:solidFill>
              </a:rPr>
              <a:t>Už ho znáš z obrázku na předcházející straně. Pokud </a:t>
            </a:r>
            <a:r>
              <a:rPr lang="cs-CZ" sz="2800" dirty="0">
                <a:solidFill>
                  <a:schemeClr val="tx1"/>
                </a:solidFill>
              </a:rPr>
              <a:t>to </a:t>
            </a:r>
            <a:r>
              <a:rPr lang="cs-CZ" sz="2800" dirty="0" smtClean="0">
                <a:solidFill>
                  <a:schemeClr val="tx1"/>
                </a:solidFill>
              </a:rPr>
              <a:t>uhodneš, </a:t>
            </a:r>
            <a:r>
              <a:rPr lang="cs-CZ" sz="2800" dirty="0">
                <a:solidFill>
                  <a:schemeClr val="tx1"/>
                </a:solidFill>
              </a:rPr>
              <a:t>doplň písmeno místo pomlčky a uvidíš celý název.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2865512" cy="4495800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/>
              <a:t>_</a:t>
            </a:r>
            <a:r>
              <a:rPr lang="cs-CZ" sz="4000" dirty="0" err="1" smtClean="0"/>
              <a:t>n_kond</a:t>
            </a:r>
            <a:r>
              <a:rPr lang="cs-CZ" sz="4000" dirty="0" smtClean="0"/>
              <a:t>_</a:t>
            </a:r>
          </a:p>
          <a:p>
            <a:r>
              <a:rPr lang="cs-CZ" sz="4000" dirty="0" smtClean="0"/>
              <a:t>_N_KOND_</a:t>
            </a:r>
          </a:p>
        </p:txBody>
      </p:sp>
      <p:pic>
        <p:nvPicPr>
          <p:cNvPr id="5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375" y="1600200"/>
            <a:ext cx="3371850" cy="4495800"/>
          </a:xfrm>
        </p:spPr>
      </p:pic>
    </p:spTree>
    <p:extLst>
      <p:ext uri="{BB962C8B-B14F-4D97-AF65-F5344CB8AC3E}">
        <p14:creationId xmlns:p14="http://schemas.microsoft.com/office/powerpoint/2010/main" val="2658797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882554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>
                <a:solidFill>
                  <a:schemeClr val="tx1"/>
                </a:solidFill>
              </a:rPr>
              <a:t/>
            </a:r>
            <a:br>
              <a:rPr lang="cs-CZ" sz="5400" dirty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>
                <a:solidFill>
                  <a:schemeClr val="tx1"/>
                </a:solidFill>
              </a:rPr>
              <a:t/>
            </a:r>
            <a:br>
              <a:rPr lang="cs-CZ" sz="5400" dirty="0">
                <a:solidFill>
                  <a:schemeClr val="tx1"/>
                </a:solidFill>
              </a:rPr>
            </a:br>
            <a:r>
              <a:rPr lang="cs-CZ" sz="3600" dirty="0">
                <a:solidFill>
                  <a:schemeClr val="accent2">
                    <a:lumMod val="50000"/>
                  </a:schemeClr>
                </a:solidFill>
              </a:rPr>
              <a:t>Řešení úkolu</a:t>
            </a: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>
                <a:solidFill>
                  <a:schemeClr val="tx1"/>
                </a:solidFill>
              </a:rPr>
              <a:t/>
            </a:r>
            <a:br>
              <a:rPr lang="cs-CZ" sz="5400" dirty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anakonda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ANAKONDA</a:t>
            </a:r>
            <a:endParaRPr lang="cs-CZ" sz="5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686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Kroužkuj písmeno </a:t>
            </a:r>
            <a:r>
              <a:rPr lang="cs-CZ" dirty="0" err="1" smtClean="0"/>
              <a:t>A,a</a:t>
            </a:r>
            <a:r>
              <a:rPr lang="cs-CZ" dirty="0"/>
              <a:t> </a:t>
            </a:r>
            <a:r>
              <a:rPr lang="cs-CZ" dirty="0" smtClean="0"/>
              <a:t>ve slovech.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dirty="0" smtClean="0"/>
              <a:t>Automobil</a:t>
            </a:r>
          </a:p>
          <a:p>
            <a:r>
              <a:rPr lang="cs-CZ" dirty="0" smtClean="0">
                <a:latin typeface="Arial Black" pitchFamily="34" charset="0"/>
              </a:rPr>
              <a:t>Alenka</a:t>
            </a:r>
          </a:p>
          <a:p>
            <a:r>
              <a:rPr lang="cs-CZ" dirty="0" smtClean="0">
                <a:latin typeface="+mj-lt"/>
              </a:rPr>
              <a:t>Ananas</a:t>
            </a:r>
          </a:p>
          <a:p>
            <a:r>
              <a:rPr lang="cs-CZ" dirty="0" smtClean="0">
                <a:latin typeface="Algerian" pitchFamily="82" charset="0"/>
              </a:rPr>
              <a:t>Aneta</a:t>
            </a:r>
          </a:p>
          <a:p>
            <a:r>
              <a:rPr lang="cs-CZ" dirty="0" smtClean="0">
                <a:latin typeface="Bernard MT Condensed" pitchFamily="18" charset="0"/>
              </a:rPr>
              <a:t>Kalamita, ALADINN</a:t>
            </a:r>
          </a:p>
          <a:p>
            <a:r>
              <a:rPr lang="cs-CZ" dirty="0" smtClean="0">
                <a:latin typeface="Bodoni MT Black" pitchFamily="18" charset="0"/>
              </a:rPr>
              <a:t>LAVINA, HALENKA</a:t>
            </a:r>
          </a:p>
          <a:p>
            <a:r>
              <a:rPr lang="cs-CZ" dirty="0" smtClean="0">
                <a:latin typeface="Broadway" pitchFamily="82" charset="0"/>
              </a:rPr>
              <a:t>MAMINKA, kopaná</a:t>
            </a:r>
          </a:p>
          <a:p>
            <a:r>
              <a:rPr lang="cs-CZ" dirty="0" smtClean="0">
                <a:latin typeface="Gulim" pitchFamily="34" charset="-127"/>
                <a:ea typeface="Gulim" pitchFamily="34" charset="-127"/>
              </a:rPr>
              <a:t>Žirafa, Alenka</a:t>
            </a:r>
          </a:p>
          <a:p>
            <a:endParaRPr lang="cs-CZ" dirty="0">
              <a:latin typeface="Bernard MT Condense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4982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jakého materiálu je poskládané písmeno a?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84784"/>
            <a:ext cx="3052329" cy="4572000"/>
          </a:xfrm>
        </p:spPr>
      </p:pic>
    </p:spTree>
    <p:extLst>
      <p:ext uri="{BB962C8B-B14F-4D97-AF65-F5344CB8AC3E}">
        <p14:creationId xmlns:p14="http://schemas.microsoft.com/office/powerpoint/2010/main" val="212613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Vytvarujte písmenka „A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“ z modelovací hmoty a jiných materiálů!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464" y="1447800"/>
            <a:ext cx="6848272" cy="4572000"/>
          </a:xfrm>
        </p:spPr>
      </p:pic>
    </p:spTree>
    <p:extLst>
      <p:ext uri="{BB962C8B-B14F-4D97-AF65-F5344CB8AC3E}">
        <p14:creationId xmlns:p14="http://schemas.microsoft.com/office/powerpoint/2010/main" val="37390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Napodob všechny 4 tvary písmene z drátků podle předlohy!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100" y="1734344"/>
            <a:ext cx="3214092" cy="4285456"/>
          </a:xfrm>
        </p:spPr>
      </p:pic>
    </p:spTree>
    <p:extLst>
      <p:ext uri="{BB962C8B-B14F-4D97-AF65-F5344CB8AC3E}">
        <p14:creationId xmlns:p14="http://schemas.microsoft.com/office/powerpoint/2010/main" val="705926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cs.wikipedia.org/wiki/Soubor:Eunectes_murinus.jpg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fotografie, obrázky –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1432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1266</TotalTime>
  <Words>270</Words>
  <Application>Microsoft Office PowerPoint</Application>
  <PresentationFormat>Předvádění na obrazovce (4:3)</PresentationFormat>
  <Paragraphs>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    </vt:lpstr>
      <vt:lpstr>Anotace</vt:lpstr>
      <vt:lpstr>Které ovoce je nakreslené na tomto obrázku?</vt:lpstr>
      <vt:lpstr>Poznáš hada, který patří mezi nejtěžší na světě a může ti připomínat písmeno „a“? Vědomosti o  hadovi z fotografie vpravo dole najdete  na http://cs.wikipedia.org/wiki/Soubor:Eunectes_murinus.jpg. </vt:lpstr>
      <vt:lpstr>Který had se zde opět zkroutil? Už ho znáš z obrázku na předcházející straně. Pokud to uhodneš, doplň písmeno místo pomlčky a uvidíš celý název.</vt:lpstr>
      <vt:lpstr>     Řešení úkolu  anakonda  ANAKONDA</vt:lpstr>
      <vt:lpstr>Kroužkuj písmeno A,a ve slovech.</vt:lpstr>
      <vt:lpstr>Z jakého materiálu je poskládané písmeno a?</vt:lpstr>
      <vt:lpstr>Vytvarujte písmenka „A a“ z modelovací hmoty a jiných materiálů!</vt:lpstr>
      <vt:lpstr>Napodob všechny 4 tvary písmene z drátků podle předlohy!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vyvozan</dc:title>
  <dc:creator>Žák</dc:creator>
  <cp:lastModifiedBy>jitka</cp:lastModifiedBy>
  <cp:revision>25</cp:revision>
  <dcterms:created xsi:type="dcterms:W3CDTF">2013-04-29T19:12:03Z</dcterms:created>
  <dcterms:modified xsi:type="dcterms:W3CDTF">2013-11-28T17:43:15Z</dcterms:modified>
</cp:coreProperties>
</file>