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8" r:id="rId2"/>
    <p:sldId id="259" r:id="rId3"/>
    <p:sldId id="260" r:id="rId4"/>
    <p:sldId id="261" r:id="rId5"/>
    <p:sldId id="257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-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3C8561-0DBF-4D53-850E-181C3A6F9C08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095BB0-DAF6-415E-9A20-B6F6C8B4B1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4536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30" y="4343322"/>
            <a:ext cx="5486309" cy="4114872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32A70-9671-4A3C-BA1C-BA1A464EF65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2417D-032E-4121-B7DB-3E4563E1D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62611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32A70-9671-4A3C-BA1C-BA1A464EF65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2417D-032E-4121-B7DB-3E4563E1D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02881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32A70-9671-4A3C-BA1C-BA1A464EF65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2417D-032E-4121-B7DB-3E4563E1D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47357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32A70-9671-4A3C-BA1C-BA1A464EF65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2417D-032E-4121-B7DB-3E4563E1D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80973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32A70-9671-4A3C-BA1C-BA1A464EF65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2417D-032E-4121-B7DB-3E4563E1D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52242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32A70-9671-4A3C-BA1C-BA1A464EF65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2417D-032E-4121-B7DB-3E4563E1D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2572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32A70-9671-4A3C-BA1C-BA1A464EF65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2417D-032E-4121-B7DB-3E4563E1D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563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32A70-9671-4A3C-BA1C-BA1A464EF65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2417D-032E-4121-B7DB-3E4563E1D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89761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32A70-9671-4A3C-BA1C-BA1A464EF65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2417D-032E-4121-B7DB-3E4563E1D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4902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32A70-9671-4A3C-BA1C-BA1A464EF65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2417D-032E-4121-B7DB-3E4563E1D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651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32A70-9671-4A3C-BA1C-BA1A464EF65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A2417D-032E-4121-B7DB-3E4563E1D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41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D32A70-9671-4A3C-BA1C-BA1A464EF65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A2417D-032E-4121-B7DB-3E4563E1D1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5369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85799" y="2130480"/>
            <a:ext cx="7772039" cy="3489120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3" name="Podnadpis 2"/>
          <p:cNvSpPr/>
          <p:nvPr/>
        </p:nvSpPr>
        <p:spPr>
          <a:xfrm>
            <a:off x="1339560" y="4140000"/>
            <a:ext cx="6400440" cy="29538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1440" tIns="91440" rIns="91440" bIns="45720" anchor="t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Lucida Sans Unicode" pitchFamily="2"/>
              <a:cs typeface="Mangal" pitchFamily="2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2160" y="180000"/>
            <a:ext cx="9143640" cy="234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1260000" y="1800000"/>
            <a:ext cx="7020000" cy="14400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Podnadpis 5"/>
          <p:cNvSpPr txBox="1">
            <a:spLocks noGrp="1"/>
          </p:cNvSpPr>
          <p:nvPr>
            <p:ph type="subTitle" idx="4294967295"/>
          </p:nvPr>
        </p:nvSpPr>
        <p:spPr>
          <a:xfrm>
            <a:off x="457200" y="1649520"/>
            <a:ext cx="8229240" cy="4435920"/>
          </a:xfrm>
        </p:spPr>
        <p:txBody>
          <a:bodyPr anchor="ctr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algn="ctr" hangingPunct="0">
              <a:buNone/>
            </a:pPr>
            <a:r>
              <a:rPr lang="cs-CZ" sz="2400" dirty="0" smtClean="0">
                <a:latin typeface="TrebuchetMS" pitchFamily="34"/>
              </a:rPr>
              <a:t>VY_32_INOVACE_1CJ2-2</a:t>
            </a:r>
            <a:endParaRPr lang="cs-CZ" sz="2400" dirty="0">
              <a:latin typeface="TrebuchetMS" pitchFamily="34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36000" y="4320000"/>
            <a:ext cx="7740000" cy="253800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/>
          <a:p>
            <a:pPr hangingPunct="0">
              <a:defRPr sz="3100"/>
            </a:pPr>
            <a:r>
              <a:rPr lang="cs-CZ" sz="1600" dirty="0" smtClean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Výukový materiál zpracovaný </a:t>
            </a:r>
            <a:r>
              <a:rPr lang="cs-CZ" sz="1600" dirty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v rámci </a:t>
            </a:r>
            <a:r>
              <a:rPr lang="cs-CZ" sz="1600" dirty="0" smtClean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projektu EU </a:t>
            </a:r>
            <a:r>
              <a:rPr lang="cs-CZ" sz="1600" dirty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peníze </a:t>
            </a:r>
            <a:r>
              <a:rPr lang="cs-CZ" sz="1600" dirty="0" smtClean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školám </a:t>
            </a:r>
          </a:p>
          <a:p>
            <a:pPr hangingPunct="0">
              <a:defRPr sz="3100"/>
            </a:pPr>
            <a:endParaRPr lang="cs-CZ" sz="1400" b="0" i="0" u="none" strike="noStrike" kern="1200" dirty="0">
              <a:ln>
                <a:noFill/>
              </a:ln>
              <a:solidFill>
                <a:srgbClr val="000000"/>
              </a:solidFill>
              <a:latin typeface="TrebuchetMS" pitchFamily="34"/>
              <a:ea typeface="TrebuchetMS" pitchFamily="34"/>
              <a:cs typeface="TrebuchetMS" pitchFamily="34"/>
            </a:endParaRPr>
          </a:p>
          <a:p>
            <a:pPr hangingPunct="0">
              <a:defRPr sz="3100"/>
            </a:pP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Registrační </a:t>
            </a: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číslo projektu: </a:t>
            </a:r>
            <a:r>
              <a:rPr lang="cs-CZ" sz="1200" b="0" i="0" u="none" strike="noStrike" kern="1200" dirty="0">
                <a:ln>
                  <a:noFill/>
                </a:ln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CZ.1.07/1.4.00/21.2597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Šablona: </a:t>
            </a:r>
            <a:r>
              <a:rPr lang="cs-CZ" sz="1200" b="0" i="0" u="none" strike="noStrike" kern="1200" dirty="0">
                <a:ln>
                  <a:noFill/>
                </a:ln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III/2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Ověřeno ve výuce dne: </a:t>
            </a: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25.10. 2012  Třída</a:t>
            </a: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I</a:t>
            </a: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.</a:t>
            </a:r>
            <a:endParaRPr lang="cs-CZ" sz="1200" b="0" i="0" u="none" strike="noStrike" kern="1200" dirty="0">
              <a:ln>
                <a:noFill/>
              </a:ln>
              <a:solidFill>
                <a:srgbClr val="0000FF"/>
              </a:solidFill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Název materiálu: </a:t>
            </a: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abeceda: písmeno </a:t>
            </a:r>
            <a:r>
              <a:rPr lang="cs-CZ" sz="1200" b="0" i="0" u="none" strike="noStrike" kern="1200" dirty="0" err="1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B,b</a:t>
            </a: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 </a:t>
            </a:r>
            <a:endParaRPr lang="cs-CZ" sz="1200" b="0" i="0" u="none" strike="noStrike" kern="1200" dirty="0">
              <a:ln>
                <a:noFill/>
              </a:ln>
              <a:solidFill>
                <a:srgbClr val="0000FF"/>
              </a:solidFill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Anotace: materiál je určen na procvičování skládání slov podle abecedy a rozvíjení slovní zásoby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Autor: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Mgr. Jana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Závadová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Ilustrace: archiv autora</a:t>
            </a:r>
            <a:endParaRPr lang="cs-CZ" sz="1200" b="0" i="0" u="none" strike="noStrike" kern="1200" dirty="0">
              <a:ln>
                <a:noFill/>
              </a:ln>
              <a:solidFill>
                <a:srgbClr val="0000FF"/>
              </a:solidFill>
              <a:latin typeface="TrebuchetMS" pitchFamily="34"/>
              <a:ea typeface="TrebuchetMS" pitchFamily="34"/>
              <a:cs typeface="TrebuchetMS" pitchFamily="34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11760" y="3150809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Investice do rozvoje dalšího vzdělávání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177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1430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Materiál sklouží k trvalému zafixování probírané hlásky a k ní náležejících písmen,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pomáhá ke snadnějšímu vyvození uvedené hlásky,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usnadňuje učitelům výběr návodných pomůcek,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vychází z metodiky splývavého čtení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 upevnění pomohou všechny smysly – zrak, hmat, sluch, čich viz doporučení následující stránka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Kromě zvýšení čtenářské gramotnosti lze materiál využit v hodinách výtvarné výchovy, pracovních činností. prvouky , popř.  předmětu Člověk a svět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631067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Jakou barvu má písmeno b?</a:t>
            </a:r>
            <a:endParaRPr lang="cs-CZ" dirty="0"/>
          </a:p>
        </p:txBody>
      </p:sp>
      <p:pic>
        <p:nvPicPr>
          <p:cNvPr id="2050" name="Picture 2" descr="D:\DUM\foto na  DUM\DSCN0196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204864"/>
            <a:ext cx="4315544" cy="3236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05044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 jsou brýle 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Vyrobte si brýle z papíru!</a:t>
            </a:r>
            <a:endParaRPr lang="cs-CZ" dirty="0"/>
          </a:p>
        </p:txBody>
      </p:sp>
      <p:pic>
        <p:nvPicPr>
          <p:cNvPr id="3074" name="Picture 2" descr="D:\DUM\foto na  DUM\brýle1.jpg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780928"/>
            <a:ext cx="3717396" cy="2788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D:\DUM\foto na  DUM\papírové brýle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420888"/>
            <a:ext cx="2505050" cy="3340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60826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Zlatá </a:t>
            </a:r>
            <a:r>
              <a:rPr lang="cs-CZ" b="1" dirty="0" smtClean="0"/>
              <a:t>b</a:t>
            </a:r>
            <a:r>
              <a:rPr lang="cs-CZ" dirty="0" smtClean="0"/>
              <a:t>rána otevřená.</a:t>
            </a:r>
            <a:br>
              <a:rPr lang="cs-CZ" dirty="0" smtClean="0"/>
            </a:br>
            <a:r>
              <a:rPr lang="cs-CZ" dirty="0" smtClean="0"/>
              <a:t>Vysvětli rčení: „Ten měl ale kliku.“</a:t>
            </a:r>
            <a:endParaRPr lang="cs-CZ" dirty="0"/>
          </a:p>
        </p:txBody>
      </p:sp>
      <p:pic>
        <p:nvPicPr>
          <p:cNvPr id="1027" name="Picture 3" descr="D:\DUM\RVP DUM\ČJ\foto F2\DSC_824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2775" y="1600200"/>
            <a:ext cx="2998450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63537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Babka prodávala </a:t>
            </a:r>
            <a:r>
              <a:rPr lang="cs-CZ" dirty="0" smtClean="0"/>
              <a:t>„</a:t>
            </a:r>
            <a:r>
              <a:rPr lang="cs-CZ" dirty="0" err="1" smtClean="0"/>
              <a:t>jabka</a:t>
            </a:r>
            <a:r>
              <a:rPr lang="cs-CZ" dirty="0" smtClean="0"/>
              <a:t>“ </a:t>
            </a:r>
            <a:r>
              <a:rPr lang="cs-CZ" dirty="0"/>
              <a:t>…. </a:t>
            </a:r>
            <a:r>
              <a:rPr lang="cs-CZ" sz="3100" dirty="0"/>
              <a:t>(jak je to dál?)</a:t>
            </a:r>
            <a:endParaRPr lang="cs-CZ" dirty="0"/>
          </a:p>
        </p:txBody>
      </p:sp>
      <p:pic>
        <p:nvPicPr>
          <p:cNvPr id="4" name="Picture 2" descr="D:\DUM\101NIKON\DSCN0012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628800"/>
            <a:ext cx="3106425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40340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Hraj si </a:t>
            </a:r>
            <a:r>
              <a:rPr lang="cs-CZ" smtClean="0"/>
              <a:t>s písmeny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b="1" u="sng" dirty="0" smtClean="0"/>
              <a:t>Podtrhni písmeno B, b</a:t>
            </a:r>
          </a:p>
          <a:p>
            <a:r>
              <a:rPr lang="cs-CZ" dirty="0" smtClean="0"/>
              <a:t>Božena</a:t>
            </a:r>
          </a:p>
          <a:p>
            <a:r>
              <a:rPr lang="cs-CZ" dirty="0" smtClean="0"/>
              <a:t>Brána</a:t>
            </a:r>
          </a:p>
          <a:p>
            <a:r>
              <a:rPr lang="cs-CZ" dirty="0" smtClean="0"/>
              <a:t>Sob, bos</a:t>
            </a:r>
          </a:p>
          <a:p>
            <a:r>
              <a:rPr lang="cs-CZ" dirty="0" smtClean="0"/>
              <a:t>BLANKA</a:t>
            </a:r>
          </a:p>
          <a:p>
            <a:r>
              <a:rPr lang="cs-CZ" dirty="0" smtClean="0"/>
              <a:t>BOUBELATÁ</a:t>
            </a:r>
          </a:p>
          <a:p>
            <a:r>
              <a:rPr lang="cs-CZ" dirty="0" smtClean="0"/>
              <a:t>boubelatá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Hledej písmeno b</a:t>
            </a:r>
          </a:p>
          <a:p>
            <a:r>
              <a:rPr lang="cs-CZ" sz="4400" dirty="0" smtClean="0"/>
              <a:t>sobota, dupe, dudy, buben, boty, pod, doplatí, podplatí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8552466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Písmenka si můžete vytvarovat z modelovací hmoty nebo i hlíny.</a:t>
            </a:r>
            <a:endParaRPr lang="cs-CZ" sz="3200" dirty="0"/>
          </a:p>
        </p:txBody>
      </p:sp>
      <p:pic>
        <p:nvPicPr>
          <p:cNvPr id="1026" name="Picture 2" descr="D:\DUM\foto na  DUM\keramické B b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053818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216</Words>
  <Application>Microsoft Office PowerPoint</Application>
  <PresentationFormat>Předvádění na obrazovce (4:3)</PresentationFormat>
  <Paragraphs>35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   </vt:lpstr>
      <vt:lpstr>Anotace</vt:lpstr>
      <vt:lpstr>Jakou barvu má písmeno b?</vt:lpstr>
      <vt:lpstr>Prezentace aplikace PowerPoint</vt:lpstr>
      <vt:lpstr>Zlatá brána otevřená. Vysvětli rčení: „Ten měl ale kliku.“</vt:lpstr>
      <vt:lpstr>Babka prodávala „jabka“ …. (jak je to dál?)</vt:lpstr>
      <vt:lpstr>Hraj si s písmeny</vt:lpstr>
      <vt:lpstr>Písmenka si můžete vytvarovat z modelovací hmoty nebo i hlíny.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Žák</dc:creator>
  <cp:lastModifiedBy>jitka</cp:lastModifiedBy>
  <cp:revision>14</cp:revision>
  <dcterms:created xsi:type="dcterms:W3CDTF">2013-06-02T21:29:41Z</dcterms:created>
  <dcterms:modified xsi:type="dcterms:W3CDTF">2013-11-28T19:10:38Z</dcterms:modified>
</cp:coreProperties>
</file>