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9" r:id="rId2"/>
    <p:sldId id="262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B6240E-F0AB-41BC-BCB7-2E88D8F16B1A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A85C57-5576-4328-A891-883B8CD58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631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30" y="4343322"/>
            <a:ext cx="5486309" cy="411487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896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351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976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3356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583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9514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5236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622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633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5006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2420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42188-3257-4692-9BF6-60562720CF6C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FBEDD-D147-46B6-8681-7D3664EFF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625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685799" y="2130480"/>
            <a:ext cx="7772039" cy="3489120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3" name="Podnadpis 2"/>
          <p:cNvSpPr/>
          <p:nvPr/>
        </p:nvSpPr>
        <p:spPr>
          <a:xfrm>
            <a:off x="1339560" y="4140000"/>
            <a:ext cx="6400440" cy="2953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91440" rIns="91440" bIns="45720" anchor="t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11560" y="180001"/>
            <a:ext cx="7668440" cy="1880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260000" y="1800000"/>
            <a:ext cx="7020000" cy="14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dnadpis 5"/>
          <p:cNvSpPr txBox="1">
            <a:spLocks noGrp="1"/>
          </p:cNvSpPr>
          <p:nvPr>
            <p:ph type="subTitle" idx="4294967295"/>
          </p:nvPr>
        </p:nvSpPr>
        <p:spPr>
          <a:xfrm>
            <a:off x="457200" y="1649520"/>
            <a:ext cx="8229240" cy="4435920"/>
          </a:xfrm>
        </p:spPr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 hangingPunct="0">
              <a:buNone/>
            </a:pPr>
            <a:r>
              <a:rPr lang="cs-CZ" sz="2400" smtClean="0">
                <a:latin typeface="TrebuchetMS" pitchFamily="34"/>
              </a:rPr>
              <a:t>VY_32_INOVACE_1CJ2-9</a:t>
            </a:r>
            <a:endParaRPr lang="cs-CZ" sz="2400" dirty="0">
              <a:latin typeface="TrebuchetMS" pitchFamily="34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36000" y="4320000"/>
            <a:ext cx="7740000" cy="25380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hangingPunct="0">
              <a:defRPr sz="3100"/>
            </a:pPr>
            <a:r>
              <a:rPr lang="cs-CZ" sz="1600" dirty="0" smtClean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Výukový materiál zpracovaný </a:t>
            </a:r>
            <a:r>
              <a:rPr lang="cs-CZ" sz="1600" dirty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v rámci </a:t>
            </a:r>
            <a:r>
              <a:rPr lang="cs-CZ" sz="1600" dirty="0" smtClean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projektu EU </a:t>
            </a:r>
            <a:r>
              <a:rPr lang="cs-CZ" sz="1600" dirty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peníze </a:t>
            </a:r>
            <a:r>
              <a:rPr lang="cs-CZ" sz="1600" dirty="0" smtClean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školám </a:t>
            </a:r>
          </a:p>
          <a:p>
            <a:pPr hangingPunct="0">
              <a:defRPr sz="3100"/>
            </a:pPr>
            <a:endParaRPr lang="cs-CZ" sz="1400" b="0" i="0" u="none" strike="noStrike" kern="1200" dirty="0">
              <a:ln>
                <a:noFill/>
              </a:ln>
              <a:solidFill>
                <a:srgbClr val="000000"/>
              </a:solidFill>
              <a:latin typeface="TrebuchetMS" pitchFamily="34"/>
              <a:ea typeface="TrebuchetMS" pitchFamily="34"/>
              <a:cs typeface="TrebuchetMS" pitchFamily="34"/>
            </a:endParaRPr>
          </a:p>
          <a:p>
            <a:pPr hangingPunct="0">
              <a:defRPr sz="3100"/>
            </a:pP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Registrační 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číslo projektu: 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CZ.1.07/1.4.00/21.2597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Šablona: 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III/2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Ověřeno ve výuce dne: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30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.10. 2012  Třída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: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I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.</a:t>
            </a:r>
            <a:endParaRPr lang="cs-CZ" sz="1200" b="0" i="0" u="none" strike="noStrike" kern="1200" dirty="0">
              <a:ln>
                <a:noFill/>
              </a:ln>
              <a:solidFill>
                <a:srgbClr val="0000FF"/>
              </a:solidFill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Název materiálu: 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abeceda: písmeno </a:t>
            </a:r>
            <a:r>
              <a:rPr lang="cs-CZ" sz="1200" b="0" i="0" u="none" strike="noStrike" kern="1200" dirty="0" err="1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L,l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 </a:t>
            </a:r>
            <a:endParaRPr lang="cs-CZ" sz="1200" b="0" i="0" u="none" strike="noStrike" kern="1200" dirty="0">
              <a:ln>
                <a:noFill/>
              </a:ln>
              <a:solidFill>
                <a:srgbClr val="0000FF"/>
              </a:solidFill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Anotace: materiál je určen na procvičování skládání slov podle abecedy a rozvíjení slovní zásoby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Autor: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Mgr. Jana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Závadová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Ilustrace: </a:t>
            </a:r>
            <a:r>
              <a:rPr lang="cs-CZ" sz="1200" b="0" i="0" u="none" strike="noStrike" kern="120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archiv autor</a:t>
            </a:r>
            <a:r>
              <a:rPr lang="cs-CZ" sz="120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ky</a:t>
            </a:r>
            <a:endParaRPr lang="cs-CZ" sz="1200" b="0" i="0" u="none" strike="noStrike" kern="1200" dirty="0" smtClean="0">
              <a:ln>
                <a:noFill/>
              </a:ln>
              <a:solidFill>
                <a:srgbClr val="0000FF"/>
              </a:solidFill>
              <a:latin typeface="TrebuchetMS" pitchFamily="34"/>
              <a:ea typeface="TrebuchetMS" pitchFamily="34"/>
              <a:cs typeface="TrebuchetMS" pitchFamily="34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11760" y="3150809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Investice do rozvoje dalšího vzdělávání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88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Materiál sklouží k trvalému zafixování probírané hlásky a k ní náležejících písmen,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pomáhá ke snadnějšímu vyvození uvedené hlásky,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usnadňuje učitelům výběr návodných pomůcek,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vychází z metodiky splývavého čtení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K upevnění pomohou všechny smysly – zrak, hmat, sluch, čich viz doporučení následující stránka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Kromě zvýšení čtenářské gramotnosti lze materiál využit v hodinách výtvarné výchovy, pracovních činností. prvouky , popř.  předmětu Člověk a svět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6310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Kolik významů má slovo list. Víš, který měsíc má v názvu stejné slovo? Proč?</a:t>
            </a:r>
            <a:endParaRPr lang="cs-CZ" dirty="0"/>
          </a:p>
        </p:txBody>
      </p:sp>
      <p:pic>
        <p:nvPicPr>
          <p:cNvPr id="1026" name="Picture 2" descr="D:\foto\Foto Březina\foto 2012\Listopad\100CASIO\CIMG71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64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doma pomáháš? Co všechno potřebuješ při úklidu?</a:t>
            </a:r>
            <a:endParaRPr lang="cs-CZ" dirty="0"/>
          </a:p>
        </p:txBody>
      </p:sp>
      <p:pic>
        <p:nvPicPr>
          <p:cNvPr id="2050" name="Picture 2" descr="D:\DUM\RVP DUM\ČJ\foto F2\DSC_82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247741"/>
            <a:ext cx="4876800" cy="323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57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 vyvození hlásky a tvaru písmene, vyrobíme </a:t>
            </a:r>
            <a:r>
              <a:rPr lang="cs-CZ" u="sng" dirty="0" smtClean="0"/>
              <a:t>l</a:t>
            </a:r>
            <a:r>
              <a:rPr lang="cs-CZ" dirty="0" smtClean="0"/>
              <a:t>abuť, která p</a:t>
            </a:r>
            <a:r>
              <a:rPr lang="cs-CZ" u="sng" dirty="0" smtClean="0"/>
              <a:t>l</a:t>
            </a:r>
            <a:r>
              <a:rPr lang="cs-CZ" dirty="0" smtClean="0"/>
              <a:t>ave </a:t>
            </a:r>
            <a:r>
              <a:rPr lang="cs-CZ" smtClean="0"/>
              <a:t>po v</a:t>
            </a:r>
            <a:r>
              <a:rPr lang="cs-CZ" u="sng" smtClean="0"/>
              <a:t>l</a:t>
            </a:r>
            <a:r>
              <a:rPr lang="cs-CZ" smtClean="0"/>
              <a:t>nách.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D:\DUM\RVP DUM\ČJ\abeceda\DSC0699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95" y="2174875"/>
            <a:ext cx="4009997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DUM\RVP DUM\ČJ\abeceda\DSC0699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501" y="2174875"/>
            <a:ext cx="3754822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81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182</Words>
  <Application>Microsoft Office PowerPoint</Application>
  <PresentationFormat>Předvádění na obrazovce (4:3)</PresentationFormat>
  <Paragraphs>22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    </vt:lpstr>
      <vt:lpstr>Anotace</vt:lpstr>
      <vt:lpstr>Kolik významů má slovo list. Víš, který měsíc má v názvu stejné slovo? Proč?</vt:lpstr>
      <vt:lpstr>Jak doma pomáháš? Co všechno potřebuješ při úklidu?</vt:lpstr>
      <vt:lpstr>Po vyvození hlásky a tvaru písmene, vyrobíme labuť, která plave po vlnách.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Žák</dc:creator>
  <cp:lastModifiedBy>jitka</cp:lastModifiedBy>
  <cp:revision>13</cp:revision>
  <dcterms:created xsi:type="dcterms:W3CDTF">2013-06-02T19:25:19Z</dcterms:created>
  <dcterms:modified xsi:type="dcterms:W3CDTF">2013-11-28T19:15:29Z</dcterms:modified>
</cp:coreProperties>
</file>