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70" r:id="rId5"/>
    <p:sldId id="259" r:id="rId6"/>
    <p:sldId id="271" r:id="rId7"/>
    <p:sldId id="274" r:id="rId8"/>
    <p:sldId id="275" r:id="rId9"/>
    <p:sldId id="260" r:id="rId10"/>
    <p:sldId id="272" r:id="rId11"/>
    <p:sldId id="261" r:id="rId12"/>
    <p:sldId id="262" r:id="rId13"/>
    <p:sldId id="263" r:id="rId14"/>
    <p:sldId id="264" r:id="rId15"/>
    <p:sldId id="265" r:id="rId16"/>
    <p:sldId id="266" r:id="rId17"/>
    <p:sldId id="276" r:id="rId18"/>
    <p:sldId id="269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268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07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74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024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090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86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322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456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12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870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04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B12AC-88C2-4D0A-BCC5-742B8B5CE0C3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37CB9-571A-4ED4-9780-FB3474D93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007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5605193"/>
              </p:ext>
            </p:extLst>
          </p:nvPr>
        </p:nvGraphicFramePr>
        <p:xfrm>
          <a:off x="398463" y="134143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9. Roztoky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1.12.2012 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64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79388" y="274638"/>
            <a:ext cx="8507412" cy="490537"/>
          </a:xfrm>
          <a:prstGeom prst="rect">
            <a:avLst/>
          </a:prstGeom>
        </p:spPr>
        <p:txBody>
          <a:bodyPr rtlCol="0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765175"/>
            <a:ext cx="8713788" cy="56880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roztoky.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4576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Základní pojmy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856984" cy="5217443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oztok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homogenní směs dvou a více látek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složky roztoku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rozpouštědlo a rozpuštěná látka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ozpouštědlo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látka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která je v soustavě v nadbytku</a:t>
            </a:r>
          </a:p>
        </p:txBody>
      </p:sp>
    </p:spTree>
    <p:extLst>
      <p:ext uri="{BB962C8B-B14F-4D97-AF65-F5344CB8AC3E}">
        <p14:creationId xmlns:p14="http://schemas.microsoft.com/office/powerpoint/2010/main" val="394095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oztok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nasycený</a:t>
            </a:r>
            <a:r>
              <a:rPr lang="cs-CZ" dirty="0">
                <a:latin typeface="Arial" pitchFamily="34" charset="0"/>
                <a:cs typeface="Arial" pitchFamily="34" charset="0"/>
              </a:rPr>
              <a:t>: za daných podmínek se v něm nerozpustí více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rozpouštěné látky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oztok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nenasycený</a:t>
            </a:r>
            <a:r>
              <a:rPr lang="cs-CZ" dirty="0">
                <a:latin typeface="Arial" pitchFamily="34" charset="0"/>
                <a:cs typeface="Arial" pitchFamily="34" charset="0"/>
              </a:rPr>
              <a:t>: za daných podmínek se v něm rozpustí ještě další množství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rozpouštěné </a:t>
            </a:r>
            <a:r>
              <a:rPr lang="cs-CZ" dirty="0">
                <a:latin typeface="Arial" pitchFamily="34" charset="0"/>
                <a:cs typeface="Arial" pitchFamily="34" charset="0"/>
              </a:rPr>
              <a:t>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976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ROZTOKY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oztok  je homogenní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 zdánlivě homogenní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směs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nejméně dvou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látek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rozpouštědla a rozpuštěné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nejčastějším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rozpouštědlem jsou kapaliny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ačkoliv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rozpuštěné látky v rozpouštědle mnohdy štěpí, s rozpouštědlem chemicky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nereagují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rozpouštědlo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 rozpuštěnou látku je tedy možné z roztoku zase odstranit fyzikální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cestou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35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Druhy roztoků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kapalné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alkohol + voda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pevné (slitiny)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bronz, dural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plynné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vzduch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05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Kyselost a zásaditost roztoků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oztoky s převahou vodíkových iontů (H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je roztok kyselý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oztoky s převahou hydroxidových iontů (OH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je roztok zásaditý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oměr koncentrace 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OH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se vyjadřuje pomocí indexu pH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2336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Měření pH roztoků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r>
              <a:rPr lang="cs-CZ" dirty="0" smtClean="0"/>
              <a:t>pH metry</a:t>
            </a:r>
          </a:p>
          <a:p>
            <a:r>
              <a:rPr lang="cs-CZ" dirty="0"/>
              <a:t>l</a:t>
            </a:r>
            <a:r>
              <a:rPr lang="cs-CZ" dirty="0" smtClean="0"/>
              <a:t>akmusový papír </a:t>
            </a:r>
          </a:p>
          <a:p>
            <a:pPr marL="0" indent="0">
              <a:buNone/>
            </a:pPr>
            <a:r>
              <a:rPr lang="cs-CZ" dirty="0" smtClean="0"/>
              <a:t>	(červené zbarvení – kyselé prostředí, 	modré zbarvení- zásadité prostředí)</a:t>
            </a:r>
          </a:p>
          <a:p>
            <a:r>
              <a:rPr lang="cs-CZ" dirty="0" smtClean="0"/>
              <a:t>fenolftalein</a:t>
            </a:r>
          </a:p>
          <a:p>
            <a:r>
              <a:rPr lang="cs-CZ" dirty="0" smtClean="0"/>
              <a:t>univerzální indikátory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5229200"/>
            <a:ext cx="47625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542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722511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Rozpustnost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76872"/>
            <a:ext cx="7920880" cy="3024336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rozpustnost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vlastnost pevných, kapalných a plynných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látek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tvořit s rozpouštědlem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homogenní směs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(roztok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ento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jev je závislý na tlaku a teplotě</a:t>
            </a:r>
          </a:p>
        </p:txBody>
      </p:sp>
    </p:spTree>
    <p:extLst>
      <p:ext uri="{BB962C8B-B14F-4D97-AF65-F5344CB8AC3E}">
        <p14:creationId xmlns:p14="http://schemas.microsoft.com/office/powerpoint/2010/main" val="99541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Rozpouštění</a:t>
            </a:r>
            <a:br>
              <a:rPr lang="cs-CZ" b="1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5609406" cy="561662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jedná se o fyzikálně-chemický jev, při kterém se rozpouštěná látka a rozpouštědlo promíchávají (ať už mícháním roztoku nebo samovolně difuzí), je-li to možné tak disociují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ionty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obklopují se molekulami rozpouštědla</a:t>
            </a:r>
          </a:p>
          <a:p>
            <a:r>
              <a:rPr lang="pl-PL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pl-PL" sz="2800" b="1" dirty="0" smtClean="0">
                <a:latin typeface="Arial" pitchFamily="34" charset="0"/>
                <a:cs typeface="Arial" pitchFamily="34" charset="0"/>
              </a:rPr>
              <a:t>ifuze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2800" dirty="0">
                <a:latin typeface="Arial" pitchFamily="34" charset="0"/>
                <a:cs typeface="Arial" pitchFamily="34" charset="0"/>
              </a:rPr>
              <a:t>je proces rozptylování se částic v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prostoru (rozptylování částic jedné látky mezi částice druhé látky)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52905"/>
            <a:ext cx="2076978" cy="3627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936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Rozpouštění pevných látek v kapalinách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511256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nejpozorovatelnější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rozpustnost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chemických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látek v kapalném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rozpouštědle např.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rozpouštění chloridu sodného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vodě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rozpuštění vzniká opět průhledná kapalina, která nejčastěji přebírá barvu po rozpouštěné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látce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zvyšování teploty dochází ke zvyšování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rozpustnosti </a:t>
            </a:r>
          </a:p>
        </p:txBody>
      </p:sp>
    </p:spTree>
    <p:extLst>
      <p:ext uri="{BB962C8B-B14F-4D97-AF65-F5344CB8AC3E}">
        <p14:creationId xmlns:p14="http://schemas.microsoft.com/office/powerpoint/2010/main" val="295635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Rozpouštění kapalných látek v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kapalinách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72608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případě dvou kapalných látek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mohou nastat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možnosti: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1) mezi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kapalinami není přechod, jsou zcela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promíchané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všech koncentracích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ethanol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voda)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2)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látkami není přechod po pouze omezenou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koncentraci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pak vzniká vrstva, která se nerozpouští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nemísí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(éter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voda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3)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vůbec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nemísí - vzniká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ihned vrstva, která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plave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hladině či klesne ke dnu (záleží na hustotě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kapalin - toluen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voda)</a:t>
            </a:r>
          </a:p>
        </p:txBody>
      </p:sp>
    </p:spTree>
    <p:extLst>
      <p:ext uri="{BB962C8B-B14F-4D97-AF65-F5344CB8AC3E}">
        <p14:creationId xmlns:p14="http://schemas.microsoft.com/office/powerpoint/2010/main" val="168390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Rozpouštění plynných látek v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kapalinách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89654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plyny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rozpouští v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kapalinách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kyselé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lépe rozpouští v zásaditém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prostředí a naopak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právě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plynů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které vytvářejí nestabilní </a:t>
            </a:r>
            <a:r>
              <a:rPr lang="cs-CZ" sz="2800">
                <a:latin typeface="Arial" pitchFamily="34" charset="0"/>
                <a:cs typeface="Arial" pitchFamily="34" charset="0"/>
              </a:rPr>
              <a:t>koloidní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vazby,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rozpustnost za normálních podmínek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vyšší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než u těch, které tyto vazby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netvoří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90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Rozpouštění pevných látek v pevných rozpouštědlech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1845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touto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vlastností se vyznačují zejména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kovy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vytvářejí směsi, které mají nové vlastnosti a dokud jsou v kapalném stavu, tak nedochází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rozdělování kovů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vrstvy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těchto případech se obvykle nepoužívá termínu „rozpouštědlo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“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někdy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používají slitiny dvou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nebo více kovů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08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Rozpouštědla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11256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rozpustnost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látek záleží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 polaritě rozpouštědla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rozpouštěné látky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H, molárních hmotnostech, schopnosti disociace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iontů 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jiných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vlastnostech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oda je polární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rozpouštědlo, a proto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dobře rozpouští celou řadu polárních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látek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značná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část organických látek nerozpustných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vodě je rozpustná v organických rozpouštědlech (benzín, etanol…)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3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Výpočty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Roztok v injekční stříkačce o objemu 10 cm</a:t>
            </a:r>
            <a:r>
              <a:rPr lang="cs-CZ" sz="2800" b="1" baseline="30000" dirty="0">
                <a:latin typeface="Arial" pitchFamily="34" charset="0"/>
                <a:cs typeface="Arial" pitchFamily="34" charset="0"/>
              </a:rPr>
              <a:t>3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obsahoval 50 mg aktivní látky. Vypočítejte hmotnostní koncentraci aktivní látky v roztoku:</a:t>
            </a: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ρ </a:t>
            </a:r>
            <a:r>
              <a:rPr lang="cs-CZ" sz="2800" b="1" baseline="-25000" dirty="0" smtClean="0">
                <a:latin typeface="Arial" pitchFamily="34" charset="0"/>
                <a:cs typeface="Arial" pitchFamily="34" charset="0"/>
              </a:rPr>
              <a:t>aktivní látky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= m </a:t>
            </a:r>
            <a:r>
              <a:rPr lang="cs-CZ" sz="2800" b="1" baseline="-25000" dirty="0" smtClean="0">
                <a:latin typeface="Arial" pitchFamily="34" charset="0"/>
                <a:cs typeface="Arial" pitchFamily="34" charset="0"/>
              </a:rPr>
              <a:t>aktivní látky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 V</a:t>
            </a: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ρ </a:t>
            </a:r>
            <a:r>
              <a:rPr lang="cs-CZ" sz="2800" b="1" baseline="-25000" dirty="0">
                <a:latin typeface="Arial" pitchFamily="34" charset="0"/>
                <a:cs typeface="Arial" pitchFamily="34" charset="0"/>
              </a:rPr>
              <a:t>aktivní </a:t>
            </a:r>
            <a:r>
              <a:rPr lang="cs-CZ" sz="2800" b="1" baseline="-25000" dirty="0" smtClean="0">
                <a:latin typeface="Arial" pitchFamily="34" charset="0"/>
                <a:cs typeface="Arial" pitchFamily="34" charset="0"/>
              </a:rPr>
              <a:t>látky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= 50 / 10 mg.cm</a:t>
            </a:r>
            <a:r>
              <a:rPr lang="cs-CZ" sz="2800" b="1" baseline="30000" dirty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ρ </a:t>
            </a:r>
            <a:r>
              <a:rPr lang="cs-CZ" sz="2800" b="1" baseline="-25000" dirty="0">
                <a:latin typeface="Arial" pitchFamily="34" charset="0"/>
                <a:cs typeface="Arial" pitchFamily="34" charset="0"/>
              </a:rPr>
              <a:t>aktivní </a:t>
            </a:r>
            <a:r>
              <a:rPr lang="cs-CZ" sz="2800" b="1" baseline="-25000" dirty="0" smtClean="0">
                <a:latin typeface="Arial" pitchFamily="34" charset="0"/>
                <a:cs typeface="Arial" pitchFamily="34" charset="0"/>
              </a:rPr>
              <a:t>látky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= 5 mg.cm</a:t>
            </a:r>
            <a:r>
              <a:rPr lang="cs-CZ" sz="2800" b="1" baseline="30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82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aká je procentová koncentrace roztoku, který obsahuje 20 g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v 80 g vody? (20%)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ypočítej v kolika g 6% roztoku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je obsaženo 12 g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.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(200g)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669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r>
              <a:rPr lang="cs-CZ" sz="2800" dirty="0" err="1">
                <a:latin typeface="Arial" pitchFamily="34" charset="0"/>
                <a:cs typeface="Arial" pitchFamily="34" charset="0"/>
              </a:rPr>
              <a:t>Fabini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J.,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Šteplová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D., Sokolík, R., Anorganická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chémia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452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www.lecivaprotercovce.cz/jbl-easy-test-6-in-1-test-kvality-vody-p74</a:t>
            </a:r>
            <a:r>
              <a:rPr lang="en-US" sz="1800" dirty="0" smtClean="0"/>
              <a:t>&gt;</a:t>
            </a:r>
            <a:endParaRPr lang="cs-CZ" sz="1800" dirty="0"/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www.weblearning.estranky.cz/fotoalbum/difuze/difuze_2.html</a:t>
            </a:r>
            <a:r>
              <a:rPr lang="en-US" sz="1800"/>
              <a:t>&gt;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53909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761</Words>
  <Application>Microsoft Office PowerPoint</Application>
  <PresentationFormat>Předvádění na obrazovce (4:3)</PresentationFormat>
  <Paragraphs>126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Základní pojmy</vt:lpstr>
      <vt:lpstr>Prezentace aplikace PowerPoint</vt:lpstr>
      <vt:lpstr>ROZTOKY</vt:lpstr>
      <vt:lpstr>Druhy roztoků</vt:lpstr>
      <vt:lpstr>Kyselost a zásaditost roztoků</vt:lpstr>
      <vt:lpstr>Měření pH roztoků</vt:lpstr>
      <vt:lpstr>Rozpustnost</vt:lpstr>
      <vt:lpstr>Rozpouštění </vt:lpstr>
      <vt:lpstr>Rozpouštění pevných látek v kapalinách</vt:lpstr>
      <vt:lpstr>Rozpouštění kapalných látek v kapalinách</vt:lpstr>
      <vt:lpstr>Rozpouštění plynných látek v kapalinách</vt:lpstr>
      <vt:lpstr>Rozpouštění pevných látek v pevných rozpouštědlech</vt:lpstr>
      <vt:lpstr>Rozpouštědla</vt:lpstr>
      <vt:lpstr>Výpočty</vt:lpstr>
      <vt:lpstr>Úkol</vt:lpstr>
      <vt:lpstr>Zdroje pro textovou část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36</cp:revision>
  <dcterms:created xsi:type="dcterms:W3CDTF">2012-11-02T16:45:02Z</dcterms:created>
  <dcterms:modified xsi:type="dcterms:W3CDTF">2013-11-18T07:10:25Z</dcterms:modified>
</cp:coreProperties>
</file>