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  <p:sldId id="284" r:id="rId31"/>
    <p:sldId id="285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630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214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91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186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736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050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95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667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823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48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06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D2C4-7749-4B9F-B8BB-CF4FBAE64BEF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3F880-0168-415D-9E46-6DB416A8FD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154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8807782"/>
              </p:ext>
            </p:extLst>
          </p:nvPr>
        </p:nvGraphicFramePr>
        <p:xfrm>
          <a:off x="398463" y="1341438"/>
          <a:ext cx="8493125" cy="4166013"/>
        </p:xfrm>
        <a:graphic>
          <a:graphicData uri="http://schemas.openxmlformats.org/drawingml/2006/table">
            <a:tbl>
              <a:tblPr/>
              <a:tblGrid>
                <a:gridCol w="2445345"/>
                <a:gridCol w="6047780"/>
              </a:tblGrid>
              <a:tr h="518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SŠ-COPT Uherský Brod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Autoři: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Edita NAĎOVÁ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15. Prvky </a:t>
                      </a:r>
                      <a:r>
                        <a:rPr kumimoji="0" lang="cs-CZ" sz="28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sloučeniny IV</a:t>
                      </a: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 skupiny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8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Obecná a anorganická chemie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(pro 3.ročník oboru Mechanik seřizovač a Technik - puškař)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CZ.1.07./1.5.00/34.0727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1.3. 2013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Obdélník 7"/>
          <p:cNvSpPr>
            <a:spLocks noChangeArrowheads="1"/>
          </p:cNvSpPr>
          <p:nvPr/>
        </p:nvSpPr>
        <p:spPr bwMode="auto">
          <a:xfrm>
            <a:off x="395288" y="5911850"/>
            <a:ext cx="84978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i="1" dirty="0">
                <a:latin typeface="Calibri" pitchFamily="34" charset="0"/>
              </a:rPr>
              <a:t>Uvedení autoři, není-li uvedeno jinak, jsou autory tohoto výukového materiálu a všech jeho částí. Tento projekt je spolufinancován ESF a státním rozpočtem ČR</a:t>
            </a:r>
            <a:endParaRPr lang="cs-CZ" dirty="0">
              <a:latin typeface="Calibri" pitchFamily="34" charset="0"/>
            </a:endParaRP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5472608" cy="119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24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79388" y="274638"/>
            <a:ext cx="8507412" cy="490537"/>
          </a:xfrm>
          <a:prstGeom prst="rect">
            <a:avLst/>
          </a:prstGeom>
        </p:spPr>
        <p:txBody>
          <a:bodyPr rtlCol="0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50825" y="765175"/>
            <a:ext cx="8713788" cy="56880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folHlink"/>
              </a:buClr>
              <a:buSzPct val="90000"/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Záměrem této sady výukových materiálů Obecná a anorganická chemie (pro 3.ročník oboru Mechanik seřizovač a Technik - puškař) je představit žákům, kteří se v této oblasti vzdělávají, obecnou a anorganickou chemii.</a:t>
            </a:r>
          </a:p>
          <a:p>
            <a:pPr marL="0" indent="0">
              <a:lnSpc>
                <a:spcPct val="90000"/>
              </a:lnSpc>
              <a:buFont typeface="Arial" charset="0"/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9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Jednotlivé prezentace v této sadě popíší postupně tematické oblasti, které jsou probírány v běžné výuce chemie na naší SŠ. 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charset="0"/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90000"/>
              </a:lnSpc>
              <a:spcBef>
                <a:spcPts val="600"/>
              </a:spcBef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Konkrétně tato prezentace je zaměřena na prvky a </a:t>
            </a:r>
            <a:r>
              <a:rPr lang="cs-CZ" sz="2800" smtClean="0">
                <a:latin typeface="Arial" charset="0"/>
                <a:cs typeface="Arial" charset="0"/>
              </a:rPr>
              <a:t>sloučeniny 4</a:t>
            </a:r>
            <a:r>
              <a:rPr lang="cs-CZ" sz="2800" dirty="0" smtClean="0">
                <a:latin typeface="Arial" charset="0"/>
                <a:cs typeface="Arial" charset="0"/>
              </a:rPr>
              <a:t>. skupiny.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23743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Prvky 4. B skupiny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ezi prvky 4.B skupiny (mezinárodně </a:t>
            </a:r>
            <a:r>
              <a:rPr lang="cs-CZ" b="1" dirty="0" smtClean="0"/>
              <a:t>4. skupiny</a:t>
            </a:r>
            <a:r>
              <a:rPr lang="cs-CZ" dirty="0" smtClean="0"/>
              <a:t>) periodické tabulky prvků patří titan (Ti), zirkonium (</a:t>
            </a:r>
            <a:r>
              <a:rPr lang="cs-CZ" dirty="0" err="1" smtClean="0"/>
              <a:t>Zr</a:t>
            </a:r>
            <a:r>
              <a:rPr lang="cs-CZ" dirty="0" smtClean="0"/>
              <a:t>), hafnium (</a:t>
            </a:r>
            <a:r>
              <a:rPr lang="cs-CZ" dirty="0" err="1" smtClean="0"/>
              <a:t>Hf</a:t>
            </a:r>
            <a:r>
              <a:rPr lang="cs-CZ" dirty="0" smtClean="0"/>
              <a:t>) a rutherfordium (</a:t>
            </a:r>
            <a:r>
              <a:rPr lang="cs-CZ" dirty="0" err="1" smtClean="0"/>
              <a:t>Rf</a:t>
            </a:r>
            <a:r>
              <a:rPr lang="cs-CZ" dirty="0" smtClean="0"/>
              <a:t>)</a:t>
            </a:r>
          </a:p>
          <a:p>
            <a:r>
              <a:rPr lang="cs-CZ" dirty="0" smtClean="0"/>
              <a:t>prvky této skupiny patří mezi přechodné kovy</a:t>
            </a:r>
          </a:p>
          <a:p>
            <a:r>
              <a:rPr lang="cs-CZ" dirty="0" smtClean="0"/>
              <a:t>jsou elektropozitivní</a:t>
            </a:r>
          </a:p>
          <a:p>
            <a:r>
              <a:rPr lang="cs-CZ" dirty="0" smtClean="0"/>
              <a:t>obtížně se rozpouštějí v kyselinách (dochází k pasivaci jejich povrchu)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34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65575" y="213218"/>
            <a:ext cx="4724399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Titan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Titanium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5575" y="2636912"/>
            <a:ext cx="8880921" cy="410445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šedý až stříbřitě bílý, lehký a tvrdý kov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 dobrým vodičem tepla i elektřiny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vyznačuje se mimořádnou chemickou stálostí – je zcela netečný k působení vody a atmosférických plynů a odolává působení většiny běžných minerálních kyselin i roztoků alkalických hydroxidů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 zvýšených teplot však titan přímo reaguje s většinou nekovů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" descr="Titan"/>
          <p:cNvSpPr>
            <a:spLocks noChangeAspect="1" noChangeArrowheads="1"/>
          </p:cNvSpPr>
          <p:nvPr/>
        </p:nvSpPr>
        <p:spPr bwMode="auto">
          <a:xfrm>
            <a:off x="155575" y="-731838"/>
            <a:ext cx="24288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Titan"/>
          <p:cNvSpPr>
            <a:spLocks noChangeAspect="1" noChangeArrowheads="1"/>
          </p:cNvSpPr>
          <p:nvPr/>
        </p:nvSpPr>
        <p:spPr bwMode="auto">
          <a:xfrm>
            <a:off x="307975" y="-579438"/>
            <a:ext cx="24288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Titan"/>
          <p:cNvSpPr>
            <a:spLocks noChangeAspect="1" noChangeArrowheads="1"/>
          </p:cNvSpPr>
          <p:nvPr/>
        </p:nvSpPr>
        <p:spPr bwMode="auto">
          <a:xfrm>
            <a:off x="460375" y="-427038"/>
            <a:ext cx="24288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8" descr="Soubor:Titan-crystal bar.JPG"/>
          <p:cNvSpPr>
            <a:spLocks noChangeAspect="1" noChangeArrowheads="1"/>
          </p:cNvSpPr>
          <p:nvPr/>
        </p:nvSpPr>
        <p:spPr bwMode="auto">
          <a:xfrm>
            <a:off x="155575" y="-2293938"/>
            <a:ext cx="7620000" cy="479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3" name="Picture 9" descr="C:\Users\igi\Downloads\Titan-crystal_b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9700"/>
            <a:ext cx="3653977" cy="229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05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 a výroba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556792"/>
            <a:ext cx="8928992" cy="5112568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sedmým nejrozšířenějším kovem v zemské kůře 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malém množství je titan obsažen ve většině minerálů a mezi jeho nejvýznamnější rudy patří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ilmenit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– (FeTiO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 a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rutil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(TiO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 průmyslové výrobě titanu používá především tzv.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Krollův proces –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nejprve se pyrolýzou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ilmenitu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nebo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rutilu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s uhlíkem a chlorem získává chlorid titaničitý TiCl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– páry se redukují hořčíkem v argonové atmosféře při teplotě 800 °C</a:t>
            </a:r>
          </a:p>
          <a:p>
            <a:pPr marL="0" indent="0" algn="ctr">
              <a:buNone/>
            </a:pPr>
            <a:r>
              <a:rPr lang="it-IT" sz="2800" dirty="0" smtClean="0"/>
              <a:t>TiCl</a:t>
            </a:r>
            <a:r>
              <a:rPr lang="it-IT" sz="2800" baseline="-25000" dirty="0" smtClean="0"/>
              <a:t>4</a:t>
            </a:r>
            <a:r>
              <a:rPr lang="it-IT" sz="2800" dirty="0" smtClean="0"/>
              <a:t> + 2 Mg → Ti + 2 MgCl</a:t>
            </a:r>
            <a:r>
              <a:rPr lang="it-IT" sz="2800" baseline="-25000" dirty="0" smtClean="0"/>
              <a:t>2</a:t>
            </a:r>
            <a:endParaRPr lang="cs-CZ" sz="2800" baseline="-25000" dirty="0" smtClean="0"/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66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5328592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využití v kosmických technologiích a speciálních aplikacích leteckého průmyslu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vysoká odolnost titanu je využívána při výrobě chirurgických nástrojů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používá se  jako implantát za kostní tkáně v ortopedii, neurochirurgii, stomatologii nebo v obličejové a plastické chirurgii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pro výrobu luxusních náramkových hodinek nebo částí šperků, výroba golfových holí, luxusních rámů jízdních kol nebo sluchátek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033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Zirkonium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Zr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3672408"/>
          </a:xfrm>
        </p:spPr>
        <p:txBody>
          <a:bodyPr>
            <a:normAutofit lnSpcReduction="10000"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irkonium je šedý až stříbřitě bílý, středně tvrdý a poměrně lehký kov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yznačuje se mimořádnou chemickou stálostí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vykazuje velmi vysokou afinitu ke kyslíku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rozptýlený kov proto může na vzduchu samovolně vzplanout, zvláště za zvýšené teploty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kusové podobě (slitky, plechy, dráty) je však na vzduchu naprosto stálý</a:t>
            </a:r>
          </a:p>
        </p:txBody>
      </p:sp>
      <p:sp>
        <p:nvSpPr>
          <p:cNvPr id="4" name="AutoShape 2" descr="Zirkonium"/>
          <p:cNvSpPr>
            <a:spLocks noChangeAspect="1" noChangeArrowheads="1"/>
          </p:cNvSpPr>
          <p:nvPr/>
        </p:nvSpPr>
        <p:spPr bwMode="auto">
          <a:xfrm>
            <a:off x="155575" y="-852488"/>
            <a:ext cx="2428875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 descr="C:\Users\igi\Downloads\Zircon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81128"/>
            <a:ext cx="2834994" cy="207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95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přírodě se vyskytuje pouze ve formě sloučenin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minerálů 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nejvýznamnější patří křemičitan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zirkon,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ZrSiO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oxid zirkonia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baddeleyit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ZrO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 pod…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získávání zirkonia často průmyslově využívány i rudy titanu jako </a:t>
            </a:r>
            <a:r>
              <a:rPr lang="cs-CZ" sz="2800" i="1" dirty="0">
                <a:latin typeface="Arial" pitchFamily="34" charset="0"/>
                <a:cs typeface="Arial" pitchFamily="34" charset="0"/>
              </a:rPr>
              <a:t>ilmenit a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rutil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38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Výroba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25658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průmyslové výrobě zirkonia používá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tzv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 Krollův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proces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nejprve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pyrolýzou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baddeleyitu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s uhlíkem a chlorem získává chlorid zirkoničitý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ZrCl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   </a:t>
            </a:r>
          </a:p>
          <a:p>
            <a:pPr marL="0" indent="0" algn="ctr">
              <a:buNone/>
            </a:pPr>
            <a:endParaRPr lang="pl-PL" sz="28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pl-PL" sz="2800" dirty="0" smtClean="0">
                <a:latin typeface="Arial" pitchFamily="34" charset="0"/>
                <a:cs typeface="Arial" pitchFamily="34" charset="0"/>
              </a:rPr>
              <a:t>ZrO</a:t>
            </a:r>
            <a:r>
              <a:rPr lang="pl-PL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pl-PL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2800" dirty="0">
                <a:latin typeface="Arial" pitchFamily="34" charset="0"/>
                <a:cs typeface="Arial" pitchFamily="34" charset="0"/>
              </a:rPr>
              <a:t>+ 2 Cl</a:t>
            </a:r>
            <a:r>
              <a:rPr lang="pl-PL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pl-PL" sz="2800" dirty="0">
                <a:latin typeface="Arial" pitchFamily="34" charset="0"/>
                <a:cs typeface="Arial" pitchFamily="34" charset="0"/>
              </a:rPr>
              <a:t> + 2 C (900 °C) → ZrCl</a:t>
            </a:r>
            <a:r>
              <a:rPr lang="pl-PL" sz="2800" baseline="-25000" dirty="0">
                <a:latin typeface="Arial" pitchFamily="34" charset="0"/>
                <a:cs typeface="Arial" pitchFamily="34" charset="0"/>
              </a:rPr>
              <a:t>4</a:t>
            </a:r>
            <a:r>
              <a:rPr lang="pl-PL" sz="2800" dirty="0">
                <a:latin typeface="Arial" pitchFamily="34" charset="0"/>
                <a:cs typeface="Arial" pitchFamily="34" charset="0"/>
              </a:rPr>
              <a:t> + 2 </a:t>
            </a:r>
            <a:r>
              <a:rPr lang="pl-PL" sz="2800" dirty="0" smtClean="0">
                <a:latin typeface="Arial" pitchFamily="34" charset="0"/>
                <a:cs typeface="Arial" pitchFamily="34" charset="0"/>
              </a:rPr>
              <a:t>CO</a:t>
            </a:r>
          </a:p>
          <a:p>
            <a:pPr marL="0" indent="0" algn="ctr">
              <a:buNone/>
            </a:pPr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dalším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krokem je redukce hořčíkem v inertní argonové atmosféře při teplotě kolem 800 °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ZrCl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+ 2 Mg →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Zr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+ 2 MgCl</a:t>
            </a:r>
            <a:r>
              <a:rPr lang="cs-CZ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395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přibližně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90 % světové produkce čistého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zirkonia  je používáno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při výrobě elektrické energie v jaderných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elektrárnách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jeho slitiny slouží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pro výrobu implantátů, kloubních náhrad a podobných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aplikací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zápalných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vlastností jemně práškového zirkonia se využívá při výrobě zápalných bomb pro vojenské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účely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slitiny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 niobem vykazují supravodivé vlastnosti při relativně vysokých teplotách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 slouží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pro výrobu supravodivých magnetů</a:t>
            </a:r>
          </a:p>
        </p:txBody>
      </p:sp>
    </p:spTree>
    <p:extLst>
      <p:ext uri="{BB962C8B-B14F-4D97-AF65-F5344CB8AC3E}">
        <p14:creationId xmlns:p14="http://schemas.microsoft.com/office/powerpoint/2010/main" val="40877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Prvky IV. B skupiny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9015" y="2276872"/>
            <a:ext cx="8640960" cy="273630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prvky IV.B skupiny -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t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etrely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(mezinárodně prvky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14.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skupiny)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periodické tabulky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prvků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jedná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se o uhlík (C), křemík (Si), germanium (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Ge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), cín (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Sn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), olovo (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Pb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) a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flerovium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(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Fl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5075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Uhlík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Carboneum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856984" cy="5472608"/>
          </a:xfrm>
        </p:spPr>
        <p:txBody>
          <a:bodyPr>
            <a:no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tvořící základní stavební kámen všech organických sloučenin a tím i všech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živých organismů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na této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planetě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sloučeniny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uhlíku jsou jedním ze základů světové energetiky, kde především fosilní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paliva(zemní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plyn 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uhlí) slouží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jako energetický zdroj 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produkty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zpracování ropy jsou nezbytné pro pohon spalovacích motorů 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výrobky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chemického průmyslu na bázi uhlíku jsou součástí našeho každodenního života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plasty,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umělá vlákna, nátěrové hmoty, léčiva 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pod…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79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607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Modifikace uhlíku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64216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Grafit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(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tuha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) je nejčastější přírodní modifikace uhlíku, jejíž struktura se skládá z vrstev tzv. </a:t>
            </a:r>
            <a:r>
              <a:rPr lang="cs-CZ" sz="2800" i="1" dirty="0" err="1">
                <a:latin typeface="Arial" pitchFamily="34" charset="0"/>
                <a:cs typeface="Arial" pitchFamily="34" charset="0"/>
              </a:rPr>
              <a:t>grafenu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které jsou tvořeny uhlíky navázanými do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šestiúhelníků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Diamant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je tvořen uhlíkem krystalizujícím v soustavě krychlové a je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nejtvrdší látkou 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velmi cenným přírodním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nerostem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Amorfní uhlík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je forma uhlíku bez pravidelné krystalové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struktury- např.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aktivní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uhlí</a:t>
            </a:r>
          </a:p>
        </p:txBody>
      </p:sp>
      <p:pic>
        <p:nvPicPr>
          <p:cNvPr id="1026" name="Picture 2" descr="C:\Users\igi\Downloads\Diamond-and-graphite-with-sca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169992"/>
            <a:ext cx="3672408" cy="149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62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Autofit/>
          </a:bodyPr>
          <a:lstStyle/>
          <a:p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Lonsdaleit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tzv.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"šesterečný diamant", je velmi řídce se vyskytující přírodní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alotropní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modifikací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uhlíku </a:t>
            </a:r>
          </a:p>
          <a:p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Chaoit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zvaný "bílý uhlík", je velmi řídce se vyskytující přírodní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alotropní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modifikace uhlíku,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objevená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r.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1968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Fullereny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označují nově objevené sférické (též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elipsoidální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molekuly z jedné prostorově uzavřené vrstvy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grafenu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tedy sítě uhlíkových atomů uspořádaných do šestiúhelníků, doplněných kvůli prostorovému uzavření dvanácti pětiúhelníky. Tyto molekuly jsou mimořádně odolné vůči vnějším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fyzikálním vlivům.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Fullereny se uměle připravují pyrolýzou organických sloučenin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laserem.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92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 a 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688632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g</a:t>
            </a:r>
            <a:r>
              <a:rPr lang="cs-CZ" b="1" dirty="0" smtClean="0"/>
              <a:t>rafit</a:t>
            </a:r>
            <a:r>
              <a:rPr lang="cs-CZ" dirty="0" smtClean="0"/>
              <a:t> </a:t>
            </a:r>
            <a:r>
              <a:rPr lang="cs-CZ" dirty="0"/>
              <a:t>se průmyslově využívá </a:t>
            </a:r>
            <a:r>
              <a:rPr lang="cs-CZ" dirty="0" smtClean="0"/>
              <a:t>při </a:t>
            </a:r>
            <a:r>
              <a:rPr lang="cs-CZ" dirty="0"/>
              <a:t>výrobě </a:t>
            </a:r>
            <a:r>
              <a:rPr lang="cs-CZ" dirty="0" smtClean="0"/>
              <a:t>tužek, speciální </a:t>
            </a:r>
            <a:r>
              <a:rPr lang="cs-CZ" dirty="0"/>
              <a:t>typy elektrických kontaktů, také jako součást maziv (grafitová vazelína, kolomaz</a:t>
            </a:r>
            <a:r>
              <a:rPr lang="cs-CZ" dirty="0" smtClean="0"/>
              <a:t>)</a:t>
            </a:r>
          </a:p>
          <a:p>
            <a:r>
              <a:rPr lang="cs-CZ" b="1" dirty="0"/>
              <a:t>d</a:t>
            </a:r>
            <a:r>
              <a:rPr lang="cs-CZ" b="1" dirty="0" smtClean="0"/>
              <a:t>iamant - </a:t>
            </a:r>
            <a:r>
              <a:rPr lang="cs-CZ" dirty="0" smtClean="0"/>
              <a:t>přírodní </a:t>
            </a:r>
            <a:r>
              <a:rPr lang="cs-CZ" dirty="0"/>
              <a:t>diamanty </a:t>
            </a:r>
            <a:r>
              <a:rPr lang="cs-CZ" dirty="0" smtClean="0"/>
              <a:t>slouží na výrobu šperků, průmyslové </a:t>
            </a:r>
            <a:r>
              <a:rPr lang="cs-CZ" dirty="0"/>
              <a:t>diamanty se </a:t>
            </a:r>
            <a:r>
              <a:rPr lang="cs-CZ" dirty="0" smtClean="0"/>
              <a:t>využívají především </a:t>
            </a:r>
            <a:r>
              <a:rPr lang="cs-CZ" dirty="0"/>
              <a:t>k osazování různých vrtných a řezných hlavic </a:t>
            </a:r>
            <a:r>
              <a:rPr lang="cs-CZ" dirty="0" smtClean="0"/>
              <a:t>nástrojů</a:t>
            </a:r>
          </a:p>
          <a:p>
            <a:r>
              <a:rPr lang="cs-CZ" dirty="0"/>
              <a:t>všechny myslitelné organické látky v tělech pozemských organismů obsahují </a:t>
            </a:r>
            <a:r>
              <a:rPr lang="cs-CZ" dirty="0" smtClean="0"/>
              <a:t>uhlík</a:t>
            </a:r>
          </a:p>
          <a:p>
            <a:r>
              <a:rPr lang="cs-CZ" dirty="0" smtClean="0"/>
              <a:t>radiokarbonová </a:t>
            </a:r>
            <a:r>
              <a:rPr lang="cs-CZ" dirty="0"/>
              <a:t>metoda datování </a:t>
            </a:r>
            <a:r>
              <a:rPr lang="cs-CZ" dirty="0" smtClean="0"/>
              <a:t> stáří se využívá v </a:t>
            </a:r>
            <a:r>
              <a:rPr lang="cs-CZ" dirty="0"/>
              <a:t>archeologickém či jiném </a:t>
            </a:r>
            <a:r>
              <a:rPr lang="cs-CZ" dirty="0" smtClean="0"/>
              <a:t>průzkumu pozůstatků </a:t>
            </a:r>
            <a:r>
              <a:rPr lang="cs-CZ" dirty="0"/>
              <a:t>živé hmoty (zbytky tkání, kosti, popel…)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0287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Křemík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(Si,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Silicium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600400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je poměrně tvrdý polokov s vysokou afinitou ke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kyslíku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elementární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křemík je na vzduchu neomezeně stálý, v okolní přírodě se s ním však setkáváme prakticky pouze ve formě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sloučenin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po kyslíku druhým nejvíce zastoupeným prvkem v zemské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kůře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562" y="4365104"/>
            <a:ext cx="3915496" cy="225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7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čisté podobě se křemík v přírodě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nevyskytuje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je základní složkou velké většiny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hornin tvořících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zemskou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kůru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nejvýznamnějším zástupcem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křemen, chemicky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oxid křemičitý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SiO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: čistý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křišťál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fialový ametyst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žlutý 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itrín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, růžový růženín, hnědý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záhněda 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např.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jaspis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může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vyskytovat v několika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barvách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amorfní forma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SiO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je polodrahokam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opál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je biogenní prvek</a:t>
            </a:r>
          </a:p>
        </p:txBody>
      </p:sp>
    </p:spTree>
    <p:extLst>
      <p:ext uri="{BB962C8B-B14F-4D97-AF65-F5344CB8AC3E}">
        <p14:creationId xmlns:p14="http://schemas.microsoft.com/office/powerpoint/2010/main" val="32852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Výroba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spočívá v redukci taveniny vysoce čistého oxidu křemičitého v obloukové elektrické peci na grafitové elektrodě, jejíž materiál je přitom spalován na plynný oxid uhličitý podle reakce:</a:t>
            </a:r>
          </a:p>
          <a:p>
            <a:pPr marL="0" indent="0" algn="ctr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SiO</a:t>
            </a:r>
            <a:r>
              <a:rPr lang="cs-CZ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+ C → Si + CO</a:t>
            </a:r>
            <a:r>
              <a:rPr lang="cs-CZ" sz="2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vzniká křemík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 čistotě 97 – 99 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%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výroba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elektronických součástek vyžaduje většinou křemík o čistotě minimálně 99,9999 %, protože i nepatrné znečištění výrazně ovlivňuje kvalitu vyrobených tranzistorů a dalších elektronických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součástek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60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688632"/>
          </a:xfrm>
        </p:spPr>
        <p:txBody>
          <a:bodyPr>
            <a:normAutofit/>
          </a:bodyPr>
          <a:lstStyle/>
          <a:p>
            <a:r>
              <a:rPr lang="cs-CZ" dirty="0"/>
              <a:t>ferrosilicium, slitina křemíku a železa, která se vyznačuje vysokou tvrdostí a chemickou </a:t>
            </a:r>
            <a:r>
              <a:rPr lang="cs-CZ" dirty="0" smtClean="0"/>
              <a:t>odolností</a:t>
            </a:r>
          </a:p>
          <a:p>
            <a:r>
              <a:rPr lang="cs-CZ" dirty="0"/>
              <a:t>základ součástek jako jsou diody, tranzistory, </a:t>
            </a:r>
            <a:r>
              <a:rPr lang="cs-CZ" dirty="0" err="1"/>
              <a:t>fotovoltaické</a:t>
            </a:r>
            <a:r>
              <a:rPr lang="cs-CZ" dirty="0"/>
              <a:t> články a </a:t>
            </a:r>
            <a:r>
              <a:rPr lang="cs-CZ" dirty="0" smtClean="0"/>
              <a:t>další</a:t>
            </a:r>
          </a:p>
          <a:p>
            <a:r>
              <a:rPr lang="cs-CZ" dirty="0" smtClean="0"/>
              <a:t>SiO</a:t>
            </a:r>
            <a:r>
              <a:rPr lang="cs-CZ" baseline="-25000" dirty="0" smtClean="0"/>
              <a:t>2</a:t>
            </a:r>
            <a:r>
              <a:rPr lang="cs-CZ" dirty="0" smtClean="0"/>
              <a:t> je surovinou </a:t>
            </a:r>
            <a:r>
              <a:rPr lang="cs-CZ" dirty="0"/>
              <a:t>pro výrobu skla </a:t>
            </a:r>
            <a:r>
              <a:rPr lang="cs-CZ" dirty="0" smtClean="0"/>
              <a:t>- vyrábí </a:t>
            </a:r>
            <a:r>
              <a:rPr lang="cs-CZ" dirty="0"/>
              <a:t>stovky druhů </a:t>
            </a:r>
            <a:r>
              <a:rPr lang="cs-CZ" dirty="0" smtClean="0"/>
              <a:t>skla, </a:t>
            </a:r>
            <a:r>
              <a:rPr lang="cs-CZ" dirty="0"/>
              <a:t>které se liší fyzikálními vlastnostmi i </a:t>
            </a:r>
            <a:r>
              <a:rPr lang="cs-CZ" dirty="0" smtClean="0"/>
              <a:t>vzhledem</a:t>
            </a:r>
          </a:p>
          <a:p>
            <a:r>
              <a:rPr lang="cs-CZ" dirty="0" smtClean="0"/>
              <a:t>výroba porcelánu</a:t>
            </a:r>
          </a:p>
          <a:p>
            <a:r>
              <a:rPr lang="cs-CZ" dirty="0" smtClean="0"/>
              <a:t>výroba silikonů – stavebnictví, silikonový kaučuk, silikonové implantáty, oleje, tuky…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908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Germanium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Ge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4464496" cy="4680520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vzácný polokovový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prvek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pevném 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skupenství se germanium chová jako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polovodič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objevil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jej roku 1886 německý chemik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Clemens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A. Winkler a pojmenoval jej podle své vlasti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201" y="1340768"/>
            <a:ext cx="410445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5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Výskyt 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výroba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/>
              <a:t>v </a:t>
            </a:r>
            <a:r>
              <a:rPr lang="cs-CZ" dirty="0"/>
              <a:t>horninách se vyskytuje vždy pouze jako příměs v rudách zinku a </a:t>
            </a:r>
            <a:r>
              <a:rPr lang="cs-CZ" dirty="0" smtClean="0"/>
              <a:t>stříbra</a:t>
            </a:r>
          </a:p>
          <a:p>
            <a:r>
              <a:rPr lang="cs-CZ" dirty="0"/>
              <a:t>průmyslově </a:t>
            </a:r>
            <a:r>
              <a:rPr lang="cs-CZ" dirty="0" smtClean="0"/>
              <a:t>se získává </a:t>
            </a:r>
            <a:r>
              <a:rPr lang="cs-CZ" dirty="0"/>
              <a:t>ze zbytků po zpracování zinkových rud a z popele po spalování uhlí s jeho zvýšeným </a:t>
            </a:r>
            <a:r>
              <a:rPr lang="cs-CZ" dirty="0" smtClean="0"/>
              <a:t>obsahem</a:t>
            </a:r>
          </a:p>
          <a:p>
            <a:r>
              <a:rPr lang="cs-CZ" dirty="0" smtClean="0"/>
              <a:t>po </a:t>
            </a:r>
            <a:r>
              <a:rPr lang="cs-CZ" dirty="0"/>
              <a:t>vyredukování kovu s čistotou přibližně 99 % se germanium o vysoké čistotě připravuje metodou zonálního tavení</a:t>
            </a:r>
          </a:p>
        </p:txBody>
      </p:sp>
    </p:spTree>
    <p:extLst>
      <p:ext uri="{BB962C8B-B14F-4D97-AF65-F5344CB8AC3E}">
        <p14:creationId xmlns:p14="http://schemas.microsoft.com/office/powerpoint/2010/main" val="328178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507288" cy="5544616"/>
          </a:xfrm>
        </p:spPr>
        <p:txBody>
          <a:bodyPr>
            <a:normAutofit fontScale="92500" lnSpcReduction="10000"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byly připraveny první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tranzistory a další elektronické součástky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SiGe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pro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výrobu integrovaných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obvodů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pl-PL" sz="2800" dirty="0" smtClean="0">
                <a:latin typeface="Arial" pitchFamily="34" charset="0"/>
                <a:cs typeface="Arial" pitchFamily="34" charset="0"/>
              </a:rPr>
              <a:t>využívá se v </a:t>
            </a:r>
            <a:r>
              <a:rPr lang="pl-PL" sz="2800" dirty="0">
                <a:latin typeface="Arial" pitchFamily="34" charset="0"/>
                <a:cs typeface="Arial" pitchFamily="34" charset="0"/>
              </a:rPr>
              <a:t>radarové </a:t>
            </a:r>
            <a:r>
              <a:rPr lang="pl-PL" sz="2800" dirty="0" smtClean="0">
                <a:latin typeface="Arial" pitchFamily="34" charset="0"/>
                <a:cs typeface="Arial" pitchFamily="34" charset="0"/>
              </a:rPr>
              <a:t>technice</a:t>
            </a:r>
          </a:p>
          <a:p>
            <a:endParaRPr lang="pl-PL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výrobě světlovodné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optiky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katalyzátor při výrobě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polymerů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oužív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á se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>
                <a:latin typeface="Arial" pitchFamily="34" charset="0"/>
                <a:cs typeface="Arial" pitchFamily="34" charset="0"/>
              </a:rPr>
              <a:t>v laserové </a:t>
            </a:r>
            <a:r>
              <a:rPr lang="fr-FR" sz="2800" dirty="0" smtClean="0">
                <a:latin typeface="Arial" pitchFamily="34" charset="0"/>
                <a:cs typeface="Arial" pitchFamily="34" charset="0"/>
              </a:rPr>
              <a:t>technice</a:t>
            </a:r>
            <a:endParaRPr lang="pl-PL" sz="28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9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Cín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Sn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i="1" dirty="0">
                <a:latin typeface="Arial" pitchFamily="34" charset="0"/>
                <a:cs typeface="Arial" pitchFamily="34" charset="0"/>
              </a:rPr>
              <a:t>(lat. </a:t>
            </a:r>
            <a:r>
              <a:rPr lang="cs-CZ" sz="2800" b="1" i="1" dirty="0" err="1">
                <a:latin typeface="Arial" pitchFamily="34" charset="0"/>
                <a:cs typeface="Arial" pitchFamily="34" charset="0"/>
              </a:rPr>
              <a:t>Stannum</a:t>
            </a:r>
            <a:r>
              <a:rPr lang="cs-CZ" sz="2800" b="1" i="1" dirty="0">
                <a:latin typeface="Arial" pitchFamily="34" charset="0"/>
                <a:cs typeface="Arial" pitchFamily="34" charset="0"/>
              </a:rPr>
              <a:t>)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3052936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stříbrobílý lesklý kov, není příliš tvrdý, ale je značně tažný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známy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lidstvu již od starověku především jako součást slitiny zvané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bronz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má velmi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nízký bod tání a je dobře kujný a odolný vůči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korozi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293096"/>
            <a:ext cx="3225836" cy="239915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95536" y="4509119"/>
            <a:ext cx="5040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lze jej válcovat na velmi tenké fólie (obalový materiál staniol)</a:t>
            </a:r>
          </a:p>
        </p:txBody>
      </p:sp>
    </p:spTree>
    <p:extLst>
      <p:ext uri="{BB962C8B-B14F-4D97-AF65-F5344CB8AC3E}">
        <p14:creationId xmlns:p14="http://schemas.microsoft.com/office/powerpoint/2010/main" val="322541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 a výroba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hlavní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cínovou rudou je kasiterit neboli cínovec, chemicky oxid cíničitý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SnO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obsahuje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78,62 % cínu</a:t>
            </a:r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výroba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kovového cínu z rudy je jednoduchá, jde o žárovou redukci uhlím v šachtových nebo plamenných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pecích:</a:t>
            </a:r>
          </a:p>
          <a:p>
            <a:pPr marL="0" indent="0"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SnO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+ 2 C →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Sn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+ 2 CO 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 regeneraci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pocínovaných předmětů lze využít elektrolýzu nebo se cín z pocínovaných kovových povrchů zpětně získává působením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plynného chloru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3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 antice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výroba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cínových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předmětů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materiál pro styk s dlouhodobě uchovávanými potravinami - trubky, kotle,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plechovky…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lití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skla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na roztavený cín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ideální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metodou pro výrobu dokonale rovných skleněných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ploch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litiny – bronz, zvonovina, varhaní kov, ložiskový kov, pájky…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staniol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46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Olovo,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Pb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Plumbum</a:t>
            </a:r>
            <a:r>
              <a:rPr lang="cs-CZ" sz="2800" i="1" dirty="0">
                <a:latin typeface="Arial" pitchFamily="34" charset="0"/>
                <a:cs typeface="Arial" pitchFamily="34" charset="0"/>
              </a:rPr>
              <a:t>)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těžký toxický kov, který je znám lidstvu již od </a:t>
            </a:r>
            <a:r>
              <a:rPr lang="cs-CZ" dirty="0" smtClean="0"/>
              <a:t>starověku</a:t>
            </a:r>
          </a:p>
          <a:p>
            <a:r>
              <a:rPr lang="cs-CZ" dirty="0" smtClean="0"/>
              <a:t>má </a:t>
            </a:r>
            <a:r>
              <a:rPr lang="cs-CZ" dirty="0"/>
              <a:t>velmi nízký bod tání a je dobře kujný a odolný vůči </a:t>
            </a:r>
            <a:r>
              <a:rPr lang="cs-CZ" dirty="0" smtClean="0"/>
              <a:t>korozi</a:t>
            </a:r>
          </a:p>
          <a:p>
            <a:r>
              <a:rPr lang="cs-CZ" dirty="0" smtClean="0"/>
              <a:t>za </a:t>
            </a:r>
            <a:r>
              <a:rPr lang="cs-CZ" dirty="0"/>
              <a:t>normálních podmínek je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odolné </a:t>
            </a:r>
            <a:r>
              <a:rPr lang="cs-CZ" dirty="0"/>
              <a:t>a </a:t>
            </a:r>
            <a:r>
              <a:rPr lang="cs-CZ" dirty="0" smtClean="0"/>
              <a:t>stálé </a:t>
            </a:r>
            <a:r>
              <a:rPr lang="cs-CZ" dirty="0"/>
              <a:t>vůči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atmosférickým </a:t>
            </a:r>
            <a:r>
              <a:rPr lang="cs-CZ" dirty="0"/>
              <a:t>vlivům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005064"/>
            <a:ext cx="2853506" cy="242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23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Výskyt a výroba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24536"/>
          </a:xfrm>
        </p:spPr>
        <p:txBody>
          <a:bodyPr/>
          <a:lstStyle/>
          <a:p>
            <a:r>
              <a:rPr lang="cs-CZ" dirty="0" smtClean="0"/>
              <a:t>čisté </a:t>
            </a:r>
            <a:r>
              <a:rPr lang="cs-CZ" dirty="0"/>
              <a:t>olovo se v přírodě vyskytuje pouze </a:t>
            </a:r>
            <a:r>
              <a:rPr lang="cs-CZ" dirty="0" smtClean="0"/>
              <a:t>vzácně</a:t>
            </a:r>
          </a:p>
          <a:p>
            <a:r>
              <a:rPr lang="cs-CZ" dirty="0"/>
              <a:t>minerálem a zároveň olověnou rudou je sulfid </a:t>
            </a:r>
            <a:r>
              <a:rPr lang="cs-CZ" dirty="0" smtClean="0"/>
              <a:t>olovnatý -  </a:t>
            </a:r>
            <a:r>
              <a:rPr lang="cs-CZ" dirty="0"/>
              <a:t>galenit </a:t>
            </a:r>
            <a:r>
              <a:rPr lang="cs-CZ" dirty="0" err="1" smtClean="0"/>
              <a:t>PbS</a:t>
            </a:r>
            <a:endParaRPr lang="cs-CZ" dirty="0" smtClean="0"/>
          </a:p>
          <a:p>
            <a:r>
              <a:rPr lang="cs-CZ" dirty="0" smtClean="0"/>
              <a:t>výroba:</a:t>
            </a:r>
          </a:p>
          <a:p>
            <a:pPr marL="0" indent="0" algn="ctr">
              <a:buNone/>
            </a:pPr>
            <a:r>
              <a:rPr lang="cs-CZ" dirty="0" smtClean="0"/>
              <a:t>2 </a:t>
            </a:r>
            <a:r>
              <a:rPr lang="cs-CZ" dirty="0" err="1"/>
              <a:t>PbS</a:t>
            </a:r>
            <a:r>
              <a:rPr lang="cs-CZ" dirty="0"/>
              <a:t> + 3 O</a:t>
            </a:r>
            <a:r>
              <a:rPr lang="cs-CZ" baseline="-25000" dirty="0"/>
              <a:t>2</a:t>
            </a:r>
            <a:r>
              <a:rPr lang="cs-CZ" dirty="0"/>
              <a:t> → 2 </a:t>
            </a:r>
            <a:r>
              <a:rPr lang="cs-CZ" dirty="0" err="1"/>
              <a:t>PbO</a:t>
            </a:r>
            <a:r>
              <a:rPr lang="cs-CZ" dirty="0"/>
              <a:t> + 2 SO</a:t>
            </a:r>
            <a:r>
              <a:rPr lang="cs-CZ" baseline="-25000" dirty="0"/>
              <a:t>2</a:t>
            </a:r>
            <a:r>
              <a:rPr lang="cs-CZ" dirty="0"/>
              <a:t> </a:t>
            </a:r>
          </a:p>
          <a:p>
            <a:pPr marL="0" indent="0" algn="ctr">
              <a:buNone/>
            </a:pPr>
            <a:r>
              <a:rPr lang="cs-CZ" dirty="0" err="1"/>
              <a:t>PbO</a:t>
            </a:r>
            <a:r>
              <a:rPr lang="cs-CZ" dirty="0"/>
              <a:t> + C → </a:t>
            </a:r>
            <a:r>
              <a:rPr lang="cs-CZ" dirty="0" err="1"/>
              <a:t>Pb</a:t>
            </a:r>
            <a:r>
              <a:rPr lang="cs-CZ" dirty="0"/>
              <a:t> + </a:t>
            </a:r>
            <a:r>
              <a:rPr lang="cs-CZ" dirty="0" smtClean="0"/>
              <a:t>CO 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69626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Využití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elektrické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akumulátory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pohlcuje rentgenové záření a gama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paprsky - ochrana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na pracovištích, kde se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pracuje s elektromagnetickým zářením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olovnaté sklo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je surovinou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pro výrobu skleněných lustrů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 dekorativních předmětů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(vázy, popelníky, těžítka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…)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materiálem pro výrobu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střeliva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pájky, ložiskový kov, liteřina…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082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Úkol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apište rovnici vzniku CO</a:t>
            </a:r>
            <a:r>
              <a:rPr lang="cs-CZ" sz="28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jeho výskyt a význam.</a:t>
            </a:r>
          </a:p>
          <a:p>
            <a:endParaRPr lang="cs-CZ" sz="2800" baseline="-25000" dirty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>
              <a:latin typeface="Arial" pitchFamily="34" charset="0"/>
              <a:cs typeface="Arial" pitchFamily="34" charset="0"/>
            </a:endParaRPr>
          </a:p>
          <a:p>
            <a:endParaRPr lang="cs-CZ" sz="2800" baseline="-25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opište výskyt a význam sloučeniny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SiC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.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65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Zdroje pro textovou část</a:t>
            </a:r>
            <a:endParaRPr lang="cs-CZ" sz="28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421088"/>
          </a:xfrm>
          <a:prstGeom prst="rect">
            <a:avLst/>
          </a:prstGeom>
        </p:spPr>
        <p:txBody>
          <a:bodyPr/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KLIKORKA, J., HÁJEK, B., VOTINSKÝ, J., Obecná a anorganická chemie, SNTL/ALFA, Praha: 1985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KOTLÍK, B., RŮŽIČKOVÁ, K., Chemie I v kostce, Fragment, Havlíčkův Brod: 1996: ISBN 80-7200-056-X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FABINI, J., ŠTEPLOVÁ, D., SOKOLÍK, R., Anorganická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chémia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SPN, Bratislava: 1969</a:t>
            </a:r>
          </a:p>
          <a:p>
            <a:pPr marL="13716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13716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237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Arial" charset="0"/>
              </a:rPr>
              <a:t>Seznam zdrojů pro použité obrázky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txBody>
          <a:bodyPr>
            <a:normAutofit fontScale="62500" lnSpcReduction="20000"/>
          </a:bodyPr>
          <a:lstStyle/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4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cs.wikipedia.org/wiki/Soubor:Titan-crystal_bar.JPG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cs.wikipedia.org/wiki/Soubor:Zirconium_crystal_bar_and_1cm3_cube.jpg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13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cs.wikipedia.org/wiki/Soubor:Diamond-and-graphite-with-scale.jpg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16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cs.wikipedia.org/wiki/Soubor:Polykristalines_Silizium.jpg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cs.wikipedia.org/wiki/Soubor:Germanium.jpg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23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cs.wikipedia.org/wiki/Soubor:Metal_cube_tin.jpg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u="sng" dirty="0">
                <a:latin typeface="Arial" pitchFamily="34" charset="0"/>
                <a:cs typeface="Arial" pitchFamily="34" charset="0"/>
              </a:rPr>
              <a:t>Snímek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26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- [</a:t>
            </a:r>
            <a:r>
              <a:rPr lang="cs-CZ" sz="2800" dirty="0"/>
              <a:t>cit.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201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Dostupný pod licencí Public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na WWW:</a:t>
            </a:r>
          </a:p>
          <a:p>
            <a:pPr marL="0" indent="0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&lt;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cs.wikipedia.org/wiki/Soubor:Metal_cube_lead.jpg</a:t>
            </a:r>
            <a:r>
              <a:rPr lang="en-US" sz="2800" smtClean="0">
                <a:latin typeface="Arial" pitchFamily="34" charset="0"/>
                <a:cs typeface="Arial" pitchFamily="34" charset="0"/>
              </a:rPr>
              <a:t>&gt;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7456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1558</Words>
  <Application>Microsoft Office PowerPoint</Application>
  <PresentationFormat>Předvádění na obrazovce (4:3)</PresentationFormat>
  <Paragraphs>193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Prezentace aplikace PowerPoint</vt:lpstr>
      <vt:lpstr>Prezentace aplikace PowerPoint</vt:lpstr>
      <vt:lpstr>Prvky 4. B skupiny</vt:lpstr>
      <vt:lpstr>Titan (Ti,  Titanium)</vt:lpstr>
      <vt:lpstr>Výskyt a výroba</vt:lpstr>
      <vt:lpstr>Využití</vt:lpstr>
      <vt:lpstr>Zirkonium, Zr</vt:lpstr>
      <vt:lpstr>Výskyt</vt:lpstr>
      <vt:lpstr>Výroba</vt:lpstr>
      <vt:lpstr>Využití</vt:lpstr>
      <vt:lpstr>Prvky IV. B skupiny</vt:lpstr>
      <vt:lpstr>Uhlík (C, Carboneum)</vt:lpstr>
      <vt:lpstr>Modifikace uhlíku</vt:lpstr>
      <vt:lpstr>Prezentace aplikace PowerPoint</vt:lpstr>
      <vt:lpstr>Výskyt a využití</vt:lpstr>
      <vt:lpstr>Křemík (Si, Silicium)</vt:lpstr>
      <vt:lpstr>Výskyt</vt:lpstr>
      <vt:lpstr>Výroba</vt:lpstr>
      <vt:lpstr>Využití</vt:lpstr>
      <vt:lpstr>Germanium, Ge</vt:lpstr>
      <vt:lpstr>Výskyt a výroba</vt:lpstr>
      <vt:lpstr>Využití</vt:lpstr>
      <vt:lpstr>Cín, Sn (lat. Stannum)</vt:lpstr>
      <vt:lpstr>Výskyt a výroba</vt:lpstr>
      <vt:lpstr>Využití</vt:lpstr>
      <vt:lpstr>Olovo, Pb (Plumbum)</vt:lpstr>
      <vt:lpstr>Výskyt a výroba</vt:lpstr>
      <vt:lpstr>Využití</vt:lpstr>
      <vt:lpstr>Úkol</vt:lpstr>
      <vt:lpstr>Prezentace aplikace PowerPoint</vt:lpstr>
      <vt:lpstr>Seznam zdrojů pro 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igi</dc:creator>
  <cp:lastModifiedBy>Pavel</cp:lastModifiedBy>
  <cp:revision>68</cp:revision>
  <dcterms:created xsi:type="dcterms:W3CDTF">2013-03-14T19:03:14Z</dcterms:created>
  <dcterms:modified xsi:type="dcterms:W3CDTF">2013-11-18T07:11:36Z</dcterms:modified>
</cp:coreProperties>
</file>