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4" r:id="rId35"/>
    <p:sldId id="292" r:id="rId36"/>
    <p:sldId id="293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FCC747-1669-45C0-8411-D06B2585D6F0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1A9BBC-376F-45C8-8D16-E5F24B000A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441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BD329-3192-411B-9F79-7E439918509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6D28B-F678-4FF1-A41A-FA8AF8314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269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BD329-3192-411B-9F79-7E439918509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6D28B-F678-4FF1-A41A-FA8AF8314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1676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BD329-3192-411B-9F79-7E439918509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6D28B-F678-4FF1-A41A-FA8AF8314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234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BD329-3192-411B-9F79-7E439918509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6D28B-F678-4FF1-A41A-FA8AF8314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361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BD329-3192-411B-9F79-7E439918509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6D28B-F678-4FF1-A41A-FA8AF8314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698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BD329-3192-411B-9F79-7E439918509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6D28B-F678-4FF1-A41A-FA8AF8314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359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BD329-3192-411B-9F79-7E439918509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6D28B-F678-4FF1-A41A-FA8AF8314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033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BD329-3192-411B-9F79-7E439918509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6D28B-F678-4FF1-A41A-FA8AF8314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63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BD329-3192-411B-9F79-7E439918509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6D28B-F678-4FF1-A41A-FA8AF8314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265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BD329-3192-411B-9F79-7E439918509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6D28B-F678-4FF1-A41A-FA8AF8314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601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BD329-3192-411B-9F79-7E439918509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6D28B-F678-4FF1-A41A-FA8AF8314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736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DBD329-3192-411B-9F79-7E439918509E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6D28B-F678-4FF1-A41A-FA8AF8314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651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42531274"/>
              </p:ext>
            </p:extLst>
          </p:nvPr>
        </p:nvGraphicFramePr>
        <p:xfrm>
          <a:off x="226056" y="1412776"/>
          <a:ext cx="8784976" cy="4166013"/>
        </p:xfrm>
        <a:graphic>
          <a:graphicData uri="http://schemas.openxmlformats.org/drawingml/2006/table">
            <a:tbl>
              <a:tblPr/>
              <a:tblGrid>
                <a:gridCol w="2736200"/>
                <a:gridCol w="6048776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16. Prvky a sloučeniny V. skupiny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15.4. 2013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Obdélník 7"/>
          <p:cNvSpPr>
            <a:spLocks noChangeArrowheads="1"/>
          </p:cNvSpPr>
          <p:nvPr/>
        </p:nvSpPr>
        <p:spPr bwMode="auto">
          <a:xfrm>
            <a:off x="369601" y="5935723"/>
            <a:ext cx="84978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latin typeface="Calibri" pitchFamily="34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>
              <a:latin typeface="Calibri" pitchFamily="34" charset="0"/>
            </a:endParaRP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2365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/>
        </p:nvSpPr>
        <p:spPr bwMode="auto">
          <a:xfrm>
            <a:off x="179388" y="339724"/>
            <a:ext cx="8507412" cy="49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 fontScale="67500" lnSpcReduction="2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 bwMode="auto">
          <a:xfrm>
            <a:off x="250825" y="830262"/>
            <a:ext cx="8713788" cy="568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Obecná a anorganická chemie (pro 3.ročník oboru Mechanik seřizovač a Technik - puškař) je představit žákům, kteří se v této oblasti vzdělávají, obecnou a anorganickou chemii.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Konkrétně tato prezentace je zaměřena na prvky a </a:t>
            </a:r>
            <a:r>
              <a:rPr lang="cs-CZ" sz="2800" smtClean="0">
                <a:latin typeface="Arial" charset="0"/>
                <a:cs typeface="Arial" charset="0"/>
              </a:rPr>
              <a:t>sloučeniny 5. </a:t>
            </a:r>
            <a:r>
              <a:rPr lang="cs-CZ" sz="2800" dirty="0" smtClean="0">
                <a:latin typeface="Arial" charset="0"/>
                <a:cs typeface="Arial" charset="0"/>
              </a:rPr>
              <a:t>skupiny.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997444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Prvky V. A skupiny (5. skupiny)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824536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patří  sem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anad (V),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iob 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Nb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antal (Ta) 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ubnium 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Db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všechny prvky této skupiny patří mezi přechodné kovy, jsou elektropozitivní a vytvářejí sloučeniny v maximálním oxidačním čísle V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anad v některých sloučeninách vykazuje i nižší oxidační číslo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odou nebo kyselinami se pasivují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2140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0033" y="151502"/>
            <a:ext cx="4690864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Vanad (V,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Vanadium</a:t>
            </a:r>
            <a:r>
              <a:rPr lang="cs-CZ" sz="2800" b="1" i="1" dirty="0">
                <a:latin typeface="Arial" pitchFamily="34" charset="0"/>
                <a:cs typeface="Arial" pitchFamily="34" charset="0"/>
              </a:rPr>
              <a:t>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15816" y="980728"/>
            <a:ext cx="5770984" cy="2202954"/>
          </a:xfrm>
        </p:spPr>
        <p:txBody>
          <a:bodyPr>
            <a:normAutofit lnSpcReduction="10000"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anad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tvrdý, šedo-bílý, kujný kov s vysokými teplotami tání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varu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naopak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za teplot pod 5,38 K je supravodivý</a:t>
            </a:r>
          </a:p>
        </p:txBody>
      </p:sp>
      <p:pic>
        <p:nvPicPr>
          <p:cNvPr id="1026" name="Picture 2" descr="Van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2428875" cy="306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504" y="3435614"/>
            <a:ext cx="8856984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hemicky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poměrně značně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odolný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vůči běžným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kyselinám i alkáliím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normálních podmínek reaguje pouze s kyselinou fluorovodíkovou a lučavkou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královskou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zvýšené teploty však poměrně snadno podléhá oxidaci vzdušným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kyslíkem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3763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Výskyt v přírodě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ezi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nejdůležitější minerály patří polysulfid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patronit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VS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ejčastěji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však vanad vyskytuje v rudách ve formě sloučeniny s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kyslíkem: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vanadinit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– podvojný chlorid-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vanadičnan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olovnatý PbCl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·3Pb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(VO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nebo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carnotit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[K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(UO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(VO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.3H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]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yskytuje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 surové v ropě nebo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uhlí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ětšina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vanadu se získává jako vedlejší produkt při zpracování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asi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60 rud, v nichž je obsažen</a:t>
            </a:r>
          </a:p>
        </p:txBody>
      </p:sp>
    </p:spTree>
    <p:extLst>
      <p:ext uri="{BB962C8B-B14F-4D97-AF65-F5344CB8AC3E}">
        <p14:creationId xmlns:p14="http://schemas.microsoft.com/office/powerpoint/2010/main" val="421946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yrábí se </a:t>
            </a:r>
            <a:r>
              <a:rPr lang="cs-CZ" dirty="0"/>
              <a:t>pražením rozdrcené rudy nebo zbytků kovového vanadu s chloridem sodným (</a:t>
            </a:r>
            <a:r>
              <a:rPr lang="cs-CZ" dirty="0" err="1"/>
              <a:t>NaCl</a:t>
            </a:r>
            <a:r>
              <a:rPr lang="cs-CZ" dirty="0"/>
              <a:t>) nebo uhličitanem sodným (Na</a:t>
            </a:r>
            <a:r>
              <a:rPr lang="cs-CZ" baseline="-25000" dirty="0"/>
              <a:t>2</a:t>
            </a:r>
            <a:r>
              <a:rPr lang="cs-CZ" dirty="0"/>
              <a:t>CO</a:t>
            </a:r>
            <a:r>
              <a:rPr lang="cs-CZ" baseline="-25000" dirty="0"/>
              <a:t>3</a:t>
            </a:r>
            <a:r>
              <a:rPr lang="cs-CZ" dirty="0" smtClean="0"/>
              <a:t>). </a:t>
            </a:r>
            <a:r>
              <a:rPr lang="cs-CZ" dirty="0"/>
              <a:t>P</a:t>
            </a:r>
            <a:r>
              <a:rPr lang="cs-CZ" dirty="0" smtClean="0"/>
              <a:t>ři </a:t>
            </a:r>
            <a:r>
              <a:rPr lang="cs-CZ" dirty="0"/>
              <a:t>teplotě 850 °</a:t>
            </a:r>
            <a:r>
              <a:rPr lang="cs-CZ" dirty="0" smtClean="0"/>
              <a:t>C  vzniká </a:t>
            </a:r>
            <a:r>
              <a:rPr lang="cs-CZ" dirty="0" err="1"/>
              <a:t>vanadičnan</a:t>
            </a:r>
            <a:r>
              <a:rPr lang="cs-CZ" dirty="0"/>
              <a:t> sodný NaVO</a:t>
            </a:r>
            <a:r>
              <a:rPr lang="cs-CZ" baseline="-25000" dirty="0"/>
              <a:t>3</a:t>
            </a:r>
            <a:r>
              <a:rPr lang="cs-CZ" dirty="0"/>
              <a:t>, který se louží vodou. Okyselením získaného výluhu na pH 2–3 dojde k vysrážení </a:t>
            </a:r>
            <a:r>
              <a:rPr lang="cs-CZ" dirty="0" err="1"/>
              <a:t>polyvanadičnanu</a:t>
            </a:r>
            <a:r>
              <a:rPr lang="cs-CZ" dirty="0"/>
              <a:t> (červený koláč), z něhož můžeme tavením při 700 °C získat černý technický oxid vanadičný </a:t>
            </a:r>
            <a:r>
              <a:rPr lang="cs-CZ" dirty="0" smtClean="0"/>
              <a:t>V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5.</a:t>
            </a:r>
            <a:endParaRPr lang="cs-CZ" dirty="0"/>
          </a:p>
          <a:p>
            <a:r>
              <a:rPr lang="cs-CZ" dirty="0"/>
              <a:t>T</a:t>
            </a:r>
            <a:r>
              <a:rPr lang="cs-CZ" dirty="0" smtClean="0"/>
              <a:t>ento </a:t>
            </a:r>
            <a:r>
              <a:rPr lang="cs-CZ" dirty="0"/>
              <a:t>oxid </a:t>
            </a:r>
            <a:r>
              <a:rPr lang="cs-CZ" dirty="0" smtClean="0"/>
              <a:t>se zredukuje </a:t>
            </a:r>
            <a:r>
              <a:rPr lang="cs-CZ" dirty="0"/>
              <a:t>pomocí kovového hliníku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říprava </a:t>
            </a:r>
            <a:r>
              <a:rPr lang="cs-CZ" dirty="0"/>
              <a:t>čistého kovového vanadu se provádí redukcí VCl</a:t>
            </a:r>
            <a:r>
              <a:rPr lang="cs-CZ" baseline="-25000" dirty="0"/>
              <a:t>5</a:t>
            </a:r>
            <a:r>
              <a:rPr lang="cs-CZ" dirty="0"/>
              <a:t> vodíkem nebo </a:t>
            </a:r>
            <a:r>
              <a:rPr lang="cs-CZ" dirty="0" smtClean="0"/>
              <a:t>hořčíkem.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205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Využití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8928992" cy="604867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přidává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 vysoce kvalitních ocelí s vysokým obsahem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chromu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eho slitiny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využívají pro výrobu chirurgických nástrojů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průmyslových komponentů,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které vykazují vysokou chemickou i mechanickou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odolnost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litiny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 titanem a hliníkem se vyznačují vynikající mechanickou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odolností, nízkou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hustotou a nacházejí uplatnění 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leteckém průmyslu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uplatňuje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 při výrobě elektrických článků a baterií a slitiny vanadu s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galliem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patří k materiálům pro přípravu supravodivých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magnetů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katalyzátory na bázi oxidu vanadičného (V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se využívají při výrobě kyseliny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sírové</a:t>
            </a:r>
          </a:p>
        </p:txBody>
      </p:sp>
    </p:spTree>
    <p:extLst>
      <p:ext uri="{BB962C8B-B14F-4D97-AF65-F5344CB8AC3E}">
        <p14:creationId xmlns:p14="http://schemas.microsoft.com/office/powerpoint/2010/main" val="2927097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Niob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Nb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Niobium)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9"/>
            <a:ext cx="8229600" cy="3528392"/>
          </a:xfrm>
        </p:spPr>
        <p:txBody>
          <a:bodyPr>
            <a:normAutofit lnSpcReduction="10000"/>
          </a:bodyPr>
          <a:lstStyle/>
          <a:p>
            <a:r>
              <a:rPr lang="cs-CZ" dirty="0"/>
              <a:t>šedý, kujný, kovový prvek, poměrně značně chemicky </a:t>
            </a:r>
            <a:r>
              <a:rPr lang="cs-CZ" dirty="0" smtClean="0"/>
              <a:t>stálý</a:t>
            </a:r>
          </a:p>
          <a:p>
            <a:r>
              <a:rPr lang="cs-CZ" dirty="0" smtClean="0"/>
              <a:t>jeho </a:t>
            </a:r>
            <a:r>
              <a:rPr lang="cs-CZ" dirty="0"/>
              <a:t>zbarvení se při dlouhodobém působení vzduchu mění na </a:t>
            </a:r>
            <a:r>
              <a:rPr lang="cs-CZ" dirty="0" smtClean="0"/>
              <a:t>namodralé </a:t>
            </a:r>
          </a:p>
          <a:p>
            <a:r>
              <a:rPr lang="cs-CZ" dirty="0"/>
              <a:t>p</a:t>
            </a:r>
            <a:r>
              <a:rPr lang="cs-CZ" dirty="0" smtClean="0"/>
              <a:t>ři </a:t>
            </a:r>
            <a:r>
              <a:rPr lang="cs-CZ" dirty="0"/>
              <a:t>manipulaci za vyšší teploty jej však musíme chránit v inertní atmosféře před působením vzdušného </a:t>
            </a:r>
            <a:r>
              <a:rPr lang="cs-CZ" dirty="0" smtClean="0"/>
              <a:t>kyslíku</a:t>
            </a:r>
            <a:endParaRPr lang="cs-CZ" dirty="0"/>
          </a:p>
        </p:txBody>
      </p:sp>
      <p:pic>
        <p:nvPicPr>
          <p:cNvPr id="2050" name="Picture 2" descr="Nio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6781" y="4653136"/>
            <a:ext cx="3312368" cy="2000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31195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Výskyt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výroba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832648"/>
          </a:xfrm>
        </p:spPr>
        <p:txBody>
          <a:bodyPr>
            <a:noAutofit/>
          </a:bodyPr>
          <a:lstStyle/>
          <a:p>
            <a:r>
              <a:rPr lang="cs-CZ" sz="2800" dirty="0" smtClean="0"/>
              <a:t>prvek </a:t>
            </a:r>
            <a:r>
              <a:rPr lang="cs-CZ" sz="2800" dirty="0"/>
              <a:t>se </a:t>
            </a:r>
            <a:r>
              <a:rPr lang="cs-CZ" sz="2800" dirty="0" smtClean="0"/>
              <a:t>nevyskytuje </a:t>
            </a:r>
            <a:r>
              <a:rPr lang="cs-CZ" sz="2800" dirty="0"/>
              <a:t>čistý, v minerálech je obvykle doprovázen </a:t>
            </a:r>
            <a:r>
              <a:rPr lang="cs-CZ" sz="2800" dirty="0" smtClean="0"/>
              <a:t>tantalem 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ejznámějšími </a:t>
            </a:r>
            <a:r>
              <a:rPr lang="cs-CZ" sz="2800" dirty="0"/>
              <a:t>minerály jsou kolumbit </a:t>
            </a:r>
            <a:r>
              <a:rPr lang="cs-CZ" sz="2800" dirty="0" smtClean="0"/>
              <a:t>, </a:t>
            </a:r>
            <a:r>
              <a:rPr lang="cs-CZ" sz="2800" dirty="0" err="1" smtClean="0"/>
              <a:t>coltan</a:t>
            </a:r>
            <a:r>
              <a:rPr lang="cs-CZ" sz="2800" dirty="0" smtClean="0"/>
              <a:t>  </a:t>
            </a:r>
            <a:r>
              <a:rPr lang="cs-CZ" sz="2800" dirty="0"/>
              <a:t>a </a:t>
            </a:r>
            <a:r>
              <a:rPr lang="cs-CZ" sz="2800" dirty="0" err="1"/>
              <a:t>euxenit</a:t>
            </a:r>
            <a:r>
              <a:rPr lang="cs-CZ" sz="2800" dirty="0"/>
              <a:t> </a:t>
            </a:r>
          </a:p>
          <a:p>
            <a:r>
              <a:rPr lang="cs-CZ" sz="2800" dirty="0" smtClean="0"/>
              <a:t>ložiska </a:t>
            </a:r>
            <a:r>
              <a:rPr lang="cs-CZ" sz="2800" dirty="0"/>
              <a:t>rud s prakticky využitelným obsahem niobu se nalézají v Rusku, Brazílii, Kanadě, jižní Africe a v </a:t>
            </a:r>
            <a:r>
              <a:rPr lang="cs-CZ" sz="2800" dirty="0" smtClean="0"/>
              <a:t>Nigérii</a:t>
            </a:r>
            <a:endParaRPr lang="cs-CZ" sz="2800" dirty="0"/>
          </a:p>
          <a:p>
            <a:r>
              <a:rPr lang="cs-CZ" sz="2800" dirty="0" smtClean="0"/>
              <a:t>výroba </a:t>
            </a:r>
            <a:r>
              <a:rPr lang="cs-CZ" sz="2800" dirty="0"/>
              <a:t>čistého kovu je značně komplikovaná, protože ve všech přírodních rudách jej doprovází tantal, jehož chemické chování je velmi </a:t>
            </a:r>
            <a:r>
              <a:rPr lang="cs-CZ" sz="2800" dirty="0" smtClean="0"/>
              <a:t>podobné, pro separaci </a:t>
            </a:r>
            <a:r>
              <a:rPr lang="cs-CZ" sz="2800" dirty="0"/>
              <a:t>těchto dvou kovů </a:t>
            </a:r>
            <a:r>
              <a:rPr lang="cs-CZ" sz="2800" dirty="0" smtClean="0"/>
              <a:t>se používá </a:t>
            </a:r>
            <a:r>
              <a:rPr lang="cs-CZ" sz="2800" dirty="0"/>
              <a:t>krystalizace jejich </a:t>
            </a:r>
            <a:r>
              <a:rPr lang="cs-CZ" sz="2800" dirty="0" err="1"/>
              <a:t>fluorokoplexů</a:t>
            </a:r>
            <a:r>
              <a:rPr lang="cs-CZ" sz="2800" dirty="0"/>
              <a:t> nebo frakční destilace pětimocných </a:t>
            </a:r>
            <a:r>
              <a:rPr lang="cs-CZ" sz="2800" dirty="0" smtClean="0"/>
              <a:t>chloridů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 </a:t>
            </a:r>
            <a:r>
              <a:rPr lang="cs-CZ" sz="2800" dirty="0"/>
              <a:t>přečištění </a:t>
            </a:r>
            <a:r>
              <a:rPr lang="cs-CZ" sz="2800" dirty="0" smtClean="0"/>
              <a:t>se vyrábí elektrolyticky</a:t>
            </a:r>
            <a:endParaRPr lang="cs-CZ" sz="2800" b="1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695374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8928992" cy="604867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používá se </a:t>
            </a:r>
            <a:r>
              <a:rPr lang="cs-CZ" dirty="0"/>
              <a:t>v jaderném </a:t>
            </a:r>
            <a:r>
              <a:rPr lang="cs-CZ" dirty="0" smtClean="0"/>
              <a:t>průmyslu</a:t>
            </a:r>
            <a:endParaRPr lang="cs-CZ" dirty="0"/>
          </a:p>
          <a:p>
            <a:r>
              <a:rPr lang="cs-CZ" dirty="0" smtClean="0"/>
              <a:t>je </a:t>
            </a:r>
            <a:r>
              <a:rPr lang="cs-CZ" dirty="0"/>
              <a:t>využíván při svařování </a:t>
            </a:r>
            <a:r>
              <a:rPr lang="cs-CZ" dirty="0" smtClean="0"/>
              <a:t>obloukem</a:t>
            </a:r>
            <a:endParaRPr lang="cs-CZ" dirty="0"/>
          </a:p>
          <a:p>
            <a:r>
              <a:rPr lang="cs-CZ" dirty="0" smtClean="0"/>
              <a:t>velké </a:t>
            </a:r>
            <a:r>
              <a:rPr lang="cs-CZ" dirty="0"/>
              <a:t>množství niobu ve formě </a:t>
            </a:r>
            <a:r>
              <a:rPr lang="cs-CZ" dirty="0" err="1"/>
              <a:t>ferroniobia</a:t>
            </a:r>
            <a:r>
              <a:rPr lang="cs-CZ" dirty="0"/>
              <a:t> a </a:t>
            </a:r>
            <a:r>
              <a:rPr lang="cs-CZ" dirty="0" err="1"/>
              <a:t>niklniobia</a:t>
            </a:r>
            <a:r>
              <a:rPr lang="cs-CZ" dirty="0"/>
              <a:t> se používá v </a:t>
            </a:r>
            <a:r>
              <a:rPr lang="cs-CZ" dirty="0" err="1"/>
              <a:t>superslitinách</a:t>
            </a:r>
            <a:r>
              <a:rPr lang="cs-CZ" dirty="0"/>
              <a:t> pro součásti proudových </a:t>
            </a:r>
            <a:r>
              <a:rPr lang="cs-CZ" dirty="0" smtClean="0"/>
              <a:t>motorů</a:t>
            </a:r>
            <a:endParaRPr lang="cs-CZ" dirty="0"/>
          </a:p>
          <a:p>
            <a:r>
              <a:rPr lang="cs-CZ" dirty="0" smtClean="0"/>
              <a:t>niob </a:t>
            </a:r>
            <a:r>
              <a:rPr lang="cs-CZ" dirty="0"/>
              <a:t>je zkoumán jako náhrada tantalu v </a:t>
            </a:r>
            <a:r>
              <a:rPr lang="cs-CZ" dirty="0" smtClean="0"/>
              <a:t>kondenzátorech</a:t>
            </a:r>
            <a:endParaRPr lang="cs-CZ" dirty="0"/>
          </a:p>
          <a:p>
            <a:r>
              <a:rPr lang="cs-CZ" dirty="0" smtClean="0"/>
              <a:t>protože </a:t>
            </a:r>
            <a:r>
              <a:rPr lang="cs-CZ" dirty="0"/>
              <a:t>je v čistém stavu fyziologicky inertní, používá se v klenotnictví a </a:t>
            </a:r>
            <a:r>
              <a:rPr lang="cs-CZ" dirty="0" smtClean="0"/>
              <a:t>medicíně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ři </a:t>
            </a:r>
            <a:r>
              <a:rPr lang="cs-CZ" dirty="0"/>
              <a:t>ochlazení na velmi nízkou teplotu přechází niob do supravodivého </a:t>
            </a:r>
            <a:r>
              <a:rPr lang="cs-CZ" dirty="0" smtClean="0"/>
              <a:t>stavu</a:t>
            </a:r>
          </a:p>
          <a:p>
            <a:r>
              <a:rPr lang="cs-CZ" dirty="0" smtClean="0"/>
              <a:t>spolu </a:t>
            </a:r>
            <a:r>
              <a:rPr lang="cs-CZ" dirty="0"/>
              <a:t>s vanadem a techneciem patří niob mezi jediné tři prvky, které jsou </a:t>
            </a:r>
            <a:r>
              <a:rPr lang="cs-CZ" dirty="0" smtClean="0"/>
              <a:t>supravodiči</a:t>
            </a:r>
          </a:p>
          <a:p>
            <a:r>
              <a:rPr lang="cs-CZ" dirty="0" smtClean="0"/>
              <a:t>jeho </a:t>
            </a:r>
            <a:r>
              <a:rPr lang="cs-CZ" dirty="0"/>
              <a:t>slitiny se zirkoniem, cínem, titanem </a:t>
            </a:r>
            <a:r>
              <a:rPr lang="cs-CZ" dirty="0" smtClean="0"/>
              <a:t>se používají  </a:t>
            </a:r>
            <a:r>
              <a:rPr lang="cs-CZ" dirty="0"/>
              <a:t>např. pro výrobu supravodivých magnetů, které jsou schopné vyrobit velmi silné magnetické </a:t>
            </a:r>
            <a:r>
              <a:rPr lang="cs-CZ" dirty="0" smtClean="0"/>
              <a:t>pole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5868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Tantal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Ta,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Tantalum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4"/>
            <a:ext cx="8856984" cy="4104456"/>
          </a:xfrm>
        </p:spPr>
        <p:txBody>
          <a:bodyPr>
            <a:no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vzácný, tvrdý, modro-šedý, lesklý, přechodný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ysoce korozivzdorný, používá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 výrobu chirurgických nástrojů a implantátů, protože je zcela inertní vůči organickým tělesným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tkáním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je dobrým vodičem tepla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elektřiny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teplotách pod 150 °C je téměř chemicky inertní, nereaguje dokonce ani s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lučavkou královskou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teplot pod 4,48 K se stává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supravodičem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Tant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71824"/>
            <a:ext cx="276225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e/ea/Tantal_1.jpg/180px-Tantal_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397" y="183211"/>
            <a:ext cx="2449091" cy="1877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189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Prvky V. B skupiny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96544"/>
          </a:xfrm>
        </p:spPr>
        <p:txBody>
          <a:bodyPr/>
          <a:lstStyle/>
          <a:p>
            <a:r>
              <a:rPr lang="cs-CZ" b="1" dirty="0" err="1"/>
              <a:t>p</a:t>
            </a:r>
            <a:r>
              <a:rPr lang="cs-CZ" b="1" dirty="0" err="1" smtClean="0"/>
              <a:t>entely</a:t>
            </a:r>
            <a:r>
              <a:rPr lang="cs-CZ" dirty="0" smtClean="0"/>
              <a:t> </a:t>
            </a:r>
            <a:r>
              <a:rPr lang="cs-CZ" dirty="0"/>
              <a:t>(také </a:t>
            </a:r>
            <a:r>
              <a:rPr lang="cs-CZ" i="1" dirty="0" err="1"/>
              <a:t>pniktidy</a:t>
            </a:r>
            <a:r>
              <a:rPr lang="cs-CZ" dirty="0"/>
              <a:t>) jsou skupina prvků </a:t>
            </a:r>
            <a:r>
              <a:rPr lang="cs-CZ" dirty="0" smtClean="0"/>
              <a:t>V. B skupiny (nově 15</a:t>
            </a:r>
            <a:r>
              <a:rPr lang="cs-CZ" dirty="0"/>
              <a:t>. </a:t>
            </a:r>
            <a:r>
              <a:rPr lang="cs-CZ" dirty="0" smtClean="0"/>
              <a:t>skupiny) </a:t>
            </a:r>
            <a:r>
              <a:rPr lang="cs-CZ" dirty="0"/>
              <a:t>periodické tabulky </a:t>
            </a:r>
            <a:r>
              <a:rPr lang="cs-CZ" dirty="0" smtClean="0"/>
              <a:t>prvků</a:t>
            </a:r>
          </a:p>
          <a:p>
            <a:r>
              <a:rPr lang="cs-CZ" dirty="0" smtClean="0"/>
              <a:t>jedná </a:t>
            </a:r>
            <a:r>
              <a:rPr lang="cs-CZ" dirty="0"/>
              <a:t>se o dusík (N), fosfor (P), arsen (As), antimon (</a:t>
            </a:r>
            <a:r>
              <a:rPr lang="cs-CZ" dirty="0" err="1"/>
              <a:t>Sb</a:t>
            </a:r>
            <a:r>
              <a:rPr lang="cs-CZ" dirty="0"/>
              <a:t>), bismut (</a:t>
            </a:r>
            <a:r>
              <a:rPr lang="cs-CZ" dirty="0" err="1"/>
              <a:t>Bi</a:t>
            </a:r>
            <a:r>
              <a:rPr lang="cs-CZ" dirty="0"/>
              <a:t>) a </a:t>
            </a:r>
            <a:r>
              <a:rPr lang="cs-CZ" dirty="0" err="1"/>
              <a:t>ununpentium</a:t>
            </a:r>
            <a:r>
              <a:rPr lang="cs-CZ" dirty="0"/>
              <a:t> (</a:t>
            </a:r>
            <a:r>
              <a:rPr lang="cs-CZ" dirty="0" err="1"/>
              <a:t>Uup</a:t>
            </a:r>
            <a:r>
              <a:rPr lang="cs-CZ" dirty="0" smtClean="0"/>
              <a:t>)</a:t>
            </a:r>
          </a:p>
          <a:p>
            <a:r>
              <a:rPr lang="cs-CZ" dirty="0" smtClean="0"/>
              <a:t>nejdůležitějším </a:t>
            </a:r>
            <a:r>
              <a:rPr lang="cs-CZ" dirty="0"/>
              <a:t>prvkem je dusík, který tvoří hlavní složku atmosféry</a:t>
            </a:r>
          </a:p>
        </p:txBody>
      </p:sp>
    </p:spTree>
    <p:extLst>
      <p:ext uri="{BB962C8B-B14F-4D97-AF65-F5344CB8AC3E}">
        <p14:creationId xmlns:p14="http://schemas.microsoft.com/office/powerpoint/2010/main" val="2632944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Dusík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(N,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Nitrogenium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3682752" cy="4929411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plynný chemický prvek, tvořící hlavní složku zemské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atmosféry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patří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mezi biogenní prvky, které jsou základními stavebními kameny živé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hmoty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0789" y="1196752"/>
            <a:ext cx="2761651" cy="496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848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544616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usík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plyn bez barvy, chuti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zápachu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toxický ani jinak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nebezpečný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usík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v atmosféře tvořen dvouatomovými molekulami, které jsou spojené velmi pevnou trojnou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vazbou - nízká reaktivita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dusík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inertní plyn, to znamená, že reaguje s jinými chemickými sloučeninami pouze za vysokých teplot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tlaků (2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500 °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naproti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tomu atomární dusík je velmi reaktivní a nelze ho uchovávat</a:t>
            </a:r>
          </a:p>
        </p:txBody>
      </p:sp>
    </p:spTree>
    <p:extLst>
      <p:ext uri="{BB962C8B-B14F-4D97-AF65-F5344CB8AC3E}">
        <p14:creationId xmlns:p14="http://schemas.microsoft.com/office/powerpoint/2010/main" val="531504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544616"/>
          </a:xfrm>
        </p:spPr>
        <p:txBody>
          <a:bodyPr>
            <a:normAutofit fontScale="92500" lnSpcReduction="20000"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voří </a:t>
            </a:r>
            <a:r>
              <a:rPr lang="cs-CZ" dirty="0">
                <a:latin typeface="Arial" pitchFamily="34" charset="0"/>
                <a:cs typeface="Arial" pitchFamily="34" charset="0"/>
              </a:rPr>
              <a:t>78 % (objemových) zemské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atmosféry.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éměř se nevyskytuje </a:t>
            </a:r>
            <a:r>
              <a:rPr lang="cs-CZ" dirty="0">
                <a:latin typeface="Arial" pitchFamily="34" charset="0"/>
                <a:cs typeface="Arial" pitchFamily="34" charset="0"/>
              </a:rPr>
              <a:t>v běžných horninách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výjimkou </a:t>
            </a:r>
            <a:r>
              <a:rPr lang="cs-CZ" dirty="0">
                <a:latin typeface="Arial" pitchFamily="34" charset="0"/>
                <a:cs typeface="Arial" pitchFamily="34" charset="0"/>
              </a:rPr>
              <a:t>je např. chilský ledek neboli dusičnan sodný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NaNO</a:t>
            </a:r>
            <a:r>
              <a:rPr lang="cs-CZ" baseline="-25000" dirty="0" smtClean="0">
                <a:latin typeface="Arial" pitchFamily="34" charset="0"/>
                <a:cs typeface="Arial" pitchFamily="34" charset="0"/>
              </a:rPr>
              <a:t>3.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drojem </a:t>
            </a:r>
            <a:r>
              <a:rPr lang="cs-CZ" dirty="0">
                <a:latin typeface="Arial" pitchFamily="34" charset="0"/>
                <a:cs typeface="Arial" pitchFamily="34" charset="0"/>
              </a:rPr>
              <a:t>organického dusíku jsou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vrstvy </a:t>
            </a:r>
            <a:r>
              <a:rPr lang="cs-CZ" dirty="0">
                <a:latin typeface="Arial" pitchFamily="34" charset="0"/>
                <a:cs typeface="Arial" pitchFamily="34" charset="0"/>
              </a:rPr>
              <a:t>ptačího trusu, nazývané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guano</a:t>
            </a:r>
            <a:r>
              <a:rPr lang="cs-CZ" dirty="0">
                <a:latin typeface="Arial" pitchFamily="34" charset="0"/>
                <a:cs typeface="Arial" pitchFamily="34" charset="0"/>
              </a:rPr>
              <a:t> a využívané především jako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hnojivo.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usík </a:t>
            </a:r>
            <a:r>
              <a:rPr lang="cs-CZ" dirty="0">
                <a:latin typeface="Arial" pitchFamily="34" charset="0"/>
                <a:cs typeface="Arial" pitchFamily="34" charset="0"/>
              </a:rPr>
              <a:t>je významný biogenní prvek, který se vyskytuje ve významných organických sloučeninách a ve všech živých organismech. Rostliny ho přijímají kvůli svému růstu a nevylučují ho. Živočichové ho využívají k tvorbě bílkovin a vylučují ho v podobě močoviny nebo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amoniaku.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5118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132856"/>
            <a:ext cx="8712968" cy="3744416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vyrábí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nízkoteplotní rektifikací zkapalněného vzduchu a tvoří přitom spíše přebytky při výrobě více žádaného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kyslíku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apalná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směs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vzduchu je dělena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 rektifikační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koloně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9183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616624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jako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inertní atmosféra např. v prostředí, kde hrozí nebezpečí výbuchu, při výrobě integrovaných obvodů, nerezové oceli a používá se k plnění obalů výrobků, aby nedošlo k jejich zmačkání a zvlhčení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(sáčky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brambůrky)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apalný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dusík se využívá v řadě kryogenních procesů, při nichž je třeba udržet prostředí na značně nízké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teplotě - uchovávání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tkání nebo spermií a vajíček v lázni z kapalného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dusíku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medicíně se používá k místní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nekrotizaci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(zmrazení) tkáně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výroba amoniaku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876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8640"/>
            <a:ext cx="8928992" cy="64807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dusíkatá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hnojiva jsou látky,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které podporují růst rostlin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využíval se při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výrobě explozivních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látek (dusičnan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sodný nebo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draselný)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nyní se jako výbušniny uplatňují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spíše organické sloučeniny, ať již jde o nitroglycerin nebo trinitrotoluen zkratka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TNT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organické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sloučeniny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dusíku např.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aminy se používají k výrobě barviv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léčiv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3021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Koloběh dusíku v přírodě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290611"/>
            <a:ext cx="8568952" cy="5305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026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Fosfor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2800" i="1" dirty="0" err="1" smtClean="0">
                <a:latin typeface="Arial" pitchFamily="34" charset="0"/>
                <a:cs typeface="Arial" pitchFamily="34" charset="0"/>
              </a:rPr>
              <a:t>Phosphorus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764904"/>
          </a:xfrm>
        </p:spPr>
        <p:txBody>
          <a:bodyPr>
            <a:no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nekovový chemický prvek, poměrně hojně se vyskytující v zemské kůře, který má zároveň důležitou roli i ve stavbě živých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organizmů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elementární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fosfor se vyskytuje ve třech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alotropních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modifikacích – bílý, červený a černý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fosfor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4201" y="4221089"/>
            <a:ext cx="6730287" cy="2432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679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5446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přírodě se setkáme pouze se sloučeninami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fosforu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nejdůležitějším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minerálem s obsahem fosforu je směsný fosforečnan vápenatý – apatit, jehož složení lze vyjádřit jako: Ca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(PO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X (X = OH, F, Cl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alšími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minerály s obsahem fosforu jsou např. fosforit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Ca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(PO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fluoroapatit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Ca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(PO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F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vyskytuje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 všech živých organizmech na Zemi, 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uložen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 kostech a zubech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složkou důležitých organických molekul jako DNA a RNA, energetických přenašečů (ADP, ATP) a je obsažen ve většině tuků</a:t>
            </a:r>
          </a:p>
        </p:txBody>
      </p:sp>
    </p:spTree>
    <p:extLst>
      <p:ext uri="{BB962C8B-B14F-4D97-AF65-F5344CB8AC3E}">
        <p14:creationId xmlns:p14="http://schemas.microsoft.com/office/powerpoint/2010/main" val="3918383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5688632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ákladem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průmyslové výroby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redukce fosforečnanů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uhlíkem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za přítomnosti křemenného písku podle rovnice: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Ca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(PO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+ 3 SiO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→ 3 CaSiO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P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+ 5 C → 5 CO + 2 P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souhrnně:</a:t>
            </a: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Ca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(PO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+ 6 SiO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+ 10 C → P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+ 6 CaSiO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+ 10 CO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F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osfor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za vysoké teploty (okolo 1300 °C) v tavenině těká jako molekula P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a je zachycován po kondenzaci ve vodě jako bílý fosfor. Při zahřívání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přechází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 modifikace červeného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fosforu.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5635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toxických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vlastností bílého fosforu se dodnes využívá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na výrobu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jedovatých nástrah 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hlodavce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bílý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fosfor se dá také použít jako nekonvenční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chemická zbraň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červený fosfor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základní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surovinou pro výrobu běžných kuchyňských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zápalek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černý fosfor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nejvíce využívá v elektrotechnice při výrobě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polovodičů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fosforečnany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jsou důležitá rostlinná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hnojiva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f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osfor je biogenní prvek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4564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Arsen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(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As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dirty="0" err="1" smtClean="0">
                <a:latin typeface="Arial" pitchFamily="34" charset="0"/>
                <a:cs typeface="Arial" pitchFamily="34" charset="0"/>
              </a:rPr>
              <a:t>Arsenicum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0" y="2197211"/>
            <a:ext cx="5112568" cy="4061048"/>
          </a:xfrm>
        </p:spPr>
        <p:txBody>
          <a:bodyPr>
            <a:normAutofit lnSpcReduction="10000"/>
          </a:bodyPr>
          <a:lstStyle/>
          <a:p>
            <a:r>
              <a:rPr lang="cs-CZ" dirty="0"/>
              <a:t>je toxický polokovový prvek, známý již od </a:t>
            </a:r>
            <a:r>
              <a:rPr lang="cs-CZ" dirty="0" smtClean="0"/>
              <a:t>starověku</a:t>
            </a:r>
          </a:p>
          <a:p>
            <a:r>
              <a:rPr lang="cs-CZ" dirty="0" smtClean="0"/>
              <a:t>současné </a:t>
            </a:r>
            <a:r>
              <a:rPr lang="cs-CZ" dirty="0"/>
              <a:t>uplatnění se nachází v oblasti metalurgie jako součást speciálních slitin a v polovodičovém </a:t>
            </a:r>
            <a:r>
              <a:rPr lang="cs-CZ" dirty="0" smtClean="0"/>
              <a:t>průmyslu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800" y="1772816"/>
            <a:ext cx="3312368" cy="4909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98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 a 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712968" cy="4968552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rsen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v zemské kůře značně vzácným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prvkem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nejvýznamnější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rudou arsenu je směsný sulfid železa a arsenu,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arsenopyrit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FeAsS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a také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löllingit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(FeAs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horninách se vyskytuje jako příměs v rudách niklu, kobaltu, antimonu, stříbra, zlata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železa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výroba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elementárního arsenu z arsenopyritu spočívá v jejich oxidačním pražení a následném zachycování těkavého oxidu arsenitého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2889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12968" cy="5112568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průmyslové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využití arsenu se soustřeďuje do oblasti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elektroniky,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apř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 arsenid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gallia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GaAs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vykazuje vynikající polovodičové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vlastnosti a je jednou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ze základních součástí všech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tranzistorů 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všech současných počítačových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procesorů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oxid arsenitý As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známý jako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arsenik,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silně toxická sloučenina, dobře rozpustná ve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vodě 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byl používán jako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jed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ulfid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arsenitý As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je mimořádně dobře kryjící barevný pigment, známý jako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královská žluť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0141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US" sz="2800" b="1" dirty="0" err="1" smtClean="0">
                <a:latin typeface="Arial" pitchFamily="34" charset="0"/>
                <a:cs typeface="Arial" pitchFamily="34" charset="0"/>
              </a:rPr>
              <a:t>Antimon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Sb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Stibium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)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2880320"/>
          </a:xfrm>
        </p:spPr>
        <p:txBody>
          <a:bodyPr/>
          <a:lstStyle/>
          <a:p>
            <a:r>
              <a:rPr lang="cs-CZ" dirty="0"/>
              <a:t>patří mezi polokovy, které jsou známy lidstvu již od </a:t>
            </a:r>
            <a:r>
              <a:rPr lang="cs-CZ" dirty="0" smtClean="0"/>
              <a:t>starověku</a:t>
            </a:r>
          </a:p>
          <a:p>
            <a:r>
              <a:rPr lang="cs-CZ" dirty="0" smtClean="0"/>
              <a:t>slouží </a:t>
            </a:r>
            <a:r>
              <a:rPr lang="cs-CZ" dirty="0"/>
              <a:t>jako součást různých slitin, používá se ve výrobě elektronických prvků, </a:t>
            </a:r>
            <a:r>
              <a:rPr lang="cs-CZ" dirty="0" smtClean="0"/>
              <a:t>keramických materiálů a barviv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689" y="3933056"/>
            <a:ext cx="7473083" cy="2462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20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68052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vyskytuje se 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několika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modifikacích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 modro-bílý kovový antimon a nestálé nekovové formy žlutého a černého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antimonu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kovový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neboli šedý antimon je středně tvrdý a velmi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křehký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žlutý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antimon lze získat zaváděním kyslíku do kapalného antimonovodíku při -90 °C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černý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antimon vzniká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ze žlutého, za pokojové teploty se vzduchem oxiduje a může se vznítit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86602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 a 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9001000" cy="5688632"/>
          </a:xfrm>
        </p:spPr>
        <p:txBody>
          <a:bodyPr>
            <a:normAutofit fontScale="85000" lnSpcReduction="10000"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ntimon </a:t>
            </a:r>
            <a:r>
              <a:rPr lang="cs-CZ" dirty="0">
                <a:latin typeface="Arial" pitchFamily="34" charset="0"/>
                <a:cs typeface="Arial" pitchFamily="34" charset="0"/>
              </a:rPr>
              <a:t>je v zemské kůře poměrně vzácným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prvkem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hlavní </a:t>
            </a:r>
            <a:r>
              <a:rPr lang="cs-CZ" dirty="0">
                <a:latin typeface="Arial" pitchFamily="34" charset="0"/>
                <a:cs typeface="Arial" pitchFamily="34" charset="0"/>
              </a:rPr>
              <a:t>rudou antimonu je </a:t>
            </a:r>
            <a:r>
              <a:rPr lang="cs-CZ" b="1" i="1" dirty="0">
                <a:latin typeface="Arial" pitchFamily="34" charset="0"/>
                <a:cs typeface="Arial" pitchFamily="34" charset="0"/>
              </a:rPr>
              <a:t>antimonit</a:t>
            </a:r>
            <a:r>
              <a:rPr lang="cs-CZ" dirty="0">
                <a:latin typeface="Arial" pitchFamily="34" charset="0"/>
                <a:cs typeface="Arial" pitchFamily="34" charset="0"/>
              </a:rPr>
              <a:t>, chemicky sulfid antimonitý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Sb</a:t>
            </a:r>
            <a:r>
              <a:rPr lang="cs-CZ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dalšími </a:t>
            </a:r>
            <a:r>
              <a:rPr lang="cs-CZ" dirty="0">
                <a:latin typeface="Arial" pitchFamily="34" charset="0"/>
                <a:cs typeface="Arial" pitchFamily="34" charset="0"/>
              </a:rPr>
              <a:t>minerály antimonu je </a:t>
            </a:r>
            <a:r>
              <a:rPr lang="cs-CZ" b="1" i="1" dirty="0" err="1">
                <a:latin typeface="Arial" pitchFamily="34" charset="0"/>
                <a:cs typeface="Arial" pitchFamily="34" charset="0"/>
              </a:rPr>
              <a:t>ullmannit</a:t>
            </a:r>
            <a:r>
              <a:rPr lang="cs-CZ" dirty="0">
                <a:latin typeface="Arial" pitchFamily="34" charset="0"/>
                <a:cs typeface="Arial" pitchFamily="34" charset="0"/>
              </a:rPr>
              <a:t> o složení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NiSbS</a:t>
            </a:r>
            <a:r>
              <a:rPr lang="cs-CZ" dirty="0">
                <a:latin typeface="Arial" pitchFamily="34" charset="0"/>
                <a:cs typeface="Arial" pitchFamily="34" charset="0"/>
              </a:rPr>
              <a:t>, </a:t>
            </a:r>
            <a:r>
              <a:rPr lang="cs-CZ" b="1" i="1" dirty="0" err="1">
                <a:latin typeface="Arial" pitchFamily="34" charset="0"/>
                <a:cs typeface="Arial" pitchFamily="34" charset="0"/>
              </a:rPr>
              <a:t>breithauptit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NiSb</a:t>
            </a:r>
            <a:r>
              <a:rPr lang="cs-CZ" dirty="0">
                <a:latin typeface="Arial" pitchFamily="34" charset="0"/>
                <a:cs typeface="Arial" pitchFamily="34" charset="0"/>
              </a:rPr>
              <a:t>, </a:t>
            </a:r>
            <a:r>
              <a:rPr lang="cs-CZ" b="1" i="1" dirty="0" err="1">
                <a:latin typeface="Arial" pitchFamily="34" charset="0"/>
                <a:cs typeface="Arial" pitchFamily="34" charset="0"/>
              </a:rPr>
              <a:t>dyskrazit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Ag</a:t>
            </a:r>
            <a:r>
              <a:rPr lang="cs-CZ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Sb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atd.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průmyslově </a:t>
            </a:r>
            <a:r>
              <a:rPr lang="cs-CZ" dirty="0">
                <a:latin typeface="Arial" pitchFamily="34" charset="0"/>
                <a:cs typeface="Arial" pitchFamily="34" charset="0"/>
              </a:rPr>
              <a:t>se antimon vyrábí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redukční reakcí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svých sulfidických rud za přístupu vzduchu za vzniku oxidů, které se dále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redukují žárově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uhlím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Sb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+ 5 O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dirty="0">
                <a:latin typeface="Arial" pitchFamily="34" charset="0"/>
                <a:cs typeface="Arial" pitchFamily="34" charset="0"/>
              </a:rPr>
              <a:t> → Sb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dirty="0">
                <a:latin typeface="Arial" pitchFamily="34" charset="0"/>
                <a:cs typeface="Arial" pitchFamily="34" charset="0"/>
              </a:rPr>
              <a:t>+ 3 SO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Sb</a:t>
            </a:r>
            <a:r>
              <a:rPr lang="cs-CZ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dirty="0">
                <a:latin typeface="Arial" pitchFamily="34" charset="0"/>
                <a:cs typeface="Arial" pitchFamily="34" charset="0"/>
              </a:rPr>
              <a:t>+ 4 C → 2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Sb</a:t>
            </a:r>
            <a:r>
              <a:rPr lang="cs-CZ" dirty="0">
                <a:latin typeface="Arial" pitchFamily="34" charset="0"/>
                <a:cs typeface="Arial" pitchFamily="34" charset="0"/>
              </a:rPr>
              <a:t> + 4 CO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čistý </a:t>
            </a:r>
            <a:r>
              <a:rPr lang="cs-CZ" dirty="0">
                <a:latin typeface="Arial" pitchFamily="34" charset="0"/>
                <a:cs typeface="Arial" pitchFamily="34" charset="0"/>
              </a:rPr>
              <a:t>antimon lze získat z roztoků nebo tavenin elektrolyticky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08104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25919"/>
            <a:ext cx="8784976" cy="4955409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jako složky různých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slitin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využití sulfidu antimoničného při výrobě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kaučuku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slitina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 přibližném složení 75 % olova, 15 % cínu a 10 % antimonu –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liteřina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byla po dlouhá léta základním materiálem pro výrobu tiskařských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liter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ložiskový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kov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obsahuje cín, olovo, měď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antimon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jedna z komponent pro výrobu základních součástí současné elektroniky – diod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tranzistorů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optické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disky (CD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CDRW, DVD, DVDRW,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Blu-ray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16435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Bismut</a:t>
            </a:r>
            <a:r>
              <a:rPr lang="cs-CZ" dirty="0"/>
              <a:t> (</a:t>
            </a:r>
            <a:r>
              <a:rPr lang="cs-CZ" i="1" dirty="0"/>
              <a:t>vizmut</a:t>
            </a:r>
            <a:r>
              <a:rPr lang="cs-CZ" dirty="0" smtClean="0"/>
              <a:t>), (</a:t>
            </a:r>
            <a:r>
              <a:rPr lang="cs-CZ" b="1" dirty="0" err="1" smtClean="0"/>
              <a:t>Bi</a:t>
            </a:r>
            <a:r>
              <a:rPr lang="cs-CZ" dirty="0" smtClean="0"/>
              <a:t>, </a:t>
            </a:r>
            <a:r>
              <a:rPr lang="cs-CZ" i="1" dirty="0" err="1" smtClean="0"/>
              <a:t>Bismuthum</a:t>
            </a:r>
            <a:r>
              <a:rPr lang="cs-CZ" b="1" dirty="0" smtClean="0"/>
              <a:t>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5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je </a:t>
            </a:r>
            <a:r>
              <a:rPr lang="cs-CZ" dirty="0"/>
              <a:t>těžký kovový prvek bílé barvy se slabým růžovým leskem, křehký a hrubě </a:t>
            </a:r>
            <a:r>
              <a:rPr lang="cs-CZ" dirty="0" smtClean="0"/>
              <a:t>krystalický</a:t>
            </a:r>
          </a:p>
          <a:p>
            <a:r>
              <a:rPr lang="cs-CZ" dirty="0"/>
              <a:t>b</a:t>
            </a:r>
            <a:r>
              <a:rPr lang="cs-CZ" dirty="0" smtClean="0"/>
              <a:t>ismut </a:t>
            </a:r>
            <a:r>
              <a:rPr lang="cs-CZ" dirty="0"/>
              <a:t>tvoří s většinou kovů slitiny, které mají nízké teploty </a:t>
            </a:r>
            <a:r>
              <a:rPr lang="cs-CZ" dirty="0" smtClean="0"/>
              <a:t>tání</a:t>
            </a:r>
          </a:p>
          <a:p>
            <a:r>
              <a:rPr lang="cs-CZ" dirty="0"/>
              <a:t>e</a:t>
            </a:r>
            <a:r>
              <a:rPr lang="cs-CZ" dirty="0" smtClean="0"/>
              <a:t>lementární </a:t>
            </a:r>
            <a:r>
              <a:rPr lang="cs-CZ" dirty="0"/>
              <a:t>bismut má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největší </a:t>
            </a:r>
            <a:r>
              <a:rPr lang="cs-CZ" dirty="0"/>
              <a:t>diamagnetickou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konstantu </a:t>
            </a:r>
            <a:r>
              <a:rPr lang="cs-CZ" dirty="0"/>
              <a:t>ze všech </a:t>
            </a:r>
            <a:r>
              <a:rPr lang="cs-CZ" dirty="0" smtClean="0"/>
              <a:t>známých</a:t>
            </a:r>
          </a:p>
          <a:p>
            <a:pPr marL="0" indent="0">
              <a:buNone/>
            </a:pPr>
            <a:r>
              <a:rPr lang="cs-CZ" dirty="0" smtClean="0"/>
              <a:t>kovových </a:t>
            </a:r>
            <a:r>
              <a:rPr lang="cs-CZ" dirty="0"/>
              <a:t>prvků, značně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vysoký </a:t>
            </a:r>
            <a:r>
              <a:rPr lang="cs-CZ" dirty="0"/>
              <a:t>elektrický odpor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společně </a:t>
            </a:r>
            <a:r>
              <a:rPr lang="cs-CZ" dirty="0"/>
              <a:t>se rtutí má nejnižší tepelnou vodivost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3074265"/>
            <a:ext cx="3419872" cy="2564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593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Výskyt, 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712968" cy="5001419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přírodě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 vyskytuje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ryzí i ve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sloučeninách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lavními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minerály bismutu jsou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bismutinit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(psáno též </a:t>
            </a:r>
            <a:r>
              <a:rPr lang="cs-CZ" sz="2800" i="1" dirty="0" err="1">
                <a:latin typeface="Arial" pitchFamily="34" charset="0"/>
                <a:cs typeface="Arial" pitchFamily="34" charset="0"/>
              </a:rPr>
              <a:t>bismutin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), chemicky sulfid bismutitý Bi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bismit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jako oxid Bi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a zásaditý uhličitan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bismutit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[(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BiO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]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vyskytuje se jako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příměs v rudách stříbra, zlata, cínu, mědi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olova</a:t>
            </a:r>
          </a:p>
          <a:p>
            <a:r>
              <a:rPr lang="cs-CZ" sz="3000" dirty="0" smtClean="0">
                <a:latin typeface="Arial" pitchFamily="34" charset="0"/>
                <a:cs typeface="Arial" pitchFamily="34" charset="0"/>
              </a:rPr>
              <a:t>z </a:t>
            </a:r>
            <a:r>
              <a:rPr lang="cs-CZ" sz="3000" dirty="0">
                <a:latin typeface="Arial" pitchFamily="34" charset="0"/>
                <a:cs typeface="Arial" pitchFamily="34" charset="0"/>
              </a:rPr>
              <a:t>rud získává buď redukčním pochodem, kde </a:t>
            </a:r>
            <a:r>
              <a:rPr lang="cs-CZ" sz="3000" dirty="0" err="1">
                <a:latin typeface="Arial" pitchFamily="34" charset="0"/>
                <a:cs typeface="Arial" pitchFamily="34" charset="0"/>
              </a:rPr>
              <a:t>bismit</a:t>
            </a:r>
            <a:r>
              <a:rPr lang="cs-CZ" sz="3000" dirty="0">
                <a:latin typeface="Arial" pitchFamily="34" charset="0"/>
                <a:cs typeface="Arial" pitchFamily="34" charset="0"/>
              </a:rPr>
              <a:t> reaguje v peci </a:t>
            </a:r>
            <a:r>
              <a:rPr lang="cs-CZ" sz="3000">
                <a:latin typeface="Arial" pitchFamily="34" charset="0"/>
                <a:cs typeface="Arial" pitchFamily="34" charset="0"/>
              </a:rPr>
              <a:t>s </a:t>
            </a:r>
            <a:r>
              <a:rPr lang="cs-CZ" sz="3000" smtClean="0">
                <a:latin typeface="Arial" pitchFamily="34" charset="0"/>
                <a:cs typeface="Arial" pitchFamily="34" charset="0"/>
              </a:rPr>
              <a:t>uhlíkem </a:t>
            </a:r>
            <a:r>
              <a:rPr lang="cs-CZ" sz="3000" dirty="0">
                <a:latin typeface="Arial" pitchFamily="34" charset="0"/>
                <a:cs typeface="Arial" pitchFamily="34" charset="0"/>
              </a:rPr>
              <a:t>nebo srážecím pochodem, kde se taví </a:t>
            </a:r>
            <a:r>
              <a:rPr lang="cs-CZ" sz="3000" dirty="0" err="1">
                <a:latin typeface="Arial" pitchFamily="34" charset="0"/>
                <a:cs typeface="Arial" pitchFamily="34" charset="0"/>
              </a:rPr>
              <a:t>bismutinit</a:t>
            </a:r>
            <a:r>
              <a:rPr lang="cs-CZ" sz="3000" dirty="0">
                <a:latin typeface="Arial" pitchFamily="34" charset="0"/>
                <a:cs typeface="Arial" pitchFamily="34" charset="0"/>
              </a:rPr>
              <a:t> se 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železem</a:t>
            </a:r>
          </a:p>
          <a:p>
            <a:r>
              <a:rPr lang="cs-CZ" sz="30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3000" dirty="0">
                <a:latin typeface="Arial" pitchFamily="34" charset="0"/>
                <a:cs typeface="Arial" pitchFamily="34" charset="0"/>
              </a:rPr>
              <a:t>těchto pochodech je bismut ještě značně znečištěn 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látkami, </a:t>
            </a:r>
            <a:r>
              <a:rPr lang="cs-CZ" sz="3000" dirty="0">
                <a:latin typeface="Arial" pitchFamily="34" charset="0"/>
                <a:cs typeface="Arial" pitchFamily="34" charset="0"/>
              </a:rPr>
              <a:t>které byly v rudě, proto se surový bismut musí ještě </a:t>
            </a:r>
            <a:r>
              <a:rPr lang="cs-CZ" sz="3000" dirty="0" smtClean="0">
                <a:latin typeface="Arial" pitchFamily="34" charset="0"/>
                <a:cs typeface="Arial" pitchFamily="34" charset="0"/>
              </a:rPr>
              <a:t>rafinovat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4664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5904656"/>
          </a:xfrm>
        </p:spPr>
        <p:txBody>
          <a:bodyPr>
            <a:no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slitiny bismutu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 využívají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při konstrukci automatických hasicích systémů (tzv.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sprinklerů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stále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častěji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 používá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jako náhrada olova v nejrůznějších aplikacích –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složka pájek,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při výrobě střeliva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broků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jako katalyzátor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 výrobu akrylátů a dalších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látek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výrobě keramiky slouží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přípravě glazur, barviv pro keramické materiály a výrobě optických vláken s vysokým indexem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lomu</a:t>
            </a:r>
          </a:p>
          <a:p>
            <a:r>
              <a:rPr lang="cs-CZ" sz="2800">
                <a:latin typeface="Arial" pitchFamily="34" charset="0"/>
                <a:cs typeface="Arial" pitchFamily="34" charset="0"/>
              </a:rPr>
              <a:t>j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e součástí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kosmetických a lékařských přípravků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pt-BR" sz="2800" dirty="0" smtClean="0">
                <a:latin typeface="Arial" pitchFamily="34" charset="0"/>
                <a:cs typeface="Arial" pitchFamily="34" charset="0"/>
              </a:rPr>
              <a:t>litina 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s manganem s názvem </a:t>
            </a:r>
            <a:r>
              <a:rPr lang="pt-BR" sz="2800" i="1" dirty="0">
                <a:latin typeface="Arial" pitchFamily="34" charset="0"/>
                <a:cs typeface="Arial" pitchFamily="34" charset="0"/>
              </a:rPr>
              <a:t>bismanol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 slouží pro výrobu velmi silných permanentních magnetů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570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Úkol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opište využití dusíku v průmyslu.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apište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vzorec fosforečnanu vápenatého a popište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jeho využití.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15280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KLIKORKA, J., HÁJEK, B., VOTINSKÝ, J. Obecná a anorganická chemie, SNTL/ALFA, Praha: 1985 </a:t>
            </a:r>
          </a:p>
          <a:p>
            <a:r>
              <a:rPr lang="cs-CZ" dirty="0"/>
              <a:t>KOTLÍK, B., RŮŽIČKOVÁ, K., Chemie I v kostce, Fragment, Havlíčkův Brod: 1996: ISBN </a:t>
            </a:r>
            <a:r>
              <a:rPr lang="cs-CZ" dirty="0" smtClean="0"/>
              <a:t>80-7200-056-X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1501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charset="0"/>
              </a:rPr>
              <a:t>Seznam zdrojů pro použité </a:t>
            </a:r>
            <a:r>
              <a:rPr lang="cs-CZ" sz="2800" b="1" dirty="0" smtClean="0">
                <a:latin typeface="Arial" charset="0"/>
              </a:rPr>
              <a:t>obrázky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 fontScale="55000" lnSpcReduction="20000"/>
          </a:bodyPr>
          <a:lstStyle/>
          <a:p>
            <a:r>
              <a:rPr lang="cs-CZ" u="sng" dirty="0">
                <a:latin typeface="Arial" pitchFamily="34" charset="0"/>
                <a:cs typeface="Arial" pitchFamily="34" charset="0"/>
              </a:rPr>
              <a:t>Snímek 4 </a:t>
            </a:r>
            <a:r>
              <a:rPr lang="cs-CZ" dirty="0">
                <a:latin typeface="Arial" pitchFamily="34" charset="0"/>
                <a:cs typeface="Arial" pitchFamily="34" charset="0"/>
              </a:rPr>
              <a:t>- [</a:t>
            </a:r>
            <a:r>
              <a:rPr lang="cs-CZ" dirty="0"/>
              <a:t>cit. </a:t>
            </a:r>
            <a:r>
              <a:rPr lang="cs-CZ" dirty="0">
                <a:latin typeface="Arial" pitchFamily="34" charset="0"/>
                <a:cs typeface="Arial" pitchFamily="34" charset="0"/>
              </a:rPr>
              <a:t>201</a:t>
            </a:r>
            <a:r>
              <a:rPr lang="en-US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4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15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]. </a:t>
            </a:r>
            <a:r>
              <a:rPr lang="cs-CZ" dirty="0"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</a:rPr>
              <a:t>://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cs.wikipedia.org/wiki/Soubor:Vanadium_1.jpg</a:t>
            </a:r>
            <a:r>
              <a:rPr lang="en-US" dirty="0">
                <a:latin typeface="Arial" pitchFamily="34" charset="0"/>
                <a:cs typeface="Arial" pitchFamily="34" charset="0"/>
              </a:rPr>
              <a:t>&gt;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u="sng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- [</a:t>
            </a:r>
            <a:r>
              <a:rPr lang="cs-CZ" dirty="0"/>
              <a:t>cit. </a:t>
            </a:r>
            <a:r>
              <a:rPr lang="cs-CZ" dirty="0">
                <a:latin typeface="Arial" pitchFamily="34" charset="0"/>
                <a:cs typeface="Arial" pitchFamily="34" charset="0"/>
              </a:rPr>
              <a:t>201</a:t>
            </a:r>
            <a:r>
              <a:rPr lang="en-US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4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15</a:t>
            </a:r>
            <a:r>
              <a:rPr lang="cs-CZ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</a:rPr>
              <a:t>://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cs.wikipedia.org/wiki/Soubor:Niobium_crystals_and_1cm3_cube.jpg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u="sng" dirty="0" smtClean="0">
                <a:latin typeface="Arial" pitchFamily="34" charset="0"/>
                <a:cs typeface="Arial" pitchFamily="34" charset="0"/>
              </a:rPr>
              <a:t>11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- [</a:t>
            </a:r>
            <a:r>
              <a:rPr lang="cs-CZ" dirty="0"/>
              <a:t>cit. </a:t>
            </a:r>
            <a:r>
              <a:rPr lang="cs-CZ" dirty="0">
                <a:latin typeface="Arial" pitchFamily="34" charset="0"/>
                <a:cs typeface="Arial" pitchFamily="34" charset="0"/>
              </a:rPr>
              <a:t>201</a:t>
            </a:r>
            <a:r>
              <a:rPr lang="en-US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4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15</a:t>
            </a:r>
            <a:r>
              <a:rPr lang="cs-CZ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</a:rPr>
              <a:t>://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cs.wikipedia.org/wiki/Soubor:Tantal_1.jpg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</a:rPr>
              <a:t>://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cs.wikipedia.org/wiki/Soubor:Tantalum_single_crystal_and_1cm3_cube.jpg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u="sng" dirty="0" smtClean="0">
                <a:latin typeface="Arial" pitchFamily="34" charset="0"/>
                <a:cs typeface="Arial" pitchFamily="34" charset="0"/>
              </a:rPr>
              <a:t>13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- [</a:t>
            </a:r>
            <a:r>
              <a:rPr lang="cs-CZ" dirty="0"/>
              <a:t>cit. </a:t>
            </a:r>
            <a:r>
              <a:rPr lang="cs-CZ" dirty="0">
                <a:latin typeface="Arial" pitchFamily="34" charset="0"/>
                <a:cs typeface="Arial" pitchFamily="34" charset="0"/>
              </a:rPr>
              <a:t>201</a:t>
            </a:r>
            <a:r>
              <a:rPr lang="en-US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4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15</a:t>
            </a:r>
            <a:r>
              <a:rPr lang="cs-CZ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</a:rPr>
              <a:t>://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cs.wikipedia.org/wiki/Soubor:Liquid_nitrogen_tank.JPG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u="sng" dirty="0" smtClean="0">
                <a:latin typeface="Arial" pitchFamily="34" charset="0"/>
                <a:cs typeface="Arial" pitchFamily="34" charset="0"/>
              </a:rPr>
              <a:t>19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- [</a:t>
            </a:r>
            <a:r>
              <a:rPr lang="cs-CZ" dirty="0"/>
              <a:t>cit. </a:t>
            </a:r>
            <a:r>
              <a:rPr lang="cs-CZ" dirty="0">
                <a:latin typeface="Arial" pitchFamily="34" charset="0"/>
                <a:cs typeface="Arial" pitchFamily="34" charset="0"/>
              </a:rPr>
              <a:t>201</a:t>
            </a:r>
            <a:r>
              <a:rPr lang="en-US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4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15</a:t>
            </a:r>
            <a:r>
              <a:rPr lang="cs-CZ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dirty="0" smtClean="0"/>
              <a:t>&lt;</a:t>
            </a:r>
            <a:r>
              <a:rPr lang="cs-CZ" dirty="0" smtClean="0"/>
              <a:t>http://cs.wikipedia.org/wiki/Soubor:Nitrogen_cycle_cs.svg</a:t>
            </a:r>
            <a:r>
              <a:rPr lang="en-US" dirty="0" smtClean="0"/>
              <a:t>&gt;</a:t>
            </a:r>
            <a:endParaRPr lang="cs-CZ" dirty="0" smtClean="0"/>
          </a:p>
          <a:p>
            <a:r>
              <a:rPr lang="cs-CZ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u="sng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- [</a:t>
            </a:r>
            <a:r>
              <a:rPr lang="cs-CZ" dirty="0"/>
              <a:t>cit. </a:t>
            </a:r>
            <a:r>
              <a:rPr lang="cs-CZ" dirty="0">
                <a:latin typeface="Arial" pitchFamily="34" charset="0"/>
                <a:cs typeface="Arial" pitchFamily="34" charset="0"/>
              </a:rPr>
              <a:t>201</a:t>
            </a:r>
            <a:r>
              <a:rPr lang="en-US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4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15</a:t>
            </a:r>
            <a:r>
              <a:rPr lang="cs-CZ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dirty="0" smtClean="0"/>
              <a:t>&lt;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cs.wikipedia.org/wiki/Soubor:PhosphComby.jpg</a:t>
            </a:r>
            <a:r>
              <a:rPr lang="en-US" dirty="0" smtClean="0"/>
              <a:t>&gt;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u="sng" dirty="0" smtClean="0">
                <a:latin typeface="Arial" pitchFamily="34" charset="0"/>
                <a:cs typeface="Arial" pitchFamily="34" charset="0"/>
              </a:rPr>
              <a:t>24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- [</a:t>
            </a:r>
            <a:r>
              <a:rPr lang="cs-CZ" dirty="0"/>
              <a:t>cit. </a:t>
            </a:r>
            <a:r>
              <a:rPr lang="cs-CZ" dirty="0">
                <a:latin typeface="Arial" pitchFamily="34" charset="0"/>
                <a:cs typeface="Arial" pitchFamily="34" charset="0"/>
              </a:rPr>
              <a:t>201</a:t>
            </a:r>
            <a:r>
              <a:rPr lang="en-US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4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15</a:t>
            </a:r>
            <a:r>
              <a:rPr lang="cs-CZ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</a:rPr>
              <a:t>://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cs.wikipedia.org/wiki/Soubor:Arsen_1.jpg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u="sng" dirty="0" smtClean="0">
                <a:latin typeface="Arial" pitchFamily="34" charset="0"/>
                <a:cs typeface="Arial" pitchFamily="34" charset="0"/>
              </a:rPr>
              <a:t>27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- [</a:t>
            </a:r>
            <a:r>
              <a:rPr lang="cs-CZ" dirty="0"/>
              <a:t>cit. </a:t>
            </a:r>
            <a:r>
              <a:rPr lang="cs-CZ" dirty="0">
                <a:latin typeface="Arial" pitchFamily="34" charset="0"/>
                <a:cs typeface="Arial" pitchFamily="34" charset="0"/>
              </a:rPr>
              <a:t>201</a:t>
            </a:r>
            <a:r>
              <a:rPr lang="en-US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4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15</a:t>
            </a:r>
            <a:r>
              <a:rPr lang="cs-CZ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</a:rPr>
              <a:t>://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cs.wikipedia.org/wiki/Soubor:Antimon.PNG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u="sng" dirty="0" smtClean="0">
                <a:latin typeface="Arial" pitchFamily="34" charset="0"/>
                <a:cs typeface="Arial" pitchFamily="34" charset="0"/>
              </a:rPr>
              <a:t>31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- [</a:t>
            </a:r>
            <a:r>
              <a:rPr lang="cs-CZ" dirty="0"/>
              <a:t>cit. </a:t>
            </a:r>
            <a:r>
              <a:rPr lang="cs-CZ" dirty="0">
                <a:latin typeface="Arial" pitchFamily="34" charset="0"/>
                <a:cs typeface="Arial" pitchFamily="34" charset="0"/>
              </a:rPr>
              <a:t>201</a:t>
            </a:r>
            <a:r>
              <a:rPr lang="en-US" dirty="0"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4</a:t>
            </a:r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en-US" dirty="0">
                <a:latin typeface="Arial" pitchFamily="34" charset="0"/>
                <a:cs typeface="Arial" pitchFamily="34" charset="0"/>
              </a:rPr>
              <a:t>15</a:t>
            </a:r>
            <a:r>
              <a:rPr lang="cs-CZ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</a:rPr>
              <a:t>://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cs.wikipedia.org/wiki/Soubor:Bismuth_crystal_macro.jpg</a:t>
            </a:r>
            <a:r>
              <a:rPr lang="en-US" dirty="0">
                <a:latin typeface="Arial" pitchFamily="34" charset="0"/>
                <a:cs typeface="Arial" pitchFamily="34" charset="0"/>
              </a:rPr>
              <a:t>&gt;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287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939</TotalTime>
  <Words>1814</Words>
  <Application>Microsoft Office PowerPoint</Application>
  <PresentationFormat>Předvádění na obrazovce (4:3)</PresentationFormat>
  <Paragraphs>210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systému Office</vt:lpstr>
      <vt:lpstr>Prezentace aplikace PowerPoint</vt:lpstr>
      <vt:lpstr>Prezentace aplikace PowerPoint</vt:lpstr>
      <vt:lpstr>Prvky V. A skupiny (5. skupiny)</vt:lpstr>
      <vt:lpstr>Vanad (V, Vanadium)</vt:lpstr>
      <vt:lpstr>Výskyt v přírodě</vt:lpstr>
      <vt:lpstr>Výroba</vt:lpstr>
      <vt:lpstr>Využití</vt:lpstr>
      <vt:lpstr>Niob (Nb, Niobium)</vt:lpstr>
      <vt:lpstr>Výskyt a výroba</vt:lpstr>
      <vt:lpstr>Využití</vt:lpstr>
      <vt:lpstr>Tantal (Ta, Tantalum)</vt:lpstr>
      <vt:lpstr>Prvky V. B skupiny</vt:lpstr>
      <vt:lpstr>Dusík (N, Nitrogenium)</vt:lpstr>
      <vt:lpstr>Prezentace aplikace PowerPoint</vt:lpstr>
      <vt:lpstr>Výskyt</vt:lpstr>
      <vt:lpstr>Výroba</vt:lpstr>
      <vt:lpstr>Využití</vt:lpstr>
      <vt:lpstr>Prezentace aplikace PowerPoint</vt:lpstr>
      <vt:lpstr>Koloběh dusíku v přírodě</vt:lpstr>
      <vt:lpstr>Fosfor (P, Phosphorus)</vt:lpstr>
      <vt:lpstr>Výskyt</vt:lpstr>
      <vt:lpstr>Výroba</vt:lpstr>
      <vt:lpstr>Využití</vt:lpstr>
      <vt:lpstr>Arsen, (As Arsenicum)</vt:lpstr>
      <vt:lpstr>Výskyt a výroba</vt:lpstr>
      <vt:lpstr>Využití</vt:lpstr>
      <vt:lpstr>Antimon (Sb, Stibium) </vt:lpstr>
      <vt:lpstr>Prezentace aplikace PowerPoint</vt:lpstr>
      <vt:lpstr>Výskyt a výroba</vt:lpstr>
      <vt:lpstr>Využití</vt:lpstr>
      <vt:lpstr>Bismut (vizmut), (Bi, Bismuthum)</vt:lpstr>
      <vt:lpstr>Výskyt, výroba</vt:lpstr>
      <vt:lpstr>Využití</vt:lpstr>
      <vt:lpstr>Úkol</vt:lpstr>
      <vt:lpstr>Zdroje pro textovou část</vt:lpstr>
      <vt:lpstr>Seznam zdrojů pro použité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igi</dc:creator>
  <cp:lastModifiedBy>Pavel</cp:lastModifiedBy>
  <cp:revision>96</cp:revision>
  <dcterms:created xsi:type="dcterms:W3CDTF">2013-01-19T14:50:51Z</dcterms:created>
  <dcterms:modified xsi:type="dcterms:W3CDTF">2013-11-18T07:11:49Z</dcterms:modified>
</cp:coreProperties>
</file>