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3" r:id="rId26"/>
    <p:sldId id="28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503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854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63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664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859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276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731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181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662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38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073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C57A9-3C08-4B30-A129-123F154B2E7A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6B069-7BAE-4CC4-BAB3-17D687EB86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278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hromium_crystals_and_1cm3_cub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12655397"/>
              </p:ext>
            </p:extLst>
          </p:nvPr>
        </p:nvGraphicFramePr>
        <p:xfrm>
          <a:off x="107504" y="1401213"/>
          <a:ext cx="8856984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6120784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17. Prvky a sloučeniny VI. skupiny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30.4. 2013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69601" y="5935723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04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179388" y="339724"/>
            <a:ext cx="8507412" cy="49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6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 bwMode="auto">
          <a:xfrm>
            <a:off x="250825" y="830262"/>
            <a:ext cx="8713788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prvky a </a:t>
            </a:r>
            <a:r>
              <a:rPr lang="cs-CZ" sz="2800" smtClean="0">
                <a:latin typeface="Arial" charset="0"/>
                <a:cs typeface="Arial" charset="0"/>
              </a:rPr>
              <a:t>sloučeniny </a:t>
            </a:r>
            <a:r>
              <a:rPr lang="cs-CZ" sz="2800">
                <a:latin typeface="Arial" charset="0"/>
                <a:cs typeface="Arial" charset="0"/>
              </a:rPr>
              <a:t>6</a:t>
            </a:r>
            <a:r>
              <a:rPr lang="cs-CZ" sz="2800" smtClean="0">
                <a:latin typeface="Arial" charset="0"/>
                <a:cs typeface="Arial" charset="0"/>
              </a:rPr>
              <a:t>. </a:t>
            </a:r>
            <a:r>
              <a:rPr lang="cs-CZ" sz="2800" dirty="0">
                <a:latin typeface="Arial" charset="0"/>
                <a:cs typeface="Arial" charset="0"/>
              </a:rPr>
              <a:t>s</a:t>
            </a:r>
            <a:r>
              <a:rPr lang="cs-CZ" sz="2800" dirty="0" smtClean="0">
                <a:latin typeface="Arial" charset="0"/>
                <a:cs typeface="Arial" charset="0"/>
              </a:rPr>
              <a:t>kupiny.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16973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Charakteristika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776864" cy="547260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</a:t>
            </a:r>
            <a:r>
              <a:rPr lang="cs-CZ" dirty="0" smtClean="0"/>
              <a:t>ezi prvky </a:t>
            </a:r>
            <a:r>
              <a:rPr lang="cs-CZ" b="1" dirty="0" smtClean="0"/>
              <a:t>VI. B skupiny</a:t>
            </a:r>
            <a:r>
              <a:rPr lang="cs-CZ" dirty="0" smtClean="0"/>
              <a:t>  (nově 6. skupiny) periodické tabulky prvků patří chrom (</a:t>
            </a:r>
            <a:r>
              <a:rPr lang="cs-CZ" dirty="0" err="1" smtClean="0"/>
              <a:t>Cr</a:t>
            </a:r>
            <a:r>
              <a:rPr lang="cs-CZ" dirty="0" smtClean="0"/>
              <a:t>), molybden (</a:t>
            </a:r>
            <a:r>
              <a:rPr lang="cs-CZ" dirty="0" err="1" smtClean="0"/>
              <a:t>Mo</a:t>
            </a:r>
            <a:r>
              <a:rPr lang="cs-CZ" dirty="0" smtClean="0"/>
              <a:t>), wolfram (W) a seaborgium (</a:t>
            </a:r>
            <a:r>
              <a:rPr lang="cs-CZ" dirty="0" err="1" smtClean="0"/>
              <a:t>Sg</a:t>
            </a:r>
            <a:r>
              <a:rPr lang="cs-CZ" dirty="0" smtClean="0"/>
              <a:t>).</a:t>
            </a:r>
          </a:p>
          <a:p>
            <a:r>
              <a:rPr lang="cs-CZ" dirty="0"/>
              <a:t>V</a:t>
            </a:r>
            <a:r>
              <a:rPr lang="cs-CZ" dirty="0" smtClean="0"/>
              <a:t>šechny prvky této skupiny patří mezi přechodné kovy, jsou elektropozitivní</a:t>
            </a:r>
            <a:r>
              <a:rPr lang="cs-CZ" dirty="0"/>
              <a:t> </a:t>
            </a:r>
            <a:r>
              <a:rPr lang="cs-CZ" dirty="0" smtClean="0"/>
              <a:t>a vytvářejí sloučeniny v maximálním oxidačním čísle VI. Reaktivita prvků klesá se vzrůstajícím protonovým číslem. Žádný z těchto prvků nereaguje s vodíkem.</a:t>
            </a:r>
          </a:p>
          <a:p>
            <a:r>
              <a:rPr lang="cs-CZ" dirty="0"/>
              <a:t>M</a:t>
            </a:r>
            <a:r>
              <a:rPr lang="cs-CZ" dirty="0" smtClean="0"/>
              <a:t>olybden je součástí enzymů mnoha živých organismů a wolfram se vyskytuje v enzymech bakterií.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39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Chrom 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Cr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Chromium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38164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světle bílý, lesklý, velmi tvrdý a zároveň křehký kov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používá se v metalurgii při výrobě legovaných ocelí   a dalších slitin, tenká vrstva chromu chrání povrch kovových předmětů před korozí a zvyšuje jejich tvrdost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vyznačuje se mimořádně vysokou chemickou odolností a nízkou reaktivitou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638193"/>
            <a:ext cx="3427530" cy="2047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25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přírodě se chrom vyskytuje velmi často současně s rudami železa například jako ruda </a:t>
            </a:r>
            <a:r>
              <a:rPr lang="cs-CZ" dirty="0" err="1" smtClean="0"/>
              <a:t>chromit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/>
              <a:t>podvojný oxid </a:t>
            </a:r>
            <a:r>
              <a:rPr lang="cs-CZ" dirty="0" err="1"/>
              <a:t>železnato</a:t>
            </a:r>
            <a:r>
              <a:rPr lang="cs-CZ" dirty="0"/>
              <a:t>-chromitý </a:t>
            </a:r>
            <a:r>
              <a:rPr lang="cs-CZ" dirty="0" err="1"/>
              <a:t>FeO</a:t>
            </a:r>
            <a:r>
              <a:rPr lang="cs-CZ" dirty="0"/>
              <a:t> . </a:t>
            </a:r>
            <a:r>
              <a:rPr lang="cs-CZ" dirty="0" smtClean="0"/>
              <a:t>Cr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</a:p>
          <a:p>
            <a:r>
              <a:rPr lang="cs-CZ" dirty="0" smtClean="0"/>
              <a:t>dalším </a:t>
            </a:r>
            <a:r>
              <a:rPr lang="cs-CZ" dirty="0"/>
              <a:t>důležitým minerálem chromu je </a:t>
            </a:r>
            <a:r>
              <a:rPr lang="cs-CZ" dirty="0" err="1" smtClean="0"/>
              <a:t>krokoit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/>
              <a:t>chroman olovnatý </a:t>
            </a:r>
            <a:r>
              <a:rPr lang="cs-CZ" dirty="0" smtClean="0"/>
              <a:t>PbCrO</a:t>
            </a:r>
            <a:r>
              <a:rPr lang="cs-CZ" baseline="-25000" dirty="0" smtClean="0"/>
              <a:t>4</a:t>
            </a:r>
            <a:endParaRPr lang="cs-CZ" dirty="0" smtClean="0"/>
          </a:p>
          <a:p>
            <a:r>
              <a:rPr lang="cs-CZ" dirty="0" smtClean="0"/>
              <a:t>malá </a:t>
            </a:r>
            <a:r>
              <a:rPr lang="cs-CZ" dirty="0"/>
              <a:t>množství chromu přispívají k zabarvení drahokamů smaragdu a </a:t>
            </a:r>
            <a:r>
              <a:rPr lang="cs-CZ" dirty="0" smtClean="0"/>
              <a:t>rubínu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892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76064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metalurgické </a:t>
            </a:r>
            <a:r>
              <a:rPr lang="cs-CZ" sz="2800" dirty="0"/>
              <a:t>získávání chromu je redukce </a:t>
            </a:r>
            <a:r>
              <a:rPr lang="cs-CZ" sz="2800" dirty="0" err="1"/>
              <a:t>chromitu</a:t>
            </a:r>
            <a:r>
              <a:rPr lang="cs-CZ" sz="2800" dirty="0"/>
              <a:t> </a:t>
            </a:r>
            <a:r>
              <a:rPr lang="cs-CZ" sz="2800" dirty="0" smtClean="0"/>
              <a:t>uhlíkem (koksem</a:t>
            </a:r>
            <a:r>
              <a:rPr lang="cs-CZ" sz="2800" dirty="0"/>
              <a:t>) ve vysoké peci:</a:t>
            </a:r>
          </a:p>
          <a:p>
            <a:pPr marL="0" indent="0" algn="ctr">
              <a:buNone/>
            </a:pPr>
            <a:r>
              <a:rPr lang="cs-CZ" sz="2800" dirty="0" smtClean="0"/>
              <a:t>	FeCr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 </a:t>
            </a:r>
            <a:r>
              <a:rPr lang="cs-CZ" sz="2800" dirty="0"/>
              <a:t>+ 4 C → </a:t>
            </a:r>
            <a:r>
              <a:rPr lang="cs-CZ" sz="2800" dirty="0" err="1"/>
              <a:t>Fe</a:t>
            </a:r>
            <a:r>
              <a:rPr lang="cs-CZ" sz="2800" dirty="0"/>
              <a:t> + 2 </a:t>
            </a:r>
            <a:r>
              <a:rPr lang="cs-CZ" sz="2800" dirty="0" err="1"/>
              <a:t>Cr</a:t>
            </a:r>
            <a:r>
              <a:rPr lang="cs-CZ" sz="2800" dirty="0"/>
              <a:t> + 4 CO </a:t>
            </a:r>
            <a:endParaRPr lang="cs-CZ" sz="2800" dirty="0" smtClean="0"/>
          </a:p>
          <a:p>
            <a:r>
              <a:rPr lang="cs-CZ" sz="2800" dirty="0" smtClean="0"/>
              <a:t>výsledkem </a:t>
            </a:r>
            <a:r>
              <a:rPr lang="cs-CZ" sz="2800" dirty="0"/>
              <a:t>je přitom slitina chromu se železem – ferrochrom, který lze dále přímo používat při legování speciálních ocelí a slitin s obsahem </a:t>
            </a:r>
            <a:r>
              <a:rPr lang="cs-CZ" sz="2800" dirty="0" err="1"/>
              <a:t>Fe</a:t>
            </a:r>
            <a:r>
              <a:rPr lang="cs-CZ" sz="2800" dirty="0"/>
              <a:t> a </a:t>
            </a:r>
            <a:r>
              <a:rPr lang="cs-CZ" sz="2800" dirty="0" err="1" smtClean="0"/>
              <a:t>Cr</a:t>
            </a:r>
            <a:endParaRPr lang="cs-CZ" sz="2800" dirty="0" smtClean="0"/>
          </a:p>
          <a:p>
            <a:r>
              <a:rPr lang="cs-CZ" sz="2800" dirty="0" smtClean="0"/>
              <a:t>výroba </a:t>
            </a:r>
            <a:r>
              <a:rPr lang="cs-CZ" sz="2800" dirty="0"/>
              <a:t>čistého chromu </a:t>
            </a:r>
            <a:r>
              <a:rPr lang="cs-CZ" sz="2800" dirty="0" smtClean="0"/>
              <a:t>je komplikovanější, z </a:t>
            </a:r>
            <a:r>
              <a:rPr lang="cs-CZ" sz="2800" dirty="0"/>
              <a:t>chromové rudy působením roztaveného </a:t>
            </a:r>
            <a:r>
              <a:rPr lang="cs-CZ" sz="2800" dirty="0" err="1" smtClean="0"/>
              <a:t>NaOH</a:t>
            </a:r>
            <a:r>
              <a:rPr lang="cs-CZ" sz="2800" dirty="0" smtClean="0"/>
              <a:t> je připraven </a:t>
            </a:r>
            <a:r>
              <a:rPr lang="cs-CZ" sz="2800" dirty="0"/>
              <a:t>dichroman </a:t>
            </a:r>
            <a:r>
              <a:rPr lang="cs-CZ" sz="2800" dirty="0" smtClean="0"/>
              <a:t>sodný Na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Cr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7</a:t>
            </a:r>
            <a:r>
              <a:rPr lang="cs-CZ" sz="2800" dirty="0"/>
              <a:t>, který je uhlíkem redukován </a:t>
            </a:r>
            <a:r>
              <a:rPr lang="cs-CZ" sz="2800" dirty="0" smtClean="0"/>
              <a:t>na oxid chromitý Cr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</a:t>
            </a:r>
            <a:endParaRPr lang="cs-CZ" sz="2800" dirty="0"/>
          </a:p>
          <a:p>
            <a:r>
              <a:rPr lang="cs-CZ" sz="2800" dirty="0" smtClean="0"/>
              <a:t>redukce oxidu chromitého hliníkem </a:t>
            </a:r>
            <a:r>
              <a:rPr lang="cs-CZ" sz="2800" dirty="0"/>
              <a:t>nebo křemíkem za vzniku elementárního </a:t>
            </a:r>
            <a:r>
              <a:rPr lang="cs-CZ" sz="2800" dirty="0" smtClean="0"/>
              <a:t>chromu:</a:t>
            </a:r>
            <a:endParaRPr lang="cs-CZ" sz="2800" dirty="0"/>
          </a:p>
          <a:p>
            <a:pPr marL="0" indent="0" algn="ctr">
              <a:buNone/>
            </a:pPr>
            <a:r>
              <a:rPr lang="cs-CZ" sz="2800" dirty="0"/>
              <a:t>Cr</a:t>
            </a:r>
            <a:r>
              <a:rPr lang="cs-CZ" sz="2800" baseline="-25000" dirty="0"/>
              <a:t>2</a:t>
            </a:r>
            <a:r>
              <a:rPr lang="cs-CZ" sz="2800" dirty="0"/>
              <a:t>O</a:t>
            </a:r>
            <a:r>
              <a:rPr lang="cs-CZ" sz="2800" baseline="-25000" dirty="0"/>
              <a:t>3</a:t>
            </a:r>
            <a:r>
              <a:rPr lang="cs-CZ" sz="2800" dirty="0"/>
              <a:t> + 2 Al → 2 </a:t>
            </a:r>
            <a:r>
              <a:rPr lang="cs-CZ" sz="2800" dirty="0" err="1"/>
              <a:t>Cr</a:t>
            </a:r>
            <a:r>
              <a:rPr lang="cs-CZ" sz="2800" dirty="0"/>
              <a:t> + Al</a:t>
            </a:r>
            <a:r>
              <a:rPr lang="cs-CZ" sz="2800" baseline="-25000" dirty="0"/>
              <a:t>2</a:t>
            </a:r>
            <a:r>
              <a:rPr lang="cs-CZ" sz="2800" dirty="0"/>
              <a:t>O</a:t>
            </a:r>
            <a:r>
              <a:rPr lang="cs-CZ" sz="2800" baseline="-25000" dirty="0"/>
              <a:t>3</a:t>
            </a:r>
            <a:r>
              <a:rPr lang="cs-CZ" sz="2800" dirty="0"/>
              <a:t> 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3023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metalurgii 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výrobě legovaných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ocelí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obsah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chromu ve slitině určuje především její tvrdost a mechanickou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odolnost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možnost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kalitelnosti a korozivzdornosti ocelí legovaných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se využívá u chirurgických nástrojů, v potravinářském průmyslu, vodních strojích (odlitky vodních turbín)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atd.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chromované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předměty často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nalezneme 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vybavení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koupelen nebo součást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luxusních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autodoplňků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soli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trojmocného chromu slouží také ve sklářském průmyslu k barvení skla a kožedělném průmyslu při činění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kůží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77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Molybden,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Molybdaenum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3168352"/>
          </a:xfrm>
        </p:spPr>
        <p:txBody>
          <a:bodyPr/>
          <a:lstStyle/>
          <a:p>
            <a:r>
              <a:rPr lang="cs-CZ" dirty="0"/>
              <a:t>je to stříbřitý až šedobílý, tvrdý a křehký kov se značně vysokým bodem </a:t>
            </a:r>
            <a:r>
              <a:rPr lang="cs-CZ" dirty="0" smtClean="0"/>
              <a:t>tání</a:t>
            </a:r>
          </a:p>
          <a:p>
            <a:r>
              <a:rPr lang="cs-CZ" dirty="0" smtClean="0"/>
              <a:t>krystaluje </a:t>
            </a:r>
            <a:r>
              <a:rPr lang="cs-CZ" dirty="0"/>
              <a:t>v těsně centrované kubické </a:t>
            </a:r>
            <a:r>
              <a:rPr lang="cs-CZ" dirty="0" smtClean="0"/>
              <a:t>mřížce</a:t>
            </a:r>
          </a:p>
          <a:p>
            <a:r>
              <a:rPr lang="cs-CZ" dirty="0" smtClean="0"/>
              <a:t>na </a:t>
            </a:r>
            <a:r>
              <a:rPr lang="cs-CZ" dirty="0"/>
              <a:t>vzduchu je za normální teploty stálý, stejně tak je odolný i vůči působení vody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924661"/>
            <a:ext cx="4373519" cy="2778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48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8457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nejvýznamnější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rudou je molybdenit (sulfid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molybdeničitý - MoS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), dalšími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rudami jsou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wulfenit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molybdenan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olovnatý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(PbMoO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powellit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(Ca(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Mo,W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 MoS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pražením převede na oxid molybdenový podle rovnice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 algn="ctr">
              <a:buNone/>
            </a:pPr>
            <a:r>
              <a:rPr lang="pt-BR" sz="2800" dirty="0">
                <a:latin typeface="Arial" pitchFamily="34" charset="0"/>
                <a:cs typeface="Arial" pitchFamily="34" charset="0"/>
              </a:rPr>
              <a:t>2 MoS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 + 7 O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 → 2 MoO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 + 4 </a:t>
            </a:r>
            <a:r>
              <a:rPr lang="pt-BR" sz="2800" dirty="0" smtClean="0">
                <a:latin typeface="Arial" pitchFamily="34" charset="0"/>
                <a:cs typeface="Arial" pitchFamily="34" charset="0"/>
              </a:rPr>
              <a:t>SO</a:t>
            </a:r>
            <a:r>
              <a:rPr lang="pt-BR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800" baseline="-25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čistý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molybden se vyrábí redukcí oxidu molybdenu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vodíkem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MoO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+ 3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→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+ 3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 </a:t>
            </a:r>
          </a:p>
        </p:txBody>
      </p:sp>
    </p:spTree>
    <p:extLst>
      <p:ext uri="{BB962C8B-B14F-4D97-AF65-F5344CB8AC3E}">
        <p14:creationId xmlns:p14="http://schemas.microsoft.com/office/powerpoint/2010/main" val="383233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01419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využití nalézá hlavně jako složka vysoce legovaných ocelí a při výrobě průmyslových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katalyzátorů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malé množství molybdenu ve slitině výrazně zvyšuje její tvrdost, mechanickou a korozní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odolnost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 molybdenových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ocelí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vyrábějí silně mechanicky namáhané součásti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strojů: hlavně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děl, geologické vrtné hlavice a nástroje pro kovoobrábění</a:t>
            </a:r>
          </a:p>
        </p:txBody>
      </p:sp>
    </p:spTree>
    <p:extLst>
      <p:ext uri="{BB962C8B-B14F-4D97-AF65-F5344CB8AC3E}">
        <p14:creationId xmlns:p14="http://schemas.microsoft.com/office/powerpoint/2010/main" val="1118153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Wolfram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W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Wolframium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362900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šedý až stříbřitě bílý, velmi těžký a mimořádně obtížně tavitelný kov (jeho teplota tání je nejvyšší ze všech kovů a po uhlíku druhá nejvyšší z prvků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hlavní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uplatnění nalézá jako složka různých slitin, v čisté formě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jsme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ním běžně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setkávali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s materiálem pro výrobu žárovkových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vláken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0580" y="4221088"/>
            <a:ext cx="2448272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105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Výskyt 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lavními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minerály wolframu v přírodě jsou wolframit – wolframan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železnato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-manganatý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Fe,Mn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)WO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, wolframan vápenatý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scheelit CaWO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stolzit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wolframan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olovnatý PbWO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4.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ýrobě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wolframu se obvykle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frakce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rudy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taví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hydroxidem sodným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NaOH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). Tavenina se louží vodou, do níž přechází vzniklý </a:t>
            </a:r>
            <a:r>
              <a:rPr lang="cs-CZ" sz="2800">
                <a:latin typeface="Arial" pitchFamily="34" charset="0"/>
                <a:cs typeface="Arial" pitchFamily="34" charset="0"/>
              </a:rPr>
              <a:t>wolframan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sodný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WO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Okyselením tohoto roztoku vypadává sraženina hydratovaného oxidu wolframového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WO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istý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wolfram (podobně jako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molybden)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získá redukci oxidů vodíkem při vyšších teplotách: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WO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+ 3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→ W + 3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 </a:t>
            </a:r>
            <a:endParaRPr lang="cs-CZ" sz="2800" baseline="-250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94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Využití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svařování kovů elektrickým obloukem za použití wolframových elektrod (tzv. metoda TIG,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tungsten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inert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gas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způsobuje elektrický proud procházející mezi elektrodami v inertní atmosféře (obvykle argon) roztavení zpracovávaných kovů bez úbytku materiálu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elektrod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 slitin s přídavkem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wolframu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vyrábí kovoobráběcí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nástroje, vrtné hlavice geologických nástrojů, turbíny a další vysoce teplotně a mechanicky namáhané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součástky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díky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své vysoké hustotě slouží jako materiál penetračních projektilů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penetrátorů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0652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VI. A 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402832" cy="4349079"/>
          </a:xfrm>
        </p:spPr>
        <p:txBody>
          <a:bodyPr>
            <a:norm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rvky VI. A </a:t>
            </a:r>
            <a:r>
              <a:rPr lang="cs-CZ" sz="2800" dirty="0"/>
              <a:t>neboli 16. skupiny periodické soustavy prvků – tedy kyslík (O), </a:t>
            </a:r>
            <a:r>
              <a:rPr lang="cs-CZ" sz="2800" dirty="0" smtClean="0"/>
              <a:t>síra </a:t>
            </a:r>
            <a:r>
              <a:rPr lang="cs-CZ" sz="2800" dirty="0"/>
              <a:t>(S), selen (Se), tellur (Te), polonium (Po) a </a:t>
            </a:r>
            <a:r>
              <a:rPr lang="cs-CZ" sz="2800" dirty="0" err="1"/>
              <a:t>livermorium</a:t>
            </a:r>
            <a:r>
              <a:rPr lang="cs-CZ" sz="2800" dirty="0"/>
              <a:t> (</a:t>
            </a:r>
            <a:r>
              <a:rPr lang="cs-CZ" sz="2800" dirty="0" err="1"/>
              <a:t>Lv</a:t>
            </a:r>
            <a:r>
              <a:rPr lang="cs-CZ" sz="2800" dirty="0" smtClean="0"/>
              <a:t>) se nazývají taky chalkogeny</a:t>
            </a:r>
          </a:p>
          <a:p>
            <a:r>
              <a:rPr lang="cs-CZ" sz="2800" dirty="0" smtClean="0"/>
              <a:t>tento </a:t>
            </a:r>
            <a:r>
              <a:rPr lang="cs-CZ" sz="2800" dirty="0"/>
              <a:t>název znamená </a:t>
            </a:r>
            <a:r>
              <a:rPr lang="cs-CZ" sz="2800" i="1" dirty="0" err="1" smtClean="0"/>
              <a:t>rudotvorné</a:t>
            </a:r>
            <a:endParaRPr lang="cs-CZ" sz="2800" i="1" dirty="0" smtClean="0"/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84784"/>
            <a:ext cx="3993497" cy="4356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31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Kyslík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Oxygenium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je plynný chemický prvek, tvořící druhou hlavní složku zemské </a:t>
            </a:r>
            <a:r>
              <a:rPr lang="cs-CZ" dirty="0" smtClean="0"/>
              <a:t>atmosféry</a:t>
            </a:r>
          </a:p>
          <a:p>
            <a:r>
              <a:rPr lang="cs-CZ" dirty="0" smtClean="0"/>
              <a:t>biogenní prvek </a:t>
            </a:r>
            <a:r>
              <a:rPr lang="cs-CZ" dirty="0"/>
              <a:t>a jeho přítomnost je nezbytná pro existenci většiny živých organizmů na této </a:t>
            </a:r>
            <a:r>
              <a:rPr lang="cs-CZ" dirty="0" smtClean="0"/>
              <a:t>planetě</a:t>
            </a:r>
          </a:p>
          <a:p>
            <a:r>
              <a:rPr lang="cs-CZ" dirty="0" smtClean="0"/>
              <a:t>autorem </a:t>
            </a:r>
            <a:r>
              <a:rPr lang="cs-CZ" dirty="0"/>
              <a:t>jeho </a:t>
            </a:r>
            <a:r>
              <a:rPr lang="cs-CZ" dirty="0" smtClean="0"/>
              <a:t>českého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slovenského názvu je Jan Svatopluk </a:t>
            </a:r>
            <a:r>
              <a:rPr lang="cs-CZ" dirty="0" err="1" smtClean="0"/>
              <a:t>Presl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dirty="0"/>
              <a:t>dýchání vzduchu o obsahu kyslíku větší než 75% však dochází </a:t>
            </a:r>
            <a:r>
              <a:rPr lang="cs-CZ" dirty="0" smtClean="0"/>
              <a:t>většinou k nenávratnému </a:t>
            </a:r>
            <a:r>
              <a:rPr lang="cs-CZ" dirty="0"/>
              <a:t>poškození </a:t>
            </a:r>
            <a:r>
              <a:rPr lang="cs-CZ" dirty="0" smtClean="0"/>
              <a:t>plic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37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Vlastnosti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176464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velmi reaktivní permanentní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plyn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lučování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kyslíku s ostatními prvky se nazývá hoření, pokud je látka zahřátá na zápalnou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teplotu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prakticky vždy o exotermní reakci, která vede k uvolnění značného množství tepelné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energie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rodukty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hoření se nazývají oxidy (dříve kysličníky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377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Výskyt,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atmosféře tvoří plynný kyslík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21objemových %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voda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oceánů, které pokrývají 2/3 zemského povrchu, je hmotnostně složena z 90 %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kyslíku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zemské kůře je kyslík majoritním prvkem, je přítomen téměř ve všech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horninách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získává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destilací zkapalněného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vzduchu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uchovává buď ve zkapalněném stavu ve speciálních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Dewarových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nádobách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plynný v ocelových tlakových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lahvích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25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83264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medicíně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čistý kyslík používá při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operacích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otápěči, vysokohorští horolezci,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letci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kosmonauti využívají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dýchání kyslík nebo směsi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kyslíko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-acetylenový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plamen využívá k řezání oceli a tavení kovů s vysokým bodem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tání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výrobě oceli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vhání čistý kyslík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 roztaveného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železa,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kde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dochází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 oxidaci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přítomného uhlíku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plynné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oxidy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kapalný kyslík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slouží jako okysličovadlo raketových motorů při letech kosmických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lodí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yslík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používá jako jedna ze složek pro náplň některých typů palivových článků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137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Síra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Sulphur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124744"/>
            <a:ext cx="4186808" cy="5256583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nekovový chemický prvek žluté barvy, poměrně hojně zastoupený v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přírodě</a:t>
            </a:r>
          </a:p>
          <a:p>
            <a:r>
              <a:rPr lang="sv-SE" sz="2800" dirty="0">
                <a:latin typeface="Arial" pitchFamily="34" charset="0"/>
                <a:cs typeface="Arial" pitchFamily="34" charset="0"/>
              </a:rPr>
              <a:t>síra se vyskytuje v několika alotropických </a:t>
            </a:r>
            <a:r>
              <a:rPr lang="sv-SE" sz="2800" dirty="0" smtClean="0">
                <a:latin typeface="Arial" pitchFamily="34" charset="0"/>
                <a:cs typeface="Arial" pitchFamily="34" charset="0"/>
              </a:rPr>
              <a:t>modifikacích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kosočtverečná, jednoklonná, homocyklické formy,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sírný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květ…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04864"/>
            <a:ext cx="3842030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5185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5877272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čistý prvek se vyskytuje především v oblastech s bohatou vulkanickou činností nebo v okolí horkých minerálních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pramenů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významný je výskyt síry v různých rudách na bázi sulfidů: sulfid zinečnatý – sfalerit, disulfid železnatý – pyrit, sulfid olovnatý - galenit, sulfid rtuťnatý 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cinabarit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(rumělka) a chalkopyrit – směsný sulfid mědi a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železa nebo minerál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bázi síranů je sádrovec –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dihydrát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síranu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vápenatého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síra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vyskytuje v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uhlí a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ropě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atmosféře je síra přítomna ve formě svých oxidů, především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siřičitého 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sírového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101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jedna ze složek střelného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prachu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součást různých výbušnin a zábavní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pyrotechniky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vulkanizace kaučuku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základní surovina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 výrobu kyseliny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sírové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významnou složkou různých fungicidů, tedy prostředků působících proti růstu hub a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plísní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síření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sklepů i sudů pro uchovávání vína či piva efektivně brání množení nežádoucích plísní a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mikroorganizmů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5161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Selen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b="1" dirty="0" smtClean="0"/>
              <a:t>Se</a:t>
            </a:r>
            <a:r>
              <a:rPr lang="cs-CZ" dirty="0"/>
              <a:t>, </a:t>
            </a:r>
            <a:r>
              <a:rPr lang="cs-CZ" i="1" dirty="0" err="1" smtClean="0"/>
              <a:t>Selenium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8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vyskytuje v několika krystalických formách, jejichž barva je buď šedá nebo tmavě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červená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vyskytuje nejméně v šesti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alotropických modifikacích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ve třech červených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moniklinických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(jednoklonných) formách, v krystalické šedé, hexagonální (šesterečné) formě pak jako černý sklovitý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selen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653136"/>
            <a:ext cx="4085122" cy="1912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8922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obvykle doprovází síru a tellur v jejich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rudách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získáván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 odpadů po spalování síry při výrobě kyseliny sírové nebo ze zbytků po elektrolytické výrobě mědi ze sulfidických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rud 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relativní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zastoupení selenu v zemské kůře i ve vesmíru je velmi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nízké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selen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v potravě nejvíce obsažen v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ořeších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vnitřnostech a mořských rybách</a:t>
            </a:r>
          </a:p>
        </p:txBody>
      </p:sp>
    </p:spTree>
    <p:extLst>
      <p:ext uri="{BB962C8B-B14F-4D97-AF65-F5344CB8AC3E}">
        <p14:creationId xmlns:p14="http://schemas.microsoft.com/office/powerpoint/2010/main" val="1914712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2453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výroba fotočlánků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fotočlánky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 obsahem selenu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používají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 pro měření intenzity dopadajícího světla jako expozimetry, například ve fotoaparátech a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kamerách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většina kopírovacích a reprodukčních přístrojů je osazena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selenovými fotočlánky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pravidelný snížený příjem selenu v potravě nepříznivě ovlivňuje především kardiovaskulární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systém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1236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opište chemickou reakci vzniku tzv. kyselého deště.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ysvětlete rozdíl mezi 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baseline="-25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5305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KLIKORKA, J., HÁJEK, B., VOTINSKÝ, J. Obecná a anorganická chemie, SNTL/ALFA, Praha: 1985 </a:t>
            </a:r>
          </a:p>
          <a:p>
            <a:r>
              <a:rPr lang="cs-CZ" dirty="0"/>
              <a:t>KOTLÍK, B., RŮŽIČKOVÁ, K., Chemie I v kostce, Fragment, Havlíčkův Brod: 1996: ISBN </a:t>
            </a:r>
            <a:r>
              <a:rPr lang="cs-CZ" dirty="0" smtClean="0"/>
              <a:t>80-7200-056-X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4211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charset="0"/>
              </a:rPr>
              <a:t>Seznam zdrojů pro 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896544"/>
          </a:xfrm>
        </p:spPr>
        <p:txBody>
          <a:bodyPr>
            <a:normAutofit fontScale="62500" lnSpcReduction="20000"/>
          </a:bodyPr>
          <a:lstStyle/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4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30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cs.wikipedia.org/wiki/Soubor:Chromium_crystals_and_1cm3_cube.jp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g&gt;</a:t>
            </a:r>
            <a:endParaRPr lang="cs-CZ" sz="2800" dirty="0">
              <a:latin typeface="Arial" pitchFamily="34" charset="0"/>
              <a:cs typeface="Arial" pitchFamily="34" charset="0"/>
              <a:hlinkClick r:id="rId2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cs.wikipedia.org/wiki/Soubor:Molybdenum_crystaline_fragment_and_1cm3_cube.jpg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cs.wikipedia.org/wiki/Soubor:Tungsten.jpg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cs.wikipedia.org/wiki/Soubor:Chalkogene.jpg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19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cs.wikipedia.org/wiki/Soubor:Sulfur-sample.jpg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22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/>
              <a:t>&lt;</a:t>
            </a:r>
            <a:r>
              <a:rPr lang="cs-CZ" sz="2800" dirty="0" smtClean="0"/>
              <a:t>http</a:t>
            </a:r>
            <a:r>
              <a:rPr lang="cs-CZ" sz="2800" dirty="0"/>
              <a:t>://</a:t>
            </a:r>
            <a:r>
              <a:rPr lang="cs-CZ" sz="2800" dirty="0" smtClean="0"/>
              <a:t>cs.wikipedia.org/wiki/Soubor:Selen_1.jpg</a:t>
            </a:r>
            <a:r>
              <a:rPr lang="en-US" sz="2800" smtClean="0"/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7524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3438</TotalTime>
  <Words>1205</Words>
  <Application>Microsoft Office PowerPoint</Application>
  <PresentationFormat>Předvádění na obrazovce (4:3)</PresentationFormat>
  <Paragraphs>152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Charakteristika</vt:lpstr>
      <vt:lpstr>Chrom (Cr, Chromium)</vt:lpstr>
      <vt:lpstr>Výskyt</vt:lpstr>
      <vt:lpstr>Výroba</vt:lpstr>
      <vt:lpstr>Využití</vt:lpstr>
      <vt:lpstr>Molybden,  Mo (Molybdaenum)</vt:lpstr>
      <vt:lpstr>Výskyt a výroba</vt:lpstr>
      <vt:lpstr>Využití</vt:lpstr>
      <vt:lpstr>Wolfram (W,  Wolframium)</vt:lpstr>
      <vt:lpstr>Výskyt a výroba</vt:lpstr>
      <vt:lpstr>Využití</vt:lpstr>
      <vt:lpstr>Prvky VI. A skupiny</vt:lpstr>
      <vt:lpstr>Kyslík (O, Oxygenium)</vt:lpstr>
      <vt:lpstr>Vlastnosti</vt:lpstr>
      <vt:lpstr>Výskyt, výroba</vt:lpstr>
      <vt:lpstr>Využití</vt:lpstr>
      <vt:lpstr>Síra (S, Sulphur)</vt:lpstr>
      <vt:lpstr>Výskyt</vt:lpstr>
      <vt:lpstr>Využití</vt:lpstr>
      <vt:lpstr>Selen (Se, Selenium)</vt:lpstr>
      <vt:lpstr>Výskyt a výroba</vt:lpstr>
      <vt:lpstr>Využití</vt:lpstr>
      <vt:lpstr>Úkol</vt:lpstr>
      <vt:lpstr>Zdroje pro textovou část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55</cp:revision>
  <dcterms:created xsi:type="dcterms:W3CDTF">2013-05-11T11:58:01Z</dcterms:created>
  <dcterms:modified xsi:type="dcterms:W3CDTF">2013-11-18T07:12:00Z</dcterms:modified>
</cp:coreProperties>
</file>