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80" r:id="rId21"/>
    <p:sldId id="279" r:id="rId22"/>
    <p:sldId id="277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42655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6026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56182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23144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15717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94575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0389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77683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399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9351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50522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5D4827-4076-4DC4-A119-5096D93F64AC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BC540A-1702-40BF-8471-3FE5120B6A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5411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241584"/>
              </p:ext>
            </p:extLst>
          </p:nvPr>
        </p:nvGraphicFramePr>
        <p:xfrm>
          <a:off x="179512" y="1401213"/>
          <a:ext cx="8856984" cy="4166013"/>
        </p:xfrm>
        <a:graphic>
          <a:graphicData uri="http://schemas.openxmlformats.org/drawingml/2006/table">
            <a:tbl>
              <a:tblPr/>
              <a:tblGrid>
                <a:gridCol w="2736200"/>
                <a:gridCol w="6120784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18. Prvky a sloučeniny VII. skupiny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15.5. 2013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69601" y="5935723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2028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/>
        </p:nvSpPr>
        <p:spPr bwMode="auto">
          <a:xfrm>
            <a:off x="179388" y="339724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latin typeface="Arial" charset="0"/>
                <a:cs typeface="Arial" charset="0"/>
              </a:rPr>
              <a:t>Konkrétně tato prezentace je zaměřena na prvky a </a:t>
            </a:r>
            <a:r>
              <a:rPr lang="cs-CZ" sz="2800" smtClean="0">
                <a:latin typeface="Arial" charset="0"/>
                <a:cs typeface="Arial" charset="0"/>
              </a:rPr>
              <a:t>sloučeniny </a:t>
            </a:r>
            <a:r>
              <a:rPr lang="cs-CZ" sz="2800">
                <a:latin typeface="Arial" charset="0"/>
                <a:cs typeface="Arial" charset="0"/>
              </a:rPr>
              <a:t>7</a:t>
            </a:r>
            <a:r>
              <a:rPr lang="cs-CZ" sz="2800" smtClean="0">
                <a:latin typeface="Arial" charset="0"/>
                <a:cs typeface="Arial" charset="0"/>
              </a:rPr>
              <a:t>. </a:t>
            </a:r>
            <a:r>
              <a:rPr lang="cs-CZ" sz="2800" dirty="0" smtClean="0">
                <a:latin typeface="Arial" charset="0"/>
                <a:cs typeface="Arial" charset="0"/>
              </a:rPr>
              <a:t>skupiny.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3758138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VII. A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mezi prvky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 skupiny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periodické tabulky prvků patří mangan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), technecium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), rhenium (Re) 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bohrium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mezi přechodné kovy a vytvářejí sloučeniny s velkou variabilitou oxidačního čísla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angan je v přírodě poměrně rozšířený, ale radioaktivní technecium a rhenium jsou velmi vzácné,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ohrium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doposud nebyl izolován v dostatečně velkém množství, aby bylo možno určit všechny jeho fyzikální konstanty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24549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Mangan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Manganum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4690864" cy="4104455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světle šedý, paramagnetický, tvrdý kov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používá se v metalurgii jako přísada do různých slitin, katalyzátorů a barevných pigmentů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204864"/>
            <a:ext cx="3276600" cy="312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7030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5256584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přírodě se mangan vyskytuje prakticky vždy současně s rudami železa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lavním minerálem manganu je pyroluzit (burel) MnO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další významnější nerosty jsou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hausmannit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Mn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braunit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Mn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, manganit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MnO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(OH) a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rhodochrozit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neboli dialogit MnCO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méně významný minerál je například wolframit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Fe,Mn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)WO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13835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760640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ákladem výroby manganu je redukce uhlíkem (koksem) ve vysoké peci:</a:t>
            </a:r>
          </a:p>
          <a:p>
            <a:pPr marL="0" indent="0" algn="ctr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Mn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+ 4 C → 3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+ 4 CO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vzniká slitina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- ferromangan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mangan se získává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aluminotermicky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redukcí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hliníkem - vychází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burelu,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ale ten by s hliníkem reagoval příliš prudce, a proto se musí nejprve převést na Mn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který reaguje klidněji:</a:t>
            </a:r>
          </a:p>
          <a:p>
            <a:pPr marL="0" indent="0" algn="ctr">
              <a:buNone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3 Mn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+ 8 Al → 4 Al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+ 9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zvláště čistý mangan se získává elektrolýzou roztoku síranu manganatého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072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64807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8784976" cy="5544616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podstatnou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část světové těžby manganu se spotřebuje při výrobě oceli – je to asi 95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%,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dále manganového bronzu a slitin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hliníku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sklářském a keramickém průmyslu a 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chemikálií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anganistan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draselný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(KMnO</a:t>
            </a:r>
            <a:r>
              <a:rPr lang="cs-CZ" sz="2800" baseline="-25000" dirty="0" smtClean="0">
                <a:latin typeface="Arial" pitchFamily="34" charset="0"/>
                <a:cs typeface="Arial" pitchFamily="34" charset="0"/>
              </a:rPr>
              <a:t>4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 je používán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dezinfekci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síran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manganatý a chlorid manganatý se používají v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barvířství -  tisk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tkanin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moření osiva </a:t>
            </a: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pt-BR" sz="2800" dirty="0">
                <a:latin typeface="Arial" pitchFamily="34" charset="0"/>
                <a:cs typeface="Arial" pitchFamily="34" charset="0"/>
              </a:rPr>
              <a:t>důležitou slitinou s obsahem manganu je </a:t>
            </a:r>
            <a:r>
              <a:rPr lang="pt-BR" sz="2800" dirty="0" smtClean="0">
                <a:latin typeface="Arial" pitchFamily="34" charset="0"/>
                <a:cs typeface="Arial" pitchFamily="34" charset="0"/>
              </a:rPr>
              <a:t>dural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421595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Prvky VII. B skupiny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688632"/>
          </a:xfrm>
        </p:spPr>
        <p:txBody>
          <a:bodyPr>
            <a:no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halogeny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(halové prvky) označujeme první čtyři prvky 17. (VII.A) skupiny periodické tabulky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prvků - fluor,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chlor, brom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jód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atří sem ještě astat a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ununseptium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halogeny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jsou velmi reaktivní, proto se vyskytují pouze vázané ve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sloučeninách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nejrozšířenějším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halogenem 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chlor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fluor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a chlor jsou za normální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teploty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plyny, brom je kapalina a jód je pevná látka, která velmi snadno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sublimuje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fluor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má ze všech známých prvků největší hodnotu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elektronegativity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86349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Fluor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(F,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fluorum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4968552"/>
          </a:xfrm>
        </p:spPr>
        <p:txBody>
          <a:bodyPr>
            <a:no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nekovový prvek, značně toxický, zelenožlutý plyn, chemicky mimořádně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reaktivní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vyznačuje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vysokou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elektronegativitou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 fluoru se nejvíce využívá kyselina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fluorovodíková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jako základní průmyslová chemikálie,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kryolit - 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používá na snížení teploty tání bauxitu při výrobě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hliníku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využíván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na výrobu teflonu a dalších syntetických organických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polymerů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patří 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biogenním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prvkům - 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kostech 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zubech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1351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Chlor</a:t>
            </a:r>
            <a:r>
              <a:rPr lang="cs-CZ" dirty="0"/>
              <a:t>, </a:t>
            </a:r>
            <a:r>
              <a:rPr lang="cs-CZ" dirty="0" smtClean="0"/>
              <a:t> (</a:t>
            </a:r>
            <a:r>
              <a:rPr lang="cs-CZ" b="1" dirty="0" smtClean="0"/>
              <a:t>Cl, </a:t>
            </a:r>
            <a:r>
              <a:rPr lang="cs-CZ" dirty="0" err="1" smtClean="0"/>
              <a:t>Chlorum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404864"/>
          </a:xfrm>
        </p:spPr>
        <p:txBody>
          <a:bodyPr/>
          <a:lstStyle/>
          <a:p>
            <a:r>
              <a:rPr lang="cs-CZ" dirty="0"/>
              <a:t>je toxický, světle zelený </a:t>
            </a:r>
            <a:r>
              <a:rPr lang="cs-CZ" dirty="0" smtClean="0"/>
              <a:t>plyn</a:t>
            </a:r>
          </a:p>
          <a:p>
            <a:r>
              <a:rPr lang="cs-CZ" dirty="0"/>
              <a:t>velmi </a:t>
            </a:r>
            <a:r>
              <a:rPr lang="cs-CZ" dirty="0" smtClean="0"/>
              <a:t>reaktivní, ochotně se slučuje </a:t>
            </a:r>
            <a:r>
              <a:rPr lang="cs-CZ" dirty="0"/>
              <a:t>s většinou prvků periodické </a:t>
            </a:r>
            <a:r>
              <a:rPr lang="cs-CZ" dirty="0" smtClean="0"/>
              <a:t>soustavy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3645024"/>
            <a:ext cx="5364088" cy="30240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5258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184576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Zemi je chlor přítomen pouze ve formě sloučenin, většina z nich je rozpuštěna v mořské vodě a ve vodě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některých jezer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minerálů je nejznámější chlorid sodný (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) neboli kuchyňská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sůl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hlor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mikrobiogenním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prvkem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rostlin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rganické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sloučeniny chloru jsou v přírodě výjimečné a naprostá většina organických molekul obsahujících atom chloru, s nimiž se kolem sebe setkáváme, vznikla chemickou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syntézou -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chloroform,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tetrachlormethan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PVC, DDT, freony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39371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Výroba a 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896544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výroba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plynného chloru je založena na elektrolýze vodného roztoku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NaCl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– solanky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plynný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chlor je znám jako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první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použitá chemická bojová látka již z 1. světové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války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elementární chlor se používá k desinfekci pitné vody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další uplatnění nachází chlor v papírenském a textilním průmyslu, kde se používá k bělení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surovin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3420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Brom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(Br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Bromum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116832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za normálních podmínek toxická, červenohnědá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kapalina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je velmi reaktivní prvek, který se ochotně slučuje s většinou prvků periodické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soustavy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65659" y="3789040"/>
            <a:ext cx="2959234" cy="2929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7583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Zemi je brom přítomen pouze ve formě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sloučenin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mineralogicky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doprovázejí sloučeniny bromu analogické sloučeniny chloru, ovšem pouze ve velmi nízkých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koncentracích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rom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vyrábí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chlorováním mořské vody, popř. solanky (koncentrovaného roztoku mořské soli) při pH kolem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3,5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brom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z vody odstraňuje probubláním proudem vzduchu a následnou kondenzací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par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92132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>
            <a:no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velmi silné oxidační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činidlo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značně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toxický 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díky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poměrně nízkému bodu varu se rychle odpařuje a jeho páry ve vyšších koncentracích mohou způsobit smrt zadušením, i v nižších koncentracích však poškozují pokožku a především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oči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nerozpustný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bromid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stříbrný -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AgBr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nachází využití ve fotografickém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průmyslu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průmyslové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využívají některé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bromované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sloučeniny jako tzv. </a:t>
            </a:r>
            <a:r>
              <a:rPr lang="cs-CZ" sz="2800" dirty="0" err="1">
                <a:latin typeface="Arial" pitchFamily="34" charset="0"/>
                <a:cs typeface="Arial" pitchFamily="34" charset="0"/>
              </a:rPr>
              <a:t>zhášeče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nebo zpomalovače hoření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063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pl-PL" sz="2800" b="1" dirty="0" smtClean="0">
                <a:latin typeface="Arial" pitchFamily="34" charset="0"/>
                <a:cs typeface="Arial" pitchFamily="34" charset="0"/>
              </a:rPr>
              <a:t>Jod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 (</a:t>
            </a:r>
            <a:r>
              <a:rPr lang="pl-PL" sz="2800" b="1" dirty="0" smtClean="0">
                <a:latin typeface="Arial" pitchFamily="34" charset="0"/>
                <a:cs typeface="Arial" pitchFamily="34" charset="0"/>
              </a:rPr>
              <a:t>I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pl-PL" sz="2800" i="1" dirty="0" smtClean="0">
                <a:latin typeface="Arial" pitchFamily="34" charset="0"/>
                <a:cs typeface="Arial" pitchFamily="34" charset="0"/>
              </a:rPr>
              <a:t>Iodum</a:t>
            </a:r>
            <a:r>
              <a:rPr lang="pl-PL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856984" cy="3052935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tvoří tmavě fialové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až černé destičkovité krystalky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to důležitý biogenní prvek, jehož přítomnost v potravě je nezbytná pro správný vývoj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organismu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elementární jod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za atmosférického tlaku přechází přímo do </a:t>
            </a:r>
            <a:r>
              <a:rPr lang="cs-CZ" sz="2800">
                <a:latin typeface="Arial" pitchFamily="34" charset="0"/>
                <a:cs typeface="Arial" pitchFamily="34" charset="0"/>
              </a:rPr>
              <a:t>plynné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fáze (sublimuje), jeho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páry mají fialovou barvu a charakteristický dráždivý zápach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39752" y="4077072"/>
            <a:ext cx="4478040" cy="2392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51500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3285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 mořské vodě, kde se vyskytuje většina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jodu ve formě sloučenin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základní surovinou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výrobu jodu jsou mořské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řasy 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oxidací jodidů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obsažených v popelu ze spálených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řas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se získá elementární jod, který se rafinuje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sublimací</a:t>
            </a:r>
          </a:p>
          <a:p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326364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3285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roztok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jodu ve směsi alkohol-voda je nazýván jodová tinktura a slouží v medicíně jako dezinfekční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činidlo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praktický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význam mají pouze některé jeho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soli (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AgI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nachází využití ve fotografickém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průmyslu)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 analytické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chemii se využívá při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jodometrických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titracích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nezbytný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pro vývoj lidského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organizmu</a:t>
            </a: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součástí hormonů vylučovaných štítnou žlázou, z nichž nejdůležitější je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thyroxin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- nedostatek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jodu projevuje jako vole neboli struma</a:t>
            </a:r>
          </a:p>
        </p:txBody>
      </p:sp>
    </p:spTree>
    <p:extLst>
      <p:ext uri="{BB962C8B-B14F-4D97-AF65-F5344CB8AC3E}">
        <p14:creationId xmlns:p14="http://schemas.microsoft.com/office/powerpoint/2010/main" val="4022200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Astat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At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err="1" smtClean="0">
                <a:latin typeface="Arial" pitchFamily="34" charset="0"/>
                <a:cs typeface="Arial" pitchFamily="34" charset="0"/>
              </a:rPr>
              <a:t>Astatinum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5544616"/>
          </a:xfrm>
        </p:spPr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je nejtěžším známým prvkem ze skupiny VII. A (halogeny), existuje pouze ve formě </a:t>
            </a:r>
            <a:r>
              <a:rPr lang="cs-CZ" sz="2800" i="1" dirty="0">
                <a:latin typeface="Arial" pitchFamily="34" charset="0"/>
                <a:cs typeface="Arial" pitchFamily="34" charset="0"/>
              </a:rPr>
              <a:t>nestabilních radioaktivních </a:t>
            </a:r>
            <a:r>
              <a:rPr lang="cs-CZ" sz="2800" i="1" dirty="0" smtClean="0">
                <a:latin typeface="Arial" pitchFamily="34" charset="0"/>
                <a:cs typeface="Arial" pitchFamily="34" charset="0"/>
              </a:rPr>
              <a:t>izotopů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v přírodě se vyskytuje jen v naprosto nepatrných množstvích jako člen některé z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uranové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popř. thoriové rozpadové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řady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současné době je známo přibližně dvacet radioizotopů astatu, z nichž nejstabilnější </a:t>
            </a:r>
            <a:r>
              <a:rPr lang="cs-CZ" sz="2800" baseline="30000" dirty="0" smtClean="0">
                <a:latin typeface="Arial" pitchFamily="34" charset="0"/>
                <a:cs typeface="Arial" pitchFamily="34" charset="0"/>
              </a:rPr>
              <a:t>210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At</a:t>
            </a: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nebylo doposud nikdy připraveno takové množství tohoto prvku, které by umožnilo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podrobnější studium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jeho fyzikálního a chemického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chování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10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hlor byl použít jako bojový plyn v I. </a:t>
            </a:r>
            <a:r>
              <a:rPr lang="cs-CZ" sz="2800" smtClean="0">
                <a:latin typeface="Arial" pitchFamily="34" charset="0"/>
                <a:cs typeface="Arial" pitchFamily="34" charset="0"/>
              </a:rPr>
              <a:t>světové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válce - proč to byl právě chlor?</a:t>
            </a:r>
          </a:p>
          <a:p>
            <a:pPr marL="0" indent="0">
              <a:buNone/>
            </a:pPr>
            <a:endParaRPr lang="cs-CZ" sz="28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hlor se vyskytuje v žaludeční šťávě, v jaké formě?</a:t>
            </a:r>
          </a:p>
          <a:p>
            <a:endParaRPr lang="cs-CZ" sz="2800" dirty="0"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opište výskyt jodu. 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334321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KLIKORKA, J., HÁJEK, B., VOTINSKÝ, J</a:t>
            </a:r>
            <a:r>
              <a:rPr lang="cs-CZ" dirty="0" smtClean="0"/>
              <a:t>., </a:t>
            </a:r>
            <a:r>
              <a:rPr lang="cs-CZ" dirty="0"/>
              <a:t>Obecná a anorganická chemie, SNTL/ALFA, Praha: 1985 </a:t>
            </a:r>
          </a:p>
          <a:p>
            <a:r>
              <a:rPr lang="cs-CZ" dirty="0"/>
              <a:t>KOTLÍK, B., RŮŽIČKOVÁ, K., Chemie I v kostce, Fragment, Havlíčkův Brod: 1996: ISBN </a:t>
            </a:r>
            <a:r>
              <a:rPr lang="cs-CZ" dirty="0" smtClean="0"/>
              <a:t>80-7200-056-X</a:t>
            </a:r>
          </a:p>
          <a:p>
            <a:r>
              <a:rPr lang="cs-CZ" dirty="0" err="1" smtClean="0"/>
              <a:t>Fabini</a:t>
            </a:r>
            <a:r>
              <a:rPr lang="cs-CZ" dirty="0" smtClean="0"/>
              <a:t>, J., </a:t>
            </a:r>
            <a:r>
              <a:rPr lang="cs-CZ" dirty="0" err="1" smtClean="0"/>
              <a:t>Šteplová</a:t>
            </a:r>
            <a:r>
              <a:rPr lang="cs-CZ" dirty="0" smtClean="0"/>
              <a:t>, D., Sokolík, R., Anorganická </a:t>
            </a:r>
            <a:r>
              <a:rPr lang="cs-CZ" dirty="0" err="1" smtClean="0"/>
              <a:t>chémia</a:t>
            </a:r>
            <a:r>
              <a:rPr lang="cs-CZ" dirty="0" smtClean="0"/>
              <a:t>, SPN, Bratislava: 1969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467145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>
                <a:latin typeface="Arial" charset="0"/>
              </a:rPr>
              <a:t>Seznam zdrojů pro použité obrázky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525963"/>
          </a:xfrm>
        </p:spPr>
        <p:txBody>
          <a:bodyPr>
            <a:normAutofit/>
          </a:bodyPr>
          <a:lstStyle/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4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15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].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cs.wikipedia.org/wiki/Soubor:Mangan_1.jpg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10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cs.wikipedia.org/wiki/Soubor:Chlorine-sample-flip.jpg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dirty="0" smtClean="0">
                <a:latin typeface="Arial" pitchFamily="34" charset="0"/>
                <a:cs typeface="Arial" pitchFamily="34" charset="0"/>
              </a:rPr>
              <a:t>13</a:t>
            </a:r>
            <a:r>
              <a:rPr lang="cs-CZ" sz="1800" u="sng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cs.wikipedia.org/wiki/Soubor:Bromine_vial_in_acrylic_cube.jpg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r>
              <a:rPr lang="cs-CZ" sz="1800" u="sng" dirty="0">
                <a:latin typeface="Arial" pitchFamily="34" charset="0"/>
                <a:cs typeface="Arial" pitchFamily="34" charset="0"/>
              </a:rPr>
              <a:t>Snímek </a:t>
            </a:r>
            <a:r>
              <a:rPr lang="en-US" sz="1800" u="sng" smtClean="0">
                <a:latin typeface="Arial" pitchFamily="34" charset="0"/>
                <a:cs typeface="Arial" pitchFamily="34" charset="0"/>
              </a:rPr>
              <a:t>16</a:t>
            </a:r>
            <a:r>
              <a:rPr lang="cs-CZ" sz="1800" u="sng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 [</a:t>
            </a:r>
            <a:r>
              <a:rPr lang="cs-CZ" sz="1800" dirty="0"/>
              <a:t>cit. 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201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3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-</a:t>
            </a:r>
            <a:r>
              <a:rPr lang="en-US" sz="1800" dirty="0">
                <a:latin typeface="Arial" pitchFamily="34" charset="0"/>
                <a:cs typeface="Arial" pitchFamily="34" charset="0"/>
              </a:rPr>
              <a:t>15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]. Dostupný pod licencí Public </a:t>
            </a:r>
            <a:r>
              <a:rPr lang="cs-CZ" sz="1800" dirty="0" err="1">
                <a:latin typeface="Arial" pitchFamily="34" charset="0"/>
                <a:cs typeface="Arial" pitchFamily="34" charset="0"/>
              </a:rPr>
              <a:t>Domain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1800" dirty="0" smtClean="0">
                <a:latin typeface="Arial" pitchFamily="34" charset="0"/>
                <a:cs typeface="Arial" pitchFamily="34" charset="0"/>
              </a:rPr>
              <a:t>&lt;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1800" dirty="0">
                <a:latin typeface="Arial" pitchFamily="34" charset="0"/>
                <a:cs typeface="Arial" pitchFamily="34" charset="0"/>
              </a:rPr>
              <a:t>://</a:t>
            </a:r>
            <a:r>
              <a:rPr lang="cs-CZ" sz="1800" dirty="0" smtClean="0">
                <a:latin typeface="Arial" pitchFamily="34" charset="0"/>
                <a:cs typeface="Arial" pitchFamily="34" charset="0"/>
              </a:rPr>
              <a:t>cs.wikipedia.org/wiki/Soubor:Iod_kristall.jpg</a:t>
            </a:r>
            <a:r>
              <a:rPr lang="en-US" sz="1800" dirty="0" smtClean="0">
                <a:latin typeface="Arial" pitchFamily="34" charset="0"/>
                <a:cs typeface="Arial" pitchFamily="34" charset="0"/>
              </a:rPr>
              <a:t>&gt;</a:t>
            </a:r>
            <a:endParaRPr lang="cs-CZ" sz="1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1800" dirty="0">
              <a:latin typeface="Arial" pitchFamily="34" charset="0"/>
              <a:cs typeface="Arial" pitchFamily="34" charset="0"/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45022665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1066</Words>
  <Application>Microsoft Office PowerPoint</Application>
  <PresentationFormat>Předvádění na obrazovce (4:3)</PresentationFormat>
  <Paragraphs>128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Prvky VII. A skupiny</vt:lpstr>
      <vt:lpstr>Mangan (Mn,  Manganum)</vt:lpstr>
      <vt:lpstr>Výskyt</vt:lpstr>
      <vt:lpstr>Výroba</vt:lpstr>
      <vt:lpstr>Využití</vt:lpstr>
      <vt:lpstr>Prvky VII. B skupiny</vt:lpstr>
      <vt:lpstr>Fluor (F, fluorum)</vt:lpstr>
      <vt:lpstr>Chlor,  (Cl, Chlorum)</vt:lpstr>
      <vt:lpstr>Výskyt</vt:lpstr>
      <vt:lpstr>Výroba a využití</vt:lpstr>
      <vt:lpstr>Brom (Br,  Bromum)</vt:lpstr>
      <vt:lpstr>Výskyt a výroba</vt:lpstr>
      <vt:lpstr>Využití</vt:lpstr>
      <vt:lpstr>Jod (I, Iodum)</vt:lpstr>
      <vt:lpstr>Výskyt a výroba</vt:lpstr>
      <vt:lpstr>Využití</vt:lpstr>
      <vt:lpstr>Astat (At, Astatinum )</vt:lpstr>
      <vt:lpstr>Úkol</vt:lpstr>
      <vt:lpstr>Zdroje pro textovou část</vt:lpstr>
      <vt:lpstr>Seznam zdrojů pro použité obrázky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Pavel</cp:lastModifiedBy>
  <cp:revision>43</cp:revision>
  <dcterms:created xsi:type="dcterms:W3CDTF">2013-06-19T18:21:05Z</dcterms:created>
  <dcterms:modified xsi:type="dcterms:W3CDTF">2013-11-18T07:12:13Z</dcterms:modified>
</cp:coreProperties>
</file>