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70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86604-8D3D-4687-90F3-A8273BF662CE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330AE-AEEC-486F-980A-86ABA41AA0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335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9330AE-AEEC-486F-980A-86ABA41AA06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797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218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27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265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7419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076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7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239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105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109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91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052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5283A-9ED2-436F-866D-12C012190DAA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AC094-CD19-44ED-983A-8346712B9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656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4237354"/>
              </p:ext>
            </p:extLst>
          </p:nvPr>
        </p:nvGraphicFramePr>
        <p:xfrm>
          <a:off x="372776" y="1365311"/>
          <a:ext cx="8493125" cy="4166013"/>
        </p:xfrm>
        <a:graphic>
          <a:graphicData uri="http://schemas.openxmlformats.org/drawingml/2006/table">
            <a:tbl>
              <a:tblPr/>
              <a:tblGrid>
                <a:gridCol w="2736200"/>
                <a:gridCol w="5756925"/>
              </a:tblGrid>
              <a:tr h="518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SŠ-COPT Uherský Brod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Autoři: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Edita NAĎOVÁ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19. Kovy, výroba železa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8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Obecná a anorganická chemie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(pro 3.ročník oboru Mechanik seřizovač a Technik - puškař)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CZ.1.07./1.5.00/34.0727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25.5. 2013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Obdélník 7"/>
          <p:cNvSpPr>
            <a:spLocks noChangeArrowheads="1"/>
          </p:cNvSpPr>
          <p:nvPr/>
        </p:nvSpPr>
        <p:spPr bwMode="auto">
          <a:xfrm>
            <a:off x="369601" y="5935723"/>
            <a:ext cx="84978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i="1">
                <a:latin typeface="Calibri" pitchFamily="34" charset="0"/>
              </a:rPr>
              <a:t>Uvedení autoři, není-li uvedeno jinak, jsou autory tohoto výukového materiálu a všech jeho částí. Tento projekt je spolufinancován ESF a státním rozpočtem ČR</a:t>
            </a:r>
            <a:endParaRPr lang="cs-CZ">
              <a:latin typeface="Calibri" pitchFamily="34" charset="0"/>
            </a:endParaRP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624"/>
            <a:ext cx="5472608" cy="119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0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 bwMode="auto">
          <a:xfrm>
            <a:off x="179388" y="339724"/>
            <a:ext cx="850741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675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 bwMode="auto">
          <a:xfrm>
            <a:off x="250825" y="830262"/>
            <a:ext cx="8713788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Clr>
                <a:schemeClr val="folHlink"/>
              </a:buClr>
              <a:buSzPct val="90000"/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Záměrem této sady výukových materiálů Obecná a anorganická chemie (pro 3.ročník oboru Mechanik seřizovač a Technik - puškař) je představit žákům, kteří se v této oblasti vzdělávají, obecnou a anorganickou chemii.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Jednotlivé prezentace v této sadě popíší postupně tematické oblasti, které jsou probírány v běžné výuce chemie na naší SŠ. </a:t>
            </a:r>
          </a:p>
          <a:p>
            <a:pPr marL="0" indent="0" eaLnBrk="1" hangingPunct="1">
              <a:lnSpc>
                <a:spcPct val="90000"/>
              </a:lnSpc>
              <a:spcBef>
                <a:spcPts val="600"/>
              </a:spcBef>
              <a:buFont typeface="Arial" charset="0"/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ts val="600"/>
              </a:spcBef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Konkrétně tato prezentace je zaměřena na Kovy a výrobu železa.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421950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Kovy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jsou prvky chemicky charakterizované jako elektropozitivní, mají snahu předávat valenční elektrony a tvořit jednoatomové kationty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ovy jsou hojně průmyslově využívány pro svoje ojedinělé fyzikální vlastnosti a pro snadnou zpracovatelnost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průmyslu se označení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kovy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také obecně používá pro kovové materiály - slitiny kovů nebo kovů s nekovy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94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Skupiny kovů v periodické tabulce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616624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Alkalické kovy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Na, K,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Fr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Kovy alkalických zemin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Ca,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Ba,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Přechodné kovy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Ti, V,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Co, Ni,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Zn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;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Y,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Zr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Cd;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- La,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Hf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Ta, W, Re, Os, Ir,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Au,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Ušlechtilé kovy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Au,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Re, Os, Ir,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Kovy skupiny železa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Co, Ni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Platinové kovy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lehké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těžké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Os, Ir,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Lanthanoidy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(La),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Ho, Er,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Yb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Lu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Aktinoidy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Pa, U,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Cm,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Cf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Es,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No,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24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lnSpcReduction="10000"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ětšina kovů se v přírodě vyskytuje v podobě oxidů, některé - zejména těžší kovy, jako rtuť a olovo - se vyskytují jako sulfidy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některé vzácné kovy a tzv. mincovní kovy se vyskytují v ryzím kovovém stavu, patří mezi chemicky nejstabilnější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určité kovy se v přírodě nevyskytují vůbec, protože jsou radioaktivní a zmizely díky radioaktivnímu rozpadu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prvky s atomovým číslem vyšším než plutonium vznikají v jaderných reaktorech nebo urychlovačích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31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Vlastnosti kovů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32648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ysoká elektrická a tepelná vodivost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 rostoucí teplotou se elektrická vodivost snižuje, resp. zvyšuje elektrický odpor (na rozdíl od polovodičů)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jsou kujné a lesklé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obvykle mají vysokou teplotu tání a varu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jejich oxidy mají většinou zásaditý charakter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ezi toxické kovy jsou řazeny např.: Cd,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Pb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stejnorodé směsi obsahující více než 1 kov se nazývají slitiny:  amalgámy, alpaka, bronz, dělovina, zvonovina, dural, mosaz, ocel, bílé zlato, liteřina, ložiskový kov apod.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622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Výroba železa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ž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elezo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Ferrum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 je nejrozšířenější přechodný kovový prvek a druhý nejrozšířenější kov na Zemi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znám již od pravěku, v přírodě se minerály železa vyskytují velmi hojně a železo se z nich získává redukcí ve vysoké peci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železo má mnohostranné využití k výrobě většiny základních technických prostředků používaných člověkem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také velmi významným biogenním prvkem, v organismu se podílí na přenášení kyslíku k buňkám 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72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Procesy ve vysoké peci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96944" cy="5649491"/>
          </a:xfrm>
        </p:spPr>
        <p:txBody>
          <a:bodyPr>
            <a:no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 vysoké pece se zaváží železná ruda, koks a struskotvorné přísady, které slouží k ochraně železa během vysokopecního procesu před zpětnou oxidací - vápenec, dolomit…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horní části pece se předehřívá vsázka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se stoupající teplotou v nižší části šachty pece dochází ke kontaktu železné rudy s procházejícími spalinami, které obsahují CO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 teplotě mezi 400 a 1 000 °C probíhá tzv. nepřímá redukce oxidů železa obsažených v rudě (tj. redukce oxidem uhelnatým ze spalin)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+ 3 CO → 3 CO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+ 2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37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6192688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nižších pásmech pece stoupá teplota a dochází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zde 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přímé redukci (mezi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1 000 až 2 000 °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C)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ještě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neredukovaných oxidů železa z již těstovitého až tekutého kovu uhlíkem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římá redukce: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+ 4 C → 3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+ 4 CO 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+ 3 C → 2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+ 3 CO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 →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 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epřímá redukce: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 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 → 2 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 → 3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 →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CO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50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120680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oztavené železo a struska se shromažďují na dně pece v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nístěji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odpichovým otvorem proudí roztavené železo do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veronik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neboli pojízdných mísičů - železničních vagónů nebo je odléváno do forem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struska je od vysoké pece přepravována tzv. "kolibou" k dalšímu zpracování např. granulování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ysokopecní provozy jsou zpravidla součástí integrovaných hutních závodů a tekuté surové železo je ihned přímo dopravováno do oceláren a dále zpracováno na ocel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08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6008"/>
            <a:ext cx="8712969" cy="6351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6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Úkol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Vysvětlete pojem koroze u železa.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Vyjádřete proces koroze chemickou rovnicí.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opište způsoby ochrany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před korozí.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222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Zdroje pro textovou část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dirty="0"/>
              <a:t>KLIKORKA, J., HÁJEK, B., VOTINSKÝ, J. Obecná a anorganická chemie, SNTL/ALFA, Praha: 1985 </a:t>
            </a:r>
          </a:p>
          <a:p>
            <a:r>
              <a:rPr lang="cs-CZ" dirty="0"/>
              <a:t>KOTLÍK, B., RŮŽIČKOVÁ, K., Chemie I v kostce, Fragment, Havlíčkův Brod: 1996: ISBN </a:t>
            </a:r>
            <a:r>
              <a:rPr lang="cs-CZ" dirty="0" smtClean="0"/>
              <a:t>80-7200-056-X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4671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>
                <a:latin typeface="Arial" charset="0"/>
              </a:rPr>
              <a:t>Seznam zdrojů pro použité obrázky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800" u="sng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1800" dirty="0"/>
              <a:t>cit.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25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]. Dostupný pod licencí Public </a:t>
            </a:r>
            <a:r>
              <a:rPr lang="cs-CZ" sz="1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://www.oskole.sk/?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id_cat=53&amp;clanok=5046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&gt;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0947545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689</Words>
  <Application>Microsoft Office PowerPoint</Application>
  <PresentationFormat>Předvádění na obrazovce (4:3)</PresentationFormat>
  <Paragraphs>85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Kovy</vt:lpstr>
      <vt:lpstr>Skupiny kovů v periodické tabulce</vt:lpstr>
      <vt:lpstr>Výskyt</vt:lpstr>
      <vt:lpstr>Vlastnosti kovů</vt:lpstr>
      <vt:lpstr>Výroba železa</vt:lpstr>
      <vt:lpstr>Procesy ve vysoké peci</vt:lpstr>
      <vt:lpstr>Prezentace aplikace PowerPoint</vt:lpstr>
      <vt:lpstr>Prezentace aplikace PowerPoint</vt:lpstr>
      <vt:lpstr>Prezentace aplikace PowerPoint</vt:lpstr>
      <vt:lpstr>Úkol</vt:lpstr>
      <vt:lpstr>Zdroje pro textovou část</vt:lpstr>
      <vt:lpstr>Seznam zdrojů pro 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igi</dc:creator>
  <cp:lastModifiedBy>Pavel</cp:lastModifiedBy>
  <cp:revision>23</cp:revision>
  <dcterms:created xsi:type="dcterms:W3CDTF">2013-06-20T19:57:08Z</dcterms:created>
  <dcterms:modified xsi:type="dcterms:W3CDTF">2013-11-18T07:12:38Z</dcterms:modified>
</cp:coreProperties>
</file>