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358" r:id="rId4"/>
    <p:sldId id="357" r:id="rId5"/>
    <p:sldId id="359" r:id="rId6"/>
    <p:sldId id="360" r:id="rId7"/>
    <p:sldId id="361" r:id="rId8"/>
    <p:sldId id="362" r:id="rId9"/>
    <p:sldId id="363" r:id="rId10"/>
    <p:sldId id="364" r:id="rId11"/>
    <p:sldId id="365" r:id="rId12"/>
    <p:sldId id="366" r:id="rId13"/>
    <p:sldId id="367" r:id="rId14"/>
    <p:sldId id="368" r:id="rId15"/>
    <p:sldId id="371" r:id="rId16"/>
    <p:sldId id="369" r:id="rId17"/>
    <p:sldId id="370" r:id="rId18"/>
    <p:sldId id="321" r:id="rId19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00"/>
    <a:srgbClr val="C3CA64"/>
    <a:srgbClr val="D35B89"/>
    <a:srgbClr val="CC0099"/>
    <a:srgbClr val="EB7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06" autoAdjust="0"/>
    <p:restoredTop sz="94660"/>
  </p:normalViewPr>
  <p:slideViewPr>
    <p:cSldViewPr>
      <p:cViewPr>
        <p:scale>
          <a:sx n="82" d="100"/>
          <a:sy n="82" d="100"/>
        </p:scale>
        <p:origin x="-1026" y="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Dějiny uměni v Evropě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 : Mgr. Kateřina Poživilová 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listopad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Římské umění v době království </a:t>
          </a:r>
          <a:r>
            <a:rPr lang="cs-CZ" sz="2000" b="1" smtClean="0"/>
            <a:t>a republiky</a:t>
          </a:r>
          <a:endParaRPr lang="cs-CZ" sz="2000" dirty="0" smtClean="0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LinFactNeighborX="70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 : Mgr. Kateřina Poživilová 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listopad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Dějiny uměni v Evropě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42815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Římské umění v době království </a:t>
          </a:r>
          <a:r>
            <a:rPr lang="cs-CZ" sz="2000" b="1" kern="1200" smtClean="0"/>
            <a:t>a republiky</a:t>
          </a:r>
          <a:endParaRPr lang="cs-CZ" sz="2000" kern="1200" dirty="0" smtClean="0"/>
        </a:p>
      </dsp:txBody>
      <dsp:txXfrm>
        <a:off x="342815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227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22.11.2013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22.11.2013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22.11.2013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22.11.2013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22.11.2013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9477544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2276872"/>
            <a:ext cx="7408333" cy="3450696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Materiál je určen k výuce výtvarné a estetické výchovy na 2. stupni základní školy. Jedná se o jednoduchý </a:t>
            </a:r>
            <a:r>
              <a:rPr lang="cs-CZ" dirty="0" smtClean="0"/>
              <a:t>výklad, který je doplněn fotografiemi. </a:t>
            </a:r>
            <a:r>
              <a:rPr lang="cs-CZ" dirty="0"/>
              <a:t>Téma je průřezové, žáci se s ním setkávají v hodinách dějepisu, popřípadě v hodinách předmětu Člověk ve společnosti. V nich je možné materiál použít také</a:t>
            </a:r>
            <a:r>
              <a:rPr lang="cs-CZ" dirty="0" smtClean="0"/>
              <a:t>. Snímky 3 - 4 opakují znalosti žáků z dějepisu, správná odpověď se zobrazí po kliknutí. Snímky 5 – 6 demonstrují prolínání různých kultur na Apeninském poloostrově.</a:t>
            </a:r>
          </a:p>
          <a:p>
            <a:r>
              <a:rPr lang="cs-CZ" dirty="0" smtClean="0"/>
              <a:t> Na snímcích 7 – 12 jsou fotografie římské architektury. Snímky 13 – 16 jsou o sochařství a malířství, na snímku 15 je použito interaktivní pero.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Stručný závěrečný kvíz </a:t>
            </a:r>
            <a:r>
              <a:rPr lang="cs-CZ" dirty="0"/>
              <a:t>prověří získané znalosti žáků. </a:t>
            </a:r>
          </a:p>
          <a:p>
            <a:r>
              <a:rPr lang="cs-CZ" dirty="0"/>
              <a:t>Materiál je určen pro interaktivní výuku.</a:t>
            </a:r>
          </a:p>
          <a:p>
            <a:r>
              <a:rPr lang="cs-CZ" dirty="0"/>
              <a:t>Časová dotace  </a:t>
            </a:r>
            <a:r>
              <a:rPr lang="cs-CZ" dirty="0" smtClean="0"/>
              <a:t>20 </a:t>
            </a:r>
            <a:r>
              <a:rPr lang="cs-CZ" dirty="0"/>
              <a:t>minut.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Řím byl založen roku</a:t>
            </a:r>
          </a:p>
          <a:p>
            <a:r>
              <a:rPr lang="cs-CZ" dirty="0" smtClean="0"/>
              <a:t>Podle pověsti bratry</a:t>
            </a:r>
          </a:p>
          <a:p>
            <a:r>
              <a:rPr lang="cs-CZ" dirty="0" smtClean="0"/>
              <a:t>Potomky trojského hrdiny </a:t>
            </a:r>
          </a:p>
          <a:p>
            <a:r>
              <a:rPr lang="cs-CZ" dirty="0" smtClean="0"/>
              <a:t>Římská civilizace trvala do</a:t>
            </a:r>
          </a:p>
          <a:p>
            <a:r>
              <a:rPr lang="cs-CZ" dirty="0" smtClean="0"/>
              <a:t>Státní zřízení 1.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2.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3.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Starověký Řím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263691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753 př. n. l.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3098578"/>
            <a:ext cx="2736304" cy="461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Romulem a Remem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354339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Aenea</a:t>
            </a:r>
            <a:r>
              <a:rPr lang="cs-CZ" dirty="0" smtClean="0"/>
              <a:t>                  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4005064"/>
            <a:ext cx="1620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6. století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4437112"/>
            <a:ext cx="1476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království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486916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republika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5330825"/>
            <a:ext cx="13165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císařství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37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době největšího rozmachu vládl Řím většině tehdy známého světa</a:t>
            </a:r>
          </a:p>
          <a:p>
            <a:r>
              <a:rPr lang="cs-CZ" dirty="0" smtClean="0"/>
              <a:t>Latina se stala po staletí jazykem vzdělaných Evropanů</a:t>
            </a:r>
          </a:p>
          <a:p>
            <a:r>
              <a:rPr lang="cs-CZ" dirty="0" smtClean="0"/>
              <a:t>Z latiny se vyvinuly románské jazyky: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Starověký Řím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4725144"/>
            <a:ext cx="74575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Italština, francouzština, španělština, portugalština, rumunština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352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Byla ovlivněna Etrusky a</a:t>
            </a:r>
          </a:p>
          <a:p>
            <a:r>
              <a:rPr lang="cs-CZ" dirty="0" smtClean="0"/>
              <a:t>Od Etrusků převzali Římané klenbu, čísla, písmo</a:t>
            </a:r>
          </a:p>
          <a:p>
            <a:pPr marL="0" indent="0">
              <a:buNone/>
            </a:pPr>
            <a:r>
              <a:rPr lang="cs-CZ" dirty="0" smtClean="0"/>
              <a:t> ( z něho se vyvinula latinka)</a:t>
            </a:r>
          </a:p>
          <a:p>
            <a:r>
              <a:rPr lang="cs-CZ" dirty="0" smtClean="0"/>
              <a:t>Od Řeků styly chrámové architektury, malířství sochařství (časté byly jejich kopie)</a:t>
            </a:r>
          </a:p>
          <a:p>
            <a:r>
              <a:rPr lang="cs-CZ" dirty="0" smtClean="0"/>
              <a:t>Italická božstva – </a:t>
            </a:r>
            <a:r>
              <a:rPr lang="cs-CZ" dirty="0" err="1" smtClean="0"/>
              <a:t>numina</a:t>
            </a:r>
            <a:r>
              <a:rPr lang="cs-CZ" dirty="0"/>
              <a:t> </a:t>
            </a:r>
            <a:r>
              <a:rPr lang="cs-CZ" dirty="0" smtClean="0"/>
              <a:t>(bez fyzické podoby, splynula s řeckými a etruskými bohy  a dostala lidskou podobu)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Římská kultura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99992" y="265915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Řeky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667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56" y="313221"/>
            <a:ext cx="7992888" cy="6231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7258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Výřez obrazovk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99" y="1700808"/>
            <a:ext cx="4385101" cy="33452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Architektura v nejstarším období a období republiky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8234" y="1700808"/>
            <a:ext cx="4134246" cy="29044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1259632" y="4797152"/>
            <a:ext cx="6624736" cy="177484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Cloaca</a:t>
            </a:r>
            <a:r>
              <a:rPr lang="cs-CZ" sz="2800" dirty="0" smtClean="0"/>
              <a:t> Maxima – Velká stoka,</a:t>
            </a:r>
          </a:p>
          <a:p>
            <a:pPr algn="ctr"/>
            <a:r>
              <a:rPr lang="cs-CZ" sz="2800" dirty="0" smtClean="0"/>
              <a:t>Jeden z nejstarších kanalizačních systémů na světě, etruská stavba z doby království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58982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548680"/>
            <a:ext cx="5904656" cy="43442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907704" y="5157192"/>
            <a:ext cx="5328592" cy="134644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Herkulův Chrám v dórském slohu – počátek 1. století př. n. 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635141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88640"/>
            <a:ext cx="5609053" cy="617186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012160" y="2079103"/>
            <a:ext cx="2952328" cy="28803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Římský chrám Fortuny </a:t>
            </a:r>
            <a:r>
              <a:rPr lang="cs-CZ" sz="2800" dirty="0" err="1" smtClean="0"/>
              <a:t>Virilis</a:t>
            </a:r>
            <a:endParaRPr lang="cs-CZ" sz="2800" dirty="0" smtClean="0"/>
          </a:p>
          <a:p>
            <a:pPr algn="ctr"/>
            <a:r>
              <a:rPr lang="cs-CZ" sz="2800" dirty="0" smtClean="0"/>
              <a:t> v iónském stylu, </a:t>
            </a:r>
          </a:p>
          <a:p>
            <a:pPr algn="ctr"/>
            <a:r>
              <a:rPr lang="cs-CZ" sz="2800" dirty="0" smtClean="0"/>
              <a:t>z období republiky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728136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328359" y="5157192"/>
            <a:ext cx="4536504" cy="15624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Kruhový chrám Vesty v Římě s korintskými sloupy</a:t>
            </a:r>
            <a:endParaRPr lang="cs-CZ" sz="2800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890" y="332656"/>
            <a:ext cx="6954221" cy="46774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87455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540" y="692696"/>
            <a:ext cx="8192921" cy="407324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 flipH="1">
            <a:off x="1835696" y="5034880"/>
            <a:ext cx="5616624" cy="12024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Forum</a:t>
            </a:r>
            <a:r>
              <a:rPr lang="cs-CZ" sz="2800" dirty="0" smtClean="0"/>
              <a:t> </a:t>
            </a:r>
            <a:r>
              <a:rPr lang="cs-CZ" sz="2800" dirty="0" err="1" smtClean="0"/>
              <a:t>Romanum</a:t>
            </a:r>
            <a:r>
              <a:rPr lang="cs-CZ" sz="2800" dirty="0" smtClean="0"/>
              <a:t> – místo politických a náboženských setkání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797415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0648"/>
            <a:ext cx="5767828" cy="287288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738" y="3284984"/>
            <a:ext cx="4334877" cy="26327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467544" y="3645024"/>
            <a:ext cx="3528392" cy="25202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Bazilika – veřejné shromaždiště a tržiště, místo zasedání soudu.</a:t>
            </a:r>
          </a:p>
          <a:p>
            <a:pPr algn="ctr"/>
            <a:r>
              <a:rPr lang="cs-CZ" sz="2400" dirty="0" smtClean="0"/>
              <a:t>Podoba evropských bazilik vydržela až do středověku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42310" y="717172"/>
            <a:ext cx="2736305" cy="20882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Bazilika </a:t>
            </a:r>
            <a:r>
              <a:rPr lang="cs-CZ" sz="2400" dirty="0" err="1" smtClean="0"/>
              <a:t>Aemilia</a:t>
            </a:r>
            <a:r>
              <a:rPr lang="cs-CZ" sz="2400" dirty="0" smtClean="0"/>
              <a:t> v Římě</a:t>
            </a:r>
          </a:p>
          <a:p>
            <a:pPr algn="ctr"/>
            <a:r>
              <a:rPr lang="cs-CZ" sz="2400" dirty="0" smtClean="0"/>
              <a:t>z roku 179 př. n. l.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421821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Etruskové byli zruční kovolitci – </a:t>
            </a:r>
            <a:r>
              <a:rPr lang="cs-CZ" dirty="0" err="1" smtClean="0"/>
              <a:t>bronzíři</a:t>
            </a:r>
            <a:endParaRPr lang="cs-CZ" dirty="0" smtClean="0"/>
          </a:p>
          <a:p>
            <a:r>
              <a:rPr lang="cs-CZ" dirty="0" smtClean="0"/>
              <a:t>První sochařské podobizny římských představitelů byly z vosku</a:t>
            </a:r>
          </a:p>
          <a:p>
            <a:r>
              <a:rPr lang="cs-CZ" dirty="0" smtClean="0"/>
              <a:t>Od 3. století př. n. l. byly dováženy sochy – trofeje z Říma a Orientu</a:t>
            </a:r>
          </a:p>
          <a:p>
            <a:r>
              <a:rPr lang="cs-CZ" dirty="0" smtClean="0"/>
              <a:t>V Neapoli byla sochařská škola, která pracovala podle řeckých vzorů</a:t>
            </a:r>
          </a:p>
          <a:p>
            <a:r>
              <a:rPr lang="cs-CZ" dirty="0" smtClean="0"/>
              <a:t>Římští představitelé se nechávali portrétovat často řeckými sochaři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9504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60648"/>
            <a:ext cx="4867955" cy="58301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5426631" y="1735545"/>
            <a:ext cx="3312368" cy="288032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Sochařský portrét konzula římské republiky – </a:t>
            </a:r>
            <a:r>
              <a:rPr lang="cs-CZ" sz="2800" dirty="0" err="1" smtClean="0"/>
              <a:t>Agrippy</a:t>
            </a:r>
            <a:endParaRPr lang="cs-CZ" sz="2800" dirty="0" smtClean="0"/>
          </a:p>
          <a:p>
            <a:pPr algn="ctr"/>
            <a:r>
              <a:rPr lang="cs-CZ" sz="2800" dirty="0" smtClean="0"/>
              <a:t>Realistická, psychologická studie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359940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Zakroužkuj vlastnosti, které se dají vyčíst z portrétu římského státníka</a:t>
            </a:r>
          </a:p>
          <a:p>
            <a:endParaRPr lang="cs-CZ" dirty="0"/>
          </a:p>
          <a:p>
            <a:r>
              <a:rPr lang="cs-CZ" dirty="0" smtClean="0"/>
              <a:t>Bojácnost, sebevědomí, silná vůle, nejistota, tvrdost, </a:t>
            </a:r>
          </a:p>
          <a:p>
            <a:r>
              <a:rPr lang="cs-CZ" dirty="0" smtClean="0"/>
              <a:t> pohodlnost, ctižádostivost, přímost, lenost, odvaha,</a:t>
            </a:r>
          </a:p>
          <a:p>
            <a:r>
              <a:rPr lang="cs-CZ" dirty="0" smtClean="0"/>
              <a:t> jistota, váhavost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15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Sochařský portrét </a:t>
            </a:r>
            <a:r>
              <a:rPr lang="cs-CZ" dirty="0" err="1" smtClean="0"/>
              <a:t>Agrippy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3675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16</a:t>
            </a:fld>
            <a:endParaRPr lang="cs-CZ"/>
          </a:p>
        </p:txBody>
      </p:sp>
      <p:pic>
        <p:nvPicPr>
          <p:cNvPr id="3" name="Obrázek 2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76672"/>
            <a:ext cx="6624736" cy="39811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Obdélník 3"/>
          <p:cNvSpPr/>
          <p:nvPr/>
        </p:nvSpPr>
        <p:spPr>
          <a:xfrm>
            <a:off x="1165548" y="4869160"/>
            <a:ext cx="6840760" cy="12024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Nástěnné malby známe z Pompejí a Říma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701558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899592" y="2675466"/>
            <a:ext cx="7380808" cy="3561845"/>
          </a:xfrm>
        </p:spPr>
        <p:txBody>
          <a:bodyPr/>
          <a:lstStyle/>
          <a:p>
            <a:r>
              <a:rPr lang="cs-CZ" dirty="0" smtClean="0"/>
              <a:t>Kanalizační systém v Římě, z doby království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Místo politických a náboženských setkání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Tržiště, místo zasedání soudu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17</a:t>
            </a:fld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názvy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55876" y="3212976"/>
            <a:ext cx="2232248" cy="7092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Cloaca</a:t>
            </a:r>
            <a:r>
              <a:rPr lang="cs-CZ" sz="2400" dirty="0" smtClean="0"/>
              <a:t> Maxima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042972" y="4530824"/>
            <a:ext cx="3058056" cy="69837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Forum</a:t>
            </a:r>
            <a:r>
              <a:rPr lang="cs-CZ" sz="2400" dirty="0" smtClean="0"/>
              <a:t> </a:t>
            </a:r>
            <a:r>
              <a:rPr lang="cs-CZ" sz="2400" dirty="0" err="1" smtClean="0"/>
              <a:t>Romanum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 flipH="1">
            <a:off x="5292080" y="5373216"/>
            <a:ext cx="1368152" cy="72008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bazilika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142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18</a:t>
            </a:fld>
            <a:endParaRPr lang="cs-CZ"/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595833" y="1412777"/>
            <a:ext cx="7408333" cy="5172348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i="1" u="sng" dirty="0" smtClean="0"/>
              <a:t>Použitá </a:t>
            </a:r>
            <a:r>
              <a:rPr lang="cs-CZ" i="1" u="sng" dirty="0" err="1" smtClean="0"/>
              <a:t>literatura:</a:t>
            </a:r>
            <a:r>
              <a:rPr lang="cs-CZ" dirty="0" err="1"/>
              <a:t>PIJOAN</a:t>
            </a:r>
            <a:r>
              <a:rPr lang="cs-CZ" dirty="0"/>
              <a:t>, José. </a:t>
            </a:r>
            <a:r>
              <a:rPr lang="cs-CZ" i="1" dirty="0"/>
              <a:t>Dějiny umění</a:t>
            </a:r>
            <a:r>
              <a:rPr lang="cs-CZ" dirty="0"/>
              <a:t>. Praha: Odeon, 1982</a:t>
            </a:r>
            <a:endParaRPr lang="cs-CZ" i="1" u="sng" dirty="0"/>
          </a:p>
          <a:p>
            <a:endParaRPr lang="cs-CZ" i="1" u="sng" dirty="0" smtClean="0"/>
          </a:p>
          <a:p>
            <a:endParaRPr lang="cs-CZ" sz="3200" dirty="0" smtClean="0"/>
          </a:p>
          <a:p>
            <a:r>
              <a:rPr lang="cs-CZ" sz="3200" i="1" u="sng" dirty="0" smtClean="0"/>
              <a:t>Internetové odkazy: </a:t>
            </a:r>
            <a:r>
              <a:rPr lang="cs-CZ" sz="3200" dirty="0"/>
              <a:t>AUTOR NEUVEDEN. </a:t>
            </a:r>
            <a:r>
              <a:rPr lang="cs-CZ" sz="3200" i="1" dirty="0"/>
              <a:t>wikimedia.org</a:t>
            </a:r>
            <a:r>
              <a:rPr lang="cs-CZ" sz="3200" dirty="0"/>
              <a:t> [online]. [cit. 20.11.2013]. Dostupný na WWW: http://upload.wikimedia.org/wikipedia/commons/f/f5/040227_tevere16CloacaMaxima.jpg </a:t>
            </a:r>
            <a:r>
              <a:rPr lang="cs-CZ" sz="3200" i="1" u="sng" dirty="0" smtClean="0"/>
              <a:t> </a:t>
            </a:r>
          </a:p>
          <a:p>
            <a:r>
              <a:rPr lang="cs-CZ" sz="3200" dirty="0"/>
              <a:t>DONOFRIO, </a:t>
            </a:r>
            <a:r>
              <a:rPr lang="cs-CZ" sz="3200" dirty="0" err="1"/>
              <a:t>Piero</a:t>
            </a:r>
            <a:r>
              <a:rPr lang="cs-CZ" sz="3200" dirty="0"/>
              <a:t>. </a:t>
            </a:r>
            <a:r>
              <a:rPr lang="cs-CZ" sz="3200" i="1" dirty="0"/>
              <a:t>flickr.com</a:t>
            </a:r>
            <a:r>
              <a:rPr lang="cs-CZ" sz="3200" dirty="0"/>
              <a:t> [online]. [cit. 20.11.2013]. Dostupný na WWW: http://www.flickr.com/photos/dierkschaefer/3817477938/in/photolist-6Pkzc9-7gTn4r-8vbATy-bp7yCt-8vFKdc-a9MFcW-a1VAKt-a1mG5v-ggxi8P-ggwDnj-aeb4Jj-aZNwtz-9uPD1m-7U915T-98c8NZ-exDy3X-exGJTW-exGJwC-exDxVT-exGJru-exGJHQ/lightbox/ </a:t>
            </a:r>
            <a:endParaRPr lang="cs-CZ" sz="3200" dirty="0" smtClean="0"/>
          </a:p>
          <a:p>
            <a:r>
              <a:rPr lang="cs-CZ" sz="3200" dirty="0"/>
              <a:t>DAZE, </a:t>
            </a:r>
            <a:r>
              <a:rPr lang="cs-CZ" sz="3200" dirty="0" err="1"/>
              <a:t>Darkroom</a:t>
            </a:r>
            <a:r>
              <a:rPr lang="cs-CZ" sz="3200" dirty="0"/>
              <a:t>. </a:t>
            </a:r>
            <a:r>
              <a:rPr lang="cs-CZ" sz="3200" i="1" dirty="0"/>
              <a:t>flickr.com</a:t>
            </a:r>
            <a:r>
              <a:rPr lang="cs-CZ" sz="3200" dirty="0"/>
              <a:t> [online]. [cit. 20.11.2013]. Dostupný na WWW: http://www.flickr.com/photos/brize/9690118767/in/photolist-fLhoHe-a98mTA-a95y6k-fLTBAJ-9p8Nsp-a98igL-a95vCR-a95sZp-a95Bn4-a98qoW-a98pYw-a98fMm-a98om3-a95riF-a98k69-a95qzk-a95qUV-a98eQ7-a98fiC-a98hK1-a98nps-a98gA7-a98nPQ-a95u94-a95CMK-a98oV3-a95q1D-a95pwM-a95mWp-a95mxF-a95iqD-a985So-a987Rh-a95hZk-a987mN-a988i1-a91CnT-a94wgC-a94u6N-a94tkC-cdPKR7/lightbox/ </a:t>
            </a:r>
            <a:endParaRPr lang="cs-CZ" sz="3200" dirty="0" smtClean="0"/>
          </a:p>
          <a:p>
            <a:r>
              <a:rPr lang="cs-CZ" sz="3200" dirty="0"/>
              <a:t>MUSCETTA, Daniele. </a:t>
            </a:r>
            <a:r>
              <a:rPr lang="cs-CZ" sz="3200" i="1" dirty="0"/>
              <a:t>flickr.com</a:t>
            </a:r>
            <a:r>
              <a:rPr lang="cs-CZ" sz="3200" dirty="0"/>
              <a:t> [online]. [cit. 20.11.2013]. Dostupný na WWW: http://www.flickr.com/photos/dani3l3/2349347701/in/photolist-4zB2dR-6f6zRF-aKvEbV/lightbox/ </a:t>
            </a:r>
            <a:endParaRPr lang="cs-CZ" sz="3200" dirty="0" smtClean="0"/>
          </a:p>
          <a:p>
            <a:r>
              <a:rPr lang="cs-CZ" sz="3200" dirty="0"/>
              <a:t>HARRSCH, Mary. </a:t>
            </a:r>
            <a:r>
              <a:rPr lang="cs-CZ" sz="3200" i="1" dirty="0"/>
              <a:t>flickr.com</a:t>
            </a:r>
            <a:r>
              <a:rPr lang="cs-CZ" sz="3200" dirty="0"/>
              <a:t> [online]. [cit. 20.11.2013]. Dostupný na WWW: http://www.flickr.com/photos/mharrsch/12545513/in/photolist-27ikX-27ioC-3nLNe-3yWHj-62Pp6-6fZYu-91Lrm-9vjW1-bGqPH-dnc3V-skmh1-vFreW-xSJYq-yprYb-zH1Na-E3FEB-FF29w-FF3Qt-SsfSK-25QkWJ-2dDWaB-2GFa6i-2GFamk-2GFapr-34mh56-3f5wPX-3Rm66C-4kkGYN-4mEW6r-4mJZ33-4nLFqD-4PXVAu-4R3GR9-4RysAJ-4SgRrY-56i9tX-58i555-5aM1Cd-5bJ6vk-5csx5J-5pYrg7-5u5c7s-5w6SHA-5BtHox-5BtHoz-5MgVjY-5PRari-6b67B1-6nT3im-6oGcKf-6qiw8T/lightbox/ </a:t>
            </a:r>
            <a:endParaRPr lang="cs-CZ" sz="3200" dirty="0" smtClean="0"/>
          </a:p>
          <a:p>
            <a:r>
              <a:rPr lang="cs-CZ" sz="3200" dirty="0"/>
              <a:t>E C JOHANSSON, Hans. </a:t>
            </a:r>
            <a:r>
              <a:rPr lang="cs-CZ" sz="3200" i="1" dirty="0"/>
              <a:t>wikipedia.cz</a:t>
            </a:r>
            <a:r>
              <a:rPr lang="cs-CZ" sz="3200" dirty="0"/>
              <a:t> [online]. [cit. 20.11.2013]. Dostupný na WWW: http://upload.wikimedia.org/wikipedia/commons/e/ee/Forum_Romanum_panorama.jpg </a:t>
            </a:r>
            <a:endParaRPr lang="cs-CZ" sz="3200" dirty="0" smtClean="0"/>
          </a:p>
          <a:p>
            <a:r>
              <a:rPr lang="cs-CZ" sz="3200" i="1" u="sng" dirty="0" smtClean="0"/>
              <a:t>http</a:t>
            </a:r>
            <a:r>
              <a:rPr lang="cs-CZ" sz="3200" i="1" u="sng" dirty="0"/>
              <a:t>://www.flickr.com/photos/pelegrino/1366138589/in/photolist-35HPpB-3gob8q-3m3TDH-3wxLJ4-4iLiqr-4J59hQ-4PFNbG-4UuBHW-58jFne-5q7ikE-5rBJna-5BEr8t-5D7WqW-5DxhvR-5DxhPi-5DxkQn-5DxmDT-5DByYj-5DBzkQ-5DBzU3-5DBA85-5DBCEU-5DBDrJ-5DBDWw-5P3Cw7-5PxB7C-65gKdV-66EWuH-6bp8m6-6bHeN7-6jD36j-6sdWku-6SvPVh-6SHPmA-6SKCCG-6WwGKW-79XaLi-7cz5CV-7eSuCq-7eSuCs-7kbTko-7v4Fg9-7vWDb4-7w1t1w-as8ZeD-c91D2q-7B8LfP-7A2QJS-foes4Q-aBSxxk-fWoDnb/lightbox</a:t>
            </a:r>
            <a:r>
              <a:rPr lang="cs-CZ" sz="3200" i="1" u="sng" dirty="0" smtClean="0"/>
              <a:t>/</a:t>
            </a:r>
          </a:p>
          <a:p>
            <a:r>
              <a:rPr lang="cs-CZ" sz="3200" dirty="0"/>
              <a:t>CFINKE. </a:t>
            </a:r>
            <a:r>
              <a:rPr lang="cs-CZ" sz="3200" i="1" dirty="0"/>
              <a:t>flickr.com</a:t>
            </a:r>
            <a:r>
              <a:rPr lang="cs-CZ" sz="3200" dirty="0"/>
              <a:t> [online]. [cit. 21.11.2013]. Dostupný na WWW: http://www.flickr.com/photos/cfinke/2307768595/in/photolist-4vVVcH-4vZXhs-4zb9ND-4zbaFZ-4zbb3g-4zbmtF-4zbqh8-4zbvHv-4zbxuD-4zfprf-4zfqzf-4zfyYS-4zfDnm-4zfDR3-4zfJ5y-4zfJxo-4B781V-4B78Ra-4Ruez6-6tycwM-6tCiDJ-6uLLRg-6uQW7d-76y4uT-76BXiy-76QA3a-76QAwr-76QAXZ-76UwCb-76Ux5J-76UAHL-76UBc9-76UC5E-7gV2KM-7gV3Yp-7gYXWG-7gYYYj-7gYZkE-7i6xn1-7pJQJx-7pNJzU-7wTGYc-7wTJXZ-cjPDdC-cC2zrG-etLXjF-etRRh9-914MGg-917U8G-914Mj4-917T23/lightbox/ </a:t>
            </a:r>
            <a:endParaRPr lang="cs-CZ" sz="3200" dirty="0" smtClean="0"/>
          </a:p>
          <a:p>
            <a:r>
              <a:rPr lang="cs-CZ" sz="3200" dirty="0"/>
              <a:t>GERANIO, </a:t>
            </a:r>
            <a:r>
              <a:rPr lang="cs-CZ" sz="3200" dirty="0" err="1"/>
              <a:t>Joe</a:t>
            </a:r>
            <a:r>
              <a:rPr lang="cs-CZ" sz="3200" dirty="0"/>
              <a:t>. </a:t>
            </a:r>
            <a:r>
              <a:rPr lang="cs-CZ" sz="3200" i="1" dirty="0"/>
              <a:t>flickr.com</a:t>
            </a:r>
            <a:r>
              <a:rPr lang="cs-CZ" sz="3200" dirty="0"/>
              <a:t> [online]. [cit. 21.11.2013]. Dostupný na WWW: http://www.flickr.com/photos/julio-claudians/3663617866/in/photolist-6zJZXh-6BxKug-6BxKAi-6BBUC7-6BBUDS-6BJus1-6BJuto-6BTk7G-6BZEPN-6C4omv-6CpCvp-6CKSkP-6CKSnZ-6CQ2L7-6D6LDU-6Di4BP-6NYCTn-6Rx5Dc-7k5CJ1-7kRjEe-7kUcuE-7kVkG1-7tp1NX-7xnbdz-aMYjVe-c8PnDy-7E89Yx-7E87UH-7E89Yn-7E87UD-7E85ca-7E89Yv-7E87UR-7E85cg-7E85ck-7E87UP-7E85ct-7E87UF-9iagte-7EbVUf-7EbVU9-7EbVTU-7EbVUb-7EbVU1-bUNmsD-7E89Yr-7E89YD-8DBMmo-8DyFgc-8E8xcf-8ECN7y/lightbox/ </a:t>
            </a:r>
            <a:endParaRPr lang="cs-CZ" sz="3200" i="1" u="sng" dirty="0" smtClean="0"/>
          </a:p>
          <a:p>
            <a:r>
              <a:rPr lang="cs-CZ" sz="3200" i="1" u="sng" dirty="0" smtClean="0">
                <a:solidFill>
                  <a:srgbClr val="073E87"/>
                </a:solidFill>
              </a:rPr>
              <a:t>Jiné zdroje: Linda Kudrnovská (snímek 6)</a:t>
            </a:r>
          </a:p>
          <a:p>
            <a:pPr marL="0" indent="0">
              <a:buFont typeface="Symbol" pitchFamily="18" charset="2"/>
              <a:buNone/>
            </a:pPr>
            <a:endParaRPr lang="cs-CZ" sz="3200" dirty="0" smtClean="0"/>
          </a:p>
        </p:txBody>
      </p:sp>
      <p:sp>
        <p:nvSpPr>
          <p:cNvPr id="16" name="Zástupný symbol pro číslo snímku 2"/>
          <p:cNvSpPr txBox="1">
            <a:spLocks/>
          </p:cNvSpPr>
          <p:nvPr/>
        </p:nvSpPr>
        <p:spPr>
          <a:xfrm>
            <a:off x="4143488" y="64025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17" name="Nadpis 3"/>
          <p:cNvSpPr txBox="1">
            <a:spLocks/>
          </p:cNvSpPr>
          <p:nvPr/>
        </p:nvSpPr>
        <p:spPr>
          <a:xfrm>
            <a:off x="609600" y="4907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479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2892</TotalTime>
  <Words>771</Words>
  <Application>Microsoft Office PowerPoint</Application>
  <PresentationFormat>Předvádění na obrazovce (4:3)</PresentationFormat>
  <Paragraphs>112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Starověký Řím</vt:lpstr>
      <vt:lpstr>Starověký Řím</vt:lpstr>
      <vt:lpstr>Římská kultura</vt:lpstr>
      <vt:lpstr>Prezentace aplikace PowerPoint</vt:lpstr>
      <vt:lpstr>Architektura v nejstarším období a období republiky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Sochařství</vt:lpstr>
      <vt:lpstr>Prezentace aplikace PowerPoint</vt:lpstr>
      <vt:lpstr>Sochařský portrét Agrippy</vt:lpstr>
      <vt:lpstr>Prezentace aplikace PowerPoint</vt:lpstr>
      <vt:lpstr>Doplň názvy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Kateřina Poživilová</cp:lastModifiedBy>
  <cp:revision>383</cp:revision>
  <cp:lastPrinted>2013-10-28T16:34:43Z</cp:lastPrinted>
  <dcterms:created xsi:type="dcterms:W3CDTF">2013-05-10T12:01:16Z</dcterms:created>
  <dcterms:modified xsi:type="dcterms:W3CDTF">2013-11-22T21:19:54Z</dcterms:modified>
</cp:coreProperties>
</file>