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7" r:id="rId10"/>
    <p:sldId id="263" r:id="rId11"/>
    <p:sldId id="264" r:id="rId12"/>
    <p:sldId id="265" r:id="rId13"/>
    <p:sldId id="270" r:id="rId14"/>
    <p:sldId id="269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67C15-08C2-462F-88D2-AC43417E90B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25B3E-8B8E-4B67-B738-31621E791B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enceslaus_I_Duke_of_Bohemia_equestrian_statue_in_Prague_3.jpg" TargetMode="External"/><Relationship Id="rId2" Type="http://schemas.openxmlformats.org/officeDocument/2006/relationships/hyperlink" Target="http://cs.wikipedia.org/wiki/Soubor:Crystal_Palac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        REALISMUS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                      polovina 19. století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548680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87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Dějepis - Kultura v </a:t>
            </a:r>
            <a:r>
              <a:rPr lang="cs-CZ" dirty="0"/>
              <a:t> </a:t>
            </a:r>
            <a:r>
              <a:rPr lang="cs-CZ" dirty="0" smtClean="0"/>
              <a:t>dějinách 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Pořadové číslo: 1.13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slova: realismus, reálný pohled na svět a člověka</a:t>
            </a:r>
          </a:p>
          <a:p>
            <a:r>
              <a:rPr lang="cs-CZ" dirty="0" smtClean="0"/>
              <a:t>Třída: dějepis </a:t>
            </a:r>
            <a:r>
              <a:rPr lang="cs-CZ" smtClean="0"/>
              <a:t>8                       Datum:25.5.2012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04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zopakování výkladu o realismu</a:t>
            </a:r>
          </a:p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znaky architektury</a:t>
            </a:r>
          </a:p>
          <a:p>
            <a:r>
              <a:rPr lang="cs-CZ" dirty="0" smtClean="0"/>
              <a:t>3) malířství a sochařství</a:t>
            </a:r>
          </a:p>
          <a:p>
            <a:r>
              <a:rPr lang="cs-CZ" dirty="0" smtClean="0"/>
              <a:t>4) literatura</a:t>
            </a:r>
          </a:p>
          <a:p>
            <a:r>
              <a:rPr lang="cs-CZ" dirty="0" smtClean="0"/>
              <a:t>5) hudba</a:t>
            </a:r>
          </a:p>
          <a:p>
            <a:r>
              <a:rPr lang="cs-CZ" dirty="0" smtClean="0"/>
              <a:t>6) otázky pro opakování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92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Charakteristika: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 jako zklamání z vývoje společnosti</a:t>
            </a:r>
          </a:p>
          <a:p>
            <a:r>
              <a:rPr lang="cs-CZ" dirty="0" smtClean="0"/>
              <a:t>1851 </a:t>
            </a:r>
            <a:r>
              <a:rPr lang="cs-CZ" dirty="0" smtClean="0"/>
              <a:t>– ohromil návštěvníky na světové výstavě Křišťálový palác v Londýně </a:t>
            </a:r>
          </a:p>
          <a:p>
            <a:r>
              <a:rPr lang="cs-CZ" dirty="0" smtClean="0"/>
              <a:t>Vznikl v Paříži – r. 1855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výstava malíře Gustava </a:t>
            </a:r>
            <a:r>
              <a:rPr lang="cs-CZ" dirty="0" err="1" smtClean="0"/>
              <a:t>Courbeta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snaha zobrazit realitu bez estetických ideálů</a:t>
            </a:r>
          </a:p>
          <a:p>
            <a:r>
              <a:rPr lang="cs-CZ" dirty="0" smtClean="0"/>
              <a:t>Zavržena vyumělkovanost</a:t>
            </a:r>
          </a:p>
          <a:p>
            <a:r>
              <a:rPr lang="cs-CZ" dirty="0" smtClean="0"/>
              <a:t>Zachycoval vztahy mezi lidmi doby kapitalismu</a:t>
            </a:r>
          </a:p>
          <a:p>
            <a:r>
              <a:rPr lang="cs-CZ" dirty="0" smtClean="0"/>
              <a:t>Kritika bohatství  bídy</a:t>
            </a:r>
          </a:p>
          <a:p>
            <a:r>
              <a:rPr lang="cs-CZ" dirty="0" smtClean="0"/>
              <a:t>Zobrazuje společenské rozpory, pokrytectví zbohatlíků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80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architektury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Nové stavební materiály: železo a sklo</a:t>
            </a:r>
          </a:p>
          <a:p>
            <a:r>
              <a:rPr lang="cs-CZ" dirty="0" smtClean="0"/>
              <a:t>Kovové konstrukce na mosty, viadukty, nádraží, tržnice, tovární haly</a:t>
            </a:r>
          </a:p>
          <a:p>
            <a:r>
              <a:rPr lang="cs-CZ" dirty="0" smtClean="0"/>
              <a:t>Stavba nových částí měst – prostornější</a:t>
            </a:r>
          </a:p>
          <a:p>
            <a:r>
              <a:rPr lang="cs-CZ" dirty="0" smtClean="0"/>
              <a:t>Stavba okázalých staveb radnic, muzeí, divadel, budov parlamentu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29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Křišťálový</a:t>
            </a:r>
            <a:br>
              <a:rPr lang="cs-CZ" dirty="0" smtClean="0"/>
            </a:br>
            <a:r>
              <a:rPr lang="cs-CZ" dirty="0" smtClean="0"/>
              <a:t>palác - Londýn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92896"/>
            <a:ext cx="7167336" cy="3897239"/>
          </a:xfrm>
          <a:prstGeom prst="rect">
            <a:avLst/>
          </a:prstGeom>
        </p:spPr>
      </p:pic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76672"/>
            <a:ext cx="4533900" cy="3248025"/>
          </a:xfrm>
        </p:spPr>
      </p:pic>
    </p:spTree>
    <p:extLst>
      <p:ext uri="{BB962C8B-B14F-4D97-AF65-F5344CB8AC3E}">
        <p14:creationId xmlns:p14="http://schemas.microsoft.com/office/powerpoint/2010/main" val="29265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 a 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Obrat k pracujícímu člověku</a:t>
            </a:r>
          </a:p>
          <a:p>
            <a:r>
              <a:rPr lang="cs-CZ" dirty="0" smtClean="0"/>
              <a:t>Zachycení realistické skutečnosti</a:t>
            </a:r>
          </a:p>
          <a:p>
            <a:r>
              <a:rPr lang="cs-CZ" dirty="0" smtClean="0"/>
              <a:t>Zachycení bouřlivých událostí</a:t>
            </a:r>
          </a:p>
          <a:p>
            <a:endParaRPr lang="cs-CZ" dirty="0"/>
          </a:p>
          <a:p>
            <a:r>
              <a:rPr lang="cs-CZ" dirty="0" smtClean="0"/>
              <a:t>Autoři: Gustave </a:t>
            </a:r>
            <a:r>
              <a:rPr lang="cs-CZ" dirty="0" err="1" smtClean="0"/>
              <a:t>Courbet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Honoré</a:t>
            </a:r>
            <a:r>
              <a:rPr lang="cs-CZ" dirty="0" smtClean="0"/>
              <a:t>  </a:t>
            </a:r>
            <a:r>
              <a:rPr lang="cs-CZ" dirty="0" err="1" smtClean="0"/>
              <a:t>Daumier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Sochaři : J.B. </a:t>
            </a:r>
            <a:r>
              <a:rPr lang="cs-CZ" dirty="0" err="1" smtClean="0"/>
              <a:t>Carpeaux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Češi : T. </a:t>
            </a:r>
            <a:r>
              <a:rPr lang="cs-CZ" dirty="0" err="1" smtClean="0"/>
              <a:t>Seidan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J.V. </a:t>
            </a:r>
            <a:r>
              <a:rPr lang="cs-CZ" dirty="0" err="1" smtClean="0"/>
              <a:t>Myslbek</a:t>
            </a:r>
            <a:r>
              <a:rPr lang="cs-CZ" dirty="0" smtClean="0"/>
              <a:t> – jezdecká socha sv. </a:t>
            </a:r>
            <a:r>
              <a:rPr lang="cs-CZ" dirty="0" smtClean="0"/>
              <a:t>Václava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J. Mánes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14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Gustave </a:t>
            </a:r>
            <a:r>
              <a:rPr lang="cs-CZ" dirty="0" err="1" smtClean="0"/>
              <a:t>Courbet</a:t>
            </a:r>
            <a:r>
              <a:rPr lang="cs-CZ" dirty="0" smtClean="0"/>
              <a:t> - autoportrét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5978824" cy="4968552"/>
          </a:xfrm>
        </p:spPr>
      </p:pic>
    </p:spTree>
    <p:extLst>
      <p:ext uri="{BB962C8B-B14F-4D97-AF65-F5344CB8AC3E}">
        <p14:creationId xmlns:p14="http://schemas.microsoft.com/office/powerpoint/2010/main" val="334383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J.V. </a:t>
            </a:r>
            <a:r>
              <a:rPr lang="cs-CZ" dirty="0" err="1" smtClean="0"/>
              <a:t>Myslbek</a:t>
            </a:r>
            <a:r>
              <a:rPr lang="cs-CZ" dirty="0" smtClean="0"/>
              <a:t> – sv. Václav –   </a:t>
            </a:r>
            <a:br>
              <a:rPr lang="cs-CZ" dirty="0" smtClean="0"/>
            </a:br>
            <a:r>
              <a:rPr lang="cs-CZ" dirty="0" smtClean="0"/>
              <a:t>                      Václavské náměstí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098" y="1806575"/>
            <a:ext cx="2603070" cy="4835426"/>
          </a:xfrm>
        </p:spPr>
      </p:pic>
    </p:spTree>
    <p:extLst>
      <p:ext uri="{BB962C8B-B14F-4D97-AF65-F5344CB8AC3E}">
        <p14:creationId xmlns:p14="http://schemas.microsoft.com/office/powerpoint/2010/main" val="154150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Nesl občas ještě znaky romantismu</a:t>
            </a:r>
          </a:p>
          <a:p>
            <a:r>
              <a:rPr lang="cs-CZ" dirty="0" smtClean="0"/>
              <a:t>Hledá lidskost uvnitř člověka</a:t>
            </a:r>
          </a:p>
          <a:p>
            <a:r>
              <a:rPr lang="cs-CZ" dirty="0" smtClean="0"/>
              <a:t>Opravdovost a věrné zachycení skutečnosti</a:t>
            </a:r>
          </a:p>
          <a:p>
            <a:r>
              <a:rPr lang="cs-CZ" dirty="0" smtClean="0"/>
              <a:t>Román, povídka, drama</a:t>
            </a:r>
          </a:p>
          <a:p>
            <a:endParaRPr lang="cs-CZ" dirty="0"/>
          </a:p>
          <a:p>
            <a:r>
              <a:rPr lang="cs-CZ" dirty="0" smtClean="0"/>
              <a:t>Autoři : </a:t>
            </a:r>
            <a:r>
              <a:rPr lang="cs-CZ" dirty="0" err="1" smtClean="0"/>
              <a:t>Honoré</a:t>
            </a:r>
            <a:r>
              <a:rPr lang="cs-CZ" dirty="0" smtClean="0"/>
              <a:t> de Balzac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Charlese Dickense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Nikolaj </a:t>
            </a:r>
            <a:r>
              <a:rPr lang="cs-CZ" dirty="0" err="1" smtClean="0"/>
              <a:t>Vasiljevič</a:t>
            </a:r>
            <a:r>
              <a:rPr lang="cs-CZ" dirty="0" smtClean="0"/>
              <a:t> Gogol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Lev Nikolajevič Tolstoj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err="1" smtClean="0"/>
              <a:t>Fjodor</a:t>
            </a:r>
            <a:r>
              <a:rPr lang="cs-CZ" dirty="0" smtClean="0"/>
              <a:t>  Michajlovič Dostojevský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23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realisté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Havlíček </a:t>
            </a:r>
            <a:r>
              <a:rPr lang="cs-CZ" dirty="0" smtClean="0"/>
              <a:t>Borovský</a:t>
            </a:r>
          </a:p>
          <a:p>
            <a:r>
              <a:rPr lang="cs-CZ" dirty="0" smtClean="0"/>
              <a:t>Karel Jaromír Erben</a:t>
            </a:r>
            <a:endParaRPr lang="cs-CZ" dirty="0" smtClean="0"/>
          </a:p>
          <a:p>
            <a:r>
              <a:rPr lang="cs-CZ" dirty="0" smtClean="0"/>
              <a:t>Božena Němcová</a:t>
            </a:r>
          </a:p>
          <a:p>
            <a:r>
              <a:rPr lang="cs-CZ" dirty="0" smtClean="0"/>
              <a:t>Antal Stašek</a:t>
            </a:r>
          </a:p>
          <a:p>
            <a:r>
              <a:rPr lang="cs-CZ" dirty="0" smtClean="0"/>
              <a:t>Zikmund Winter</a:t>
            </a:r>
          </a:p>
          <a:p>
            <a:r>
              <a:rPr lang="cs-CZ" dirty="0" smtClean="0"/>
              <a:t>Karel Václav Rais</a:t>
            </a:r>
          </a:p>
          <a:p>
            <a:r>
              <a:rPr lang="cs-CZ" dirty="0" smtClean="0"/>
              <a:t>Jindřich Šimon </a:t>
            </a:r>
            <a:r>
              <a:rPr lang="cs-CZ" dirty="0" err="1" smtClean="0"/>
              <a:t>Baar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56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Mísí se směry romantismu a realismu</a:t>
            </a:r>
          </a:p>
          <a:p>
            <a:r>
              <a:rPr lang="cs-CZ" dirty="0" smtClean="0"/>
              <a:t>Okázalá výpravná témata</a:t>
            </a:r>
          </a:p>
          <a:p>
            <a:endParaRPr lang="cs-CZ" dirty="0"/>
          </a:p>
          <a:p>
            <a:r>
              <a:rPr lang="cs-CZ" dirty="0" smtClean="0"/>
              <a:t>Skladatelé: Richard Wagner</a:t>
            </a:r>
          </a:p>
          <a:p>
            <a:pPr marL="0" indent="0">
              <a:buNone/>
            </a:pPr>
            <a:r>
              <a:rPr lang="cs-CZ" dirty="0" smtClean="0"/>
              <a:t>                     Giuseppe </a:t>
            </a:r>
            <a:r>
              <a:rPr lang="cs-CZ" dirty="0" smtClean="0"/>
              <a:t>Verdi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Čeští skladatelé : Bedřich Smetana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03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Zápis   Kritický </a:t>
            </a:r>
            <a:r>
              <a:rPr lang="cs-CZ" dirty="0" smtClean="0"/>
              <a:t>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Projevuje se v 2. pol. 19.století</a:t>
            </a:r>
          </a:p>
          <a:p>
            <a:r>
              <a:rPr lang="cs-CZ" dirty="0" smtClean="0"/>
              <a:t>Vznikl jako reakce na zklamání z vývoje společnosti</a:t>
            </a:r>
          </a:p>
          <a:p>
            <a:r>
              <a:rPr lang="cs-CZ" dirty="0" smtClean="0"/>
              <a:t>Doznívá romantismus = v architektuře a hudbě</a:t>
            </a:r>
          </a:p>
          <a:p>
            <a:r>
              <a:rPr lang="cs-CZ" dirty="0" smtClean="0"/>
              <a:t>Realismus = v literatuře a hudbě</a:t>
            </a:r>
          </a:p>
          <a:p>
            <a:r>
              <a:rPr lang="cs-CZ" dirty="0" smtClean="0"/>
              <a:t>Zobrazuje skutečnost</a:t>
            </a:r>
          </a:p>
          <a:p>
            <a:r>
              <a:rPr lang="cs-CZ" dirty="0" smtClean="0"/>
              <a:t>Vyjadřuje kritiku nespravedlnosti ve společnosti</a:t>
            </a:r>
          </a:p>
          <a:p>
            <a:r>
              <a:rPr lang="cs-CZ" dirty="0" smtClean="0"/>
              <a:t>Rostl zájem o revoluční události</a:t>
            </a:r>
          </a:p>
          <a:p>
            <a:r>
              <a:rPr lang="cs-CZ" dirty="0" err="1" smtClean="0"/>
              <a:t>Doplń</a:t>
            </a:r>
            <a:r>
              <a:rPr lang="cs-CZ" dirty="0" smtClean="0"/>
              <a:t> uč. S. 86-87</a:t>
            </a:r>
          </a:p>
          <a:p>
            <a:r>
              <a:rPr lang="cs-CZ" dirty="0" smtClean="0"/>
              <a:t>: spisovatelé:                                  čeští:</a:t>
            </a:r>
          </a:p>
          <a:p>
            <a:r>
              <a:rPr lang="cs-CZ" dirty="0"/>
              <a:t> </a:t>
            </a:r>
            <a:r>
              <a:rPr lang="cs-CZ" dirty="0" smtClean="0"/>
              <a:t>          malíři:                                 čeští:</a:t>
            </a:r>
          </a:p>
          <a:p>
            <a:r>
              <a:rPr lang="cs-CZ" dirty="0"/>
              <a:t> </a:t>
            </a:r>
            <a:r>
              <a:rPr lang="cs-CZ" dirty="0" smtClean="0"/>
              <a:t>          hudba:                                 čeští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06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Co zobrazují umělci realismu?</a:t>
            </a:r>
          </a:p>
          <a:p>
            <a:r>
              <a:rPr lang="cs-CZ" dirty="0" smtClean="0"/>
              <a:t>2) Znáš českého sochaře a jeho známé dílo?</a:t>
            </a:r>
          </a:p>
          <a:p>
            <a:r>
              <a:rPr lang="cs-CZ" dirty="0" smtClean="0"/>
              <a:t>3) Vyjmenuj světové literární realisty?</a:t>
            </a:r>
          </a:p>
          <a:p>
            <a:r>
              <a:rPr lang="cs-CZ" dirty="0" smtClean="0"/>
              <a:t>4) Kteří čeští autoři tvořili v této době?</a:t>
            </a:r>
          </a:p>
          <a:p>
            <a:r>
              <a:rPr lang="cs-CZ" dirty="0" smtClean="0"/>
              <a:t>5) Kam zařadíš </a:t>
            </a:r>
            <a:r>
              <a:rPr lang="cs-CZ" dirty="0" err="1" smtClean="0"/>
              <a:t>R.Wagnera</a:t>
            </a:r>
            <a:r>
              <a:rPr lang="cs-CZ" dirty="0" smtClean="0"/>
              <a:t> a </a:t>
            </a:r>
            <a:r>
              <a:rPr lang="cs-CZ" dirty="0" err="1" smtClean="0"/>
              <a:t>G.Verdiho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06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cs.wikipedia.org/wiki/Soubor:Crystal_Palace.PNG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cs.wikipedia.org/wiki/Soubor:Wenceslaus_I_Duke_of_Bohemia_equestrian_statue_in_Prague_3.jpg</a:t>
            </a:r>
            <a:endParaRPr lang="cs-CZ" dirty="0" smtClean="0"/>
          </a:p>
          <a:p>
            <a:r>
              <a:rPr lang="cs-CZ" dirty="0"/>
              <a:t>http://cs.wikipedia.org/wiki/Soubor:Selbstbildnis_mit_schwarzem_Hund.jpg</a:t>
            </a:r>
          </a:p>
        </p:txBody>
      </p:sp>
    </p:spTree>
    <p:extLst>
      <p:ext uri="{BB962C8B-B14F-4D97-AF65-F5344CB8AC3E}">
        <p14:creationId xmlns:p14="http://schemas.microsoft.com/office/powerpoint/2010/main" val="249448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148</TotalTime>
  <Words>434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           REALISMUS</vt:lpstr>
      <vt:lpstr>Základní anotace</vt:lpstr>
      <vt:lpstr>Metodický návod:</vt:lpstr>
      <vt:lpstr> Charakteristika:  </vt:lpstr>
      <vt:lpstr>Znaky architektury</vt:lpstr>
      <vt:lpstr>Křišťálový palác - Londýn</vt:lpstr>
      <vt:lpstr>Malířství a sochařství</vt:lpstr>
      <vt:lpstr>Gustave Courbet - autoportrét</vt:lpstr>
      <vt:lpstr>J.V. Myslbek – sv. Václav –                          Václavské náměstí</vt:lpstr>
      <vt:lpstr>Literatura:</vt:lpstr>
      <vt:lpstr>Čeští realisté :</vt:lpstr>
      <vt:lpstr>Hudba</vt:lpstr>
      <vt:lpstr>Zápis   Kritický realismus</vt:lpstr>
      <vt:lpstr>Otázky pro opakování</vt:lpstr>
      <vt:lpstr>Odkazy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REALISMUS</dc:title>
  <dc:creator>Blazkova</dc:creator>
  <cp:lastModifiedBy>Blazkova</cp:lastModifiedBy>
  <cp:revision>15</cp:revision>
  <dcterms:created xsi:type="dcterms:W3CDTF">2012-03-14T12:40:59Z</dcterms:created>
  <dcterms:modified xsi:type="dcterms:W3CDTF">2013-03-25T19:11:27Z</dcterms:modified>
</cp:coreProperties>
</file>