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35"/>
  </p:notesMasterIdLst>
  <p:sldIdLst>
    <p:sldId id="256" r:id="rId2"/>
    <p:sldId id="297" r:id="rId3"/>
    <p:sldId id="286" r:id="rId4"/>
    <p:sldId id="285" r:id="rId5"/>
    <p:sldId id="270" r:id="rId6"/>
    <p:sldId id="263" r:id="rId7"/>
    <p:sldId id="268" r:id="rId8"/>
    <p:sldId id="266" r:id="rId9"/>
    <p:sldId id="269" r:id="rId10"/>
    <p:sldId id="267" r:id="rId11"/>
    <p:sldId id="276" r:id="rId12"/>
    <p:sldId id="275" r:id="rId13"/>
    <p:sldId id="298" r:id="rId14"/>
    <p:sldId id="272" r:id="rId15"/>
    <p:sldId id="274" r:id="rId16"/>
    <p:sldId id="289" r:id="rId17"/>
    <p:sldId id="273" r:id="rId18"/>
    <p:sldId id="299" r:id="rId19"/>
    <p:sldId id="271" r:id="rId20"/>
    <p:sldId id="277" r:id="rId21"/>
    <p:sldId id="278" r:id="rId22"/>
    <p:sldId id="279" r:id="rId23"/>
    <p:sldId id="280" r:id="rId24"/>
    <p:sldId id="281" r:id="rId25"/>
    <p:sldId id="282" r:id="rId26"/>
    <p:sldId id="264" r:id="rId27"/>
    <p:sldId id="265" r:id="rId28"/>
    <p:sldId id="294" r:id="rId29"/>
    <p:sldId id="292" r:id="rId30"/>
    <p:sldId id="290" r:id="rId31"/>
    <p:sldId id="291" r:id="rId32"/>
    <p:sldId id="296" r:id="rId33"/>
    <p:sldId id="260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9" d="100"/>
          <a:sy n="59" d="100"/>
        </p:scale>
        <p:origin x="-146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Prvouka pro 2. ročník v mezipředmětových vztazích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VY_32_INOVACE_Opakujeme-ROSTLINY v lese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Dana Rejlová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Listopad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Y="1726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6358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Dana Rejlová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Listopad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836202"/>
          <a:ext cx="5565987" cy="6840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Prvouka pro 2. ročník v mezipředmětových vztazích</a:t>
          </a:r>
          <a:endParaRPr lang="cs-CZ" sz="2000" b="1" kern="1200" dirty="0"/>
        </a:p>
      </dsp:txBody>
      <dsp:txXfrm>
        <a:off x="585659" y="1836202"/>
        <a:ext cx="5565987" cy="684079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448270"/>
          <a:ext cx="5849872" cy="6480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VY_32_INOVACE_Opakujeme-ROSTLINY v lese</a:t>
          </a:r>
          <a:endParaRPr lang="cs-CZ" sz="2000" kern="1200" dirty="0" smtClean="0"/>
        </a:p>
      </dsp:txBody>
      <dsp:txXfrm>
        <a:off x="301774" y="2448270"/>
        <a:ext cx="5849872" cy="648075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59980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24.11.2013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24.11.2013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24.11.2013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24.11.2013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24.11.2013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24.11.2013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7.png"/><Relationship Id="rId4" Type="http://schemas.openxmlformats.org/officeDocument/2006/relationships/image" Target="../media/image12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1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jpeg"/><Relationship Id="rId5" Type="http://schemas.openxmlformats.org/officeDocument/2006/relationships/image" Target="../media/image9.jpeg"/><Relationship Id="rId4" Type="http://schemas.openxmlformats.org/officeDocument/2006/relationships/image" Target="../media/image19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27.wmf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6.wmf"/><Relationship Id="rId5" Type="http://schemas.openxmlformats.org/officeDocument/2006/relationships/image" Target="../media/image25.jpeg"/><Relationship Id="rId4" Type="http://schemas.openxmlformats.org/officeDocument/2006/relationships/image" Target="../media/image2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7" Type="http://schemas.openxmlformats.org/officeDocument/2006/relationships/image" Target="../media/image33.png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jpe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wmf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www.youtube.com/watch?v=EgFEowH2Ue0" TargetMode="External"/><Relationship Id="rId4" Type="http://schemas.openxmlformats.org/officeDocument/2006/relationships/image" Target="../media/image36.wmf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Ilex_species,_Common_Holly_1_-_geograph.org.uk_-_1045017.jpg" TargetMode="External"/><Relationship Id="rId13" Type="http://schemas.openxmlformats.org/officeDocument/2006/relationships/hyperlink" Target="http://cs.wikipedia.org/wiki/Soubor:Common_hawthorn.jpg" TargetMode="External"/><Relationship Id="rId3" Type="http://schemas.openxmlformats.org/officeDocument/2006/relationships/hyperlink" Target="http://cs.wikipedia.org/wiki/Soubor:Corylus_maxima_'Purpurea'_a1.jpg" TargetMode="External"/><Relationship Id="rId7" Type="http://schemas.openxmlformats.org/officeDocument/2006/relationships/hyperlink" Target="http://cs.wikipedia.org/wiki/Soubor:Paris-quadrifolia(vonSeite).jpg" TargetMode="External"/><Relationship Id="rId12" Type="http://schemas.openxmlformats.org/officeDocument/2006/relationships/hyperlink" Target="http://cs.wikipedia.org/wiki/Soubor:Blackberries_on_bush.jpg" TargetMode="External"/><Relationship Id="rId2" Type="http://schemas.openxmlformats.org/officeDocument/2006/relationships/hyperlink" Target="http://cs.wikipedia.org/wiki/Soubor:Horse-chestnut_80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Leucobryum_glaucum.jpg" TargetMode="External"/><Relationship Id="rId11" Type="http://schemas.openxmlformats.org/officeDocument/2006/relationships/hyperlink" Target="http://cs.wikipedia.org/wiki/Soubor:Buchenwald_1.jpg" TargetMode="External"/><Relationship Id="rId5" Type="http://schemas.openxmlformats.org/officeDocument/2006/relationships/hyperlink" Target="http://cs.wikipedia.org/wiki/Soubor:Avena-sativa.jpg" TargetMode="External"/><Relationship Id="rId10" Type="http://schemas.openxmlformats.org/officeDocument/2006/relationships/hyperlink" Target="http://cs.wikipedia.org/wiki/Soubor:Henbane1.JPG" TargetMode="External"/><Relationship Id="rId4" Type="http://schemas.openxmlformats.org/officeDocument/2006/relationships/hyperlink" Target="http://cs.wikipedia.org/wiki/Soubor:Illustration_Sambucus_nigra0.jpg" TargetMode="External"/><Relationship Id="rId9" Type="http://schemas.openxmlformats.org/officeDocument/2006/relationships/hyperlink" Target="http://cs.wikipedia.org/wiki/Soubor:Taxus_baccata_03_ies.jpg" TargetMode="External"/><Relationship Id="rId14" Type="http://schemas.openxmlformats.org/officeDocument/2006/relationships/hyperlink" Target="http://www.microsoft.office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266575694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556792"/>
            <a:ext cx="7408333" cy="482453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16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Předmět - Prvouka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Věková skupina - 2. ročník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Časový fond – 45 minut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Popis – Materiál slouží k procvičení a </a:t>
            </a:r>
            <a:r>
              <a:rPr lang="cs-CZ" sz="1600" dirty="0" smtClean="0"/>
              <a:t>k zopakování učiva o rostlinách.</a:t>
            </a:r>
            <a:endParaRPr lang="cs-CZ" sz="1600" dirty="0"/>
          </a:p>
          <a:p>
            <a:pPr marL="301943" lvl="1" indent="0">
              <a:buNone/>
            </a:pPr>
            <a:r>
              <a:rPr lang="cs-CZ" sz="1600" dirty="0"/>
              <a:t>Snímek č. </a:t>
            </a:r>
            <a:r>
              <a:rPr lang="cs-CZ" sz="1600" dirty="0" smtClean="0"/>
              <a:t>5, 6</a:t>
            </a:r>
            <a:r>
              <a:rPr lang="cs-CZ" sz="1600" dirty="0" smtClean="0"/>
              <a:t> </a:t>
            </a:r>
            <a:r>
              <a:rPr lang="cs-CZ" sz="1600" dirty="0"/>
              <a:t>je </a:t>
            </a:r>
            <a:r>
              <a:rPr lang="cs-CZ" sz="1600" dirty="0" smtClean="0"/>
              <a:t>výkladový - opakování.</a:t>
            </a:r>
            <a:endParaRPr lang="cs-CZ" sz="1600" dirty="0"/>
          </a:p>
          <a:p>
            <a:pPr marL="301943" lvl="1" indent="0">
              <a:buNone/>
            </a:pPr>
            <a:r>
              <a:rPr lang="cs-CZ" sz="1600" dirty="0"/>
              <a:t>Snímek č. </a:t>
            </a:r>
            <a:r>
              <a:rPr lang="cs-CZ" sz="1600" dirty="0" smtClean="0"/>
              <a:t> </a:t>
            </a:r>
            <a:r>
              <a:rPr lang="cs-CZ" sz="1600" dirty="0" smtClean="0"/>
              <a:t>7, </a:t>
            </a:r>
            <a:r>
              <a:rPr lang="cs-CZ" sz="1600" dirty="0" smtClean="0"/>
              <a:t>15, 20, 27, 28</a:t>
            </a:r>
            <a:r>
              <a:rPr lang="cs-CZ" sz="1600" dirty="0" smtClean="0"/>
              <a:t> </a:t>
            </a:r>
            <a:r>
              <a:rPr lang="cs-CZ" sz="1600" dirty="0"/>
              <a:t>– Kliknutím do volného prostoru postupně přiřazujeme </a:t>
            </a:r>
            <a:r>
              <a:rPr lang="cs-CZ" sz="1600" dirty="0" smtClean="0"/>
              <a:t>názvy dřevin, bylin a jedovatých rostlin, stromů, keřů.</a:t>
            </a:r>
          </a:p>
          <a:p>
            <a:pPr marL="301943" lvl="1" indent="0">
              <a:buNone/>
            </a:pPr>
            <a:r>
              <a:rPr lang="cs-CZ" sz="1600" dirty="0" smtClean="0"/>
              <a:t>Snímek 8 až </a:t>
            </a:r>
            <a:r>
              <a:rPr lang="cs-CZ" sz="1600" dirty="0" smtClean="0"/>
              <a:t>13, 16 </a:t>
            </a:r>
            <a:r>
              <a:rPr lang="cs-CZ" sz="1600" dirty="0" smtClean="0"/>
              <a:t>až </a:t>
            </a:r>
            <a:r>
              <a:rPr lang="cs-CZ" sz="1600" dirty="0" smtClean="0"/>
              <a:t>18</a:t>
            </a:r>
            <a:r>
              <a:rPr lang="cs-CZ" sz="1600" dirty="0" smtClean="0"/>
              <a:t> </a:t>
            </a:r>
            <a:r>
              <a:rPr lang="cs-CZ" sz="1600" dirty="0" smtClean="0"/>
              <a:t>je opakovací kvíz. Kliknutím do správné odpovědi se objeví </a:t>
            </a:r>
            <a:r>
              <a:rPr lang="cs-CZ" sz="1600" dirty="0" err="1" smtClean="0"/>
              <a:t>smajlík</a:t>
            </a:r>
            <a:r>
              <a:rPr lang="cs-CZ" sz="1600" dirty="0" smtClean="0"/>
              <a:t>.</a:t>
            </a:r>
          </a:p>
          <a:p>
            <a:pPr marL="301943" lvl="1" indent="0">
              <a:buNone/>
            </a:pPr>
            <a:r>
              <a:rPr lang="cs-CZ" sz="1600" dirty="0" smtClean="0"/>
              <a:t>Snímek 14 a 19 – Před kliknutím na slovo či do volného prostoru řadíme slova do skupin. Po kliknutí – odpověď.</a:t>
            </a:r>
            <a:endParaRPr lang="cs-CZ" sz="1600" dirty="0" smtClean="0"/>
          </a:p>
          <a:p>
            <a:pPr marL="301943" lvl="1" indent="0">
              <a:buNone/>
            </a:pPr>
            <a:r>
              <a:rPr lang="cs-CZ" sz="1600" dirty="0" smtClean="0"/>
              <a:t>Snímek 21 až </a:t>
            </a:r>
            <a:r>
              <a:rPr lang="cs-CZ" sz="1600" dirty="0" smtClean="0"/>
              <a:t>26 </a:t>
            </a:r>
            <a:r>
              <a:rPr lang="cs-CZ" sz="1600" dirty="0" smtClean="0"/>
              <a:t>slouží k opakování a shrnutí </a:t>
            </a:r>
            <a:r>
              <a:rPr lang="cs-CZ" sz="1600" dirty="0" smtClean="0"/>
              <a:t>učiva - plody.</a:t>
            </a:r>
            <a:endParaRPr lang="cs-CZ" sz="1600" dirty="0"/>
          </a:p>
          <a:p>
            <a:pPr marL="301943" lvl="1" indent="0">
              <a:buNone/>
            </a:pPr>
            <a:r>
              <a:rPr lang="cs-CZ" sz="1600" dirty="0" smtClean="0"/>
              <a:t>Na snímku č. </a:t>
            </a:r>
            <a:r>
              <a:rPr lang="cs-CZ" sz="1600" dirty="0" smtClean="0"/>
              <a:t>29 až 32 – Žáci odpovídají ANO-NE, po kliknutí do obdélníku kontrola – </a:t>
            </a:r>
            <a:r>
              <a:rPr lang="cs-CZ" sz="1600" dirty="0" err="1" smtClean="0"/>
              <a:t>smajlík</a:t>
            </a:r>
            <a:r>
              <a:rPr lang="cs-CZ" sz="1600" dirty="0" smtClean="0"/>
              <a:t>.</a:t>
            </a:r>
            <a:endParaRPr lang="cs-CZ" sz="1600" dirty="0" smtClean="0"/>
          </a:p>
          <a:p>
            <a:pPr marL="301943" lvl="1" indent="0">
              <a:buNone/>
            </a:pPr>
            <a:r>
              <a:rPr lang="cs-CZ" sz="1600" dirty="0" smtClean="0"/>
              <a:t>Na </a:t>
            </a:r>
            <a:r>
              <a:rPr lang="cs-CZ" sz="1600" dirty="0"/>
              <a:t>snímku č. </a:t>
            </a:r>
            <a:r>
              <a:rPr lang="cs-CZ" sz="1600" dirty="0" smtClean="0"/>
              <a:t>33 po kliknutí do jednotlivých rámečků odkryjeme obrázek. Je zde vložen hypertextový odkaz, jak se vyrábějí dřeváky.</a:t>
            </a:r>
          </a:p>
          <a:p>
            <a:pPr marL="301943" lvl="1" indent="0">
              <a:buNone/>
            </a:pPr>
            <a:r>
              <a:rPr lang="cs-CZ" sz="1600" dirty="0" smtClean="0"/>
              <a:t>Materiál </a:t>
            </a:r>
            <a:r>
              <a:rPr lang="cs-CZ" sz="1600" dirty="0"/>
              <a:t>obsahuje </a:t>
            </a:r>
            <a:r>
              <a:rPr lang="cs-CZ" sz="1600" dirty="0" smtClean="0"/>
              <a:t>34</a:t>
            </a:r>
            <a:r>
              <a:rPr lang="cs-CZ" sz="1600" dirty="0" smtClean="0"/>
              <a:t> </a:t>
            </a:r>
            <a:r>
              <a:rPr lang="cs-CZ" sz="1600" dirty="0"/>
              <a:t>stránek a</a:t>
            </a:r>
            <a:r>
              <a:rPr lang="cs-CZ" sz="1600" b="1" dirty="0"/>
              <a:t> </a:t>
            </a:r>
            <a:r>
              <a:rPr lang="cs-CZ" sz="1600" dirty="0"/>
              <a:t>je určen k interaktivní výuce.</a:t>
            </a:r>
          </a:p>
          <a:p>
            <a:endParaRPr lang="cs-CZ" sz="1600" dirty="0"/>
          </a:p>
          <a:p>
            <a:endParaRPr lang="cs-CZ" sz="1600" dirty="0"/>
          </a:p>
          <a:p>
            <a:endParaRPr lang="cs-CZ" sz="1600" dirty="0"/>
          </a:p>
          <a:p>
            <a:endParaRPr lang="cs-CZ" sz="1600" dirty="0"/>
          </a:p>
          <a:p>
            <a:endParaRPr lang="cs-CZ" dirty="0"/>
          </a:p>
          <a:p>
            <a:endParaRPr lang="cs-CZ" dirty="0"/>
          </a:p>
          <a:p>
            <a:pPr marL="0" lvl="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52520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Víš, jak se vyrábějí dřeváky?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 flipH="1">
            <a:off x="771472" y="2745196"/>
            <a:ext cx="7776864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Nejprve </a:t>
            </a:r>
            <a:r>
              <a:rPr lang="cs-CZ" sz="4000" dirty="0">
                <a:solidFill>
                  <a:schemeClr val="tx1"/>
                </a:solidFill>
              </a:rPr>
              <a:t>si rychle </a:t>
            </a:r>
            <a:r>
              <a:rPr lang="cs-CZ" sz="4000" dirty="0" smtClean="0">
                <a:solidFill>
                  <a:schemeClr val="tx1"/>
                </a:solidFill>
              </a:rPr>
              <a:t>zopakujeme … 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 flipH="1">
            <a:off x="785336" y="3825316"/>
            <a:ext cx="7776864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(Ale vážně jen rychle </a:t>
            </a:r>
            <a:r>
              <a:rPr lang="cs-CZ" sz="2800" dirty="0" smtClean="0">
                <a:solidFill>
                  <a:schemeClr val="tx1"/>
                </a:solidFill>
                <a:sym typeface="Wingdings" pitchFamily="2" charset="2"/>
              </a:rPr>
              <a:t>!)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 flipH="1">
            <a:off x="771472" y="4976646"/>
            <a:ext cx="7776864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Tak p</a:t>
            </a:r>
            <a:r>
              <a:rPr lang="cs-CZ" sz="4400" dirty="0" smtClean="0">
                <a:solidFill>
                  <a:schemeClr val="tx1"/>
                </a:solidFill>
              </a:rPr>
              <a:t>ozor, začínáme!</a:t>
            </a:r>
            <a:endParaRPr lang="cs-CZ" sz="4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01621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2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784976" cy="1440160"/>
          </a:xfrm>
        </p:spPr>
        <p:txBody>
          <a:bodyPr>
            <a:normAutofit/>
          </a:bodyPr>
          <a:lstStyle/>
          <a:p>
            <a:r>
              <a:rPr lang="cs-CZ" dirty="0" smtClean="0"/>
              <a:t>Rostliny </a:t>
            </a:r>
            <a:r>
              <a:rPr lang="cs-CZ" dirty="0"/>
              <a:t>v lese </a:t>
            </a:r>
            <a:r>
              <a:rPr lang="cs-CZ" dirty="0" smtClean="0"/>
              <a:t>dělíme na byliny a dřeviny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72464" y="2348881"/>
            <a:ext cx="3822192" cy="639762"/>
          </a:xfrm>
        </p:spPr>
        <p:txBody>
          <a:bodyPr>
            <a:normAutofit lnSpcReduction="10000"/>
          </a:bodyPr>
          <a:lstStyle/>
          <a:p>
            <a:r>
              <a:rPr lang="cs-CZ" sz="3600" b="1" dirty="0" smtClean="0">
                <a:solidFill>
                  <a:schemeClr val="tx1"/>
                </a:solidFill>
              </a:rPr>
              <a:t>DŘEVINY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2348880"/>
            <a:ext cx="3822192" cy="639762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</a:rPr>
              <a:t>BYLINY 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811216" y="3429000"/>
            <a:ext cx="3793232" cy="2697163"/>
          </a:xfrm>
        </p:spPr>
        <p:txBody>
          <a:bodyPr>
            <a:noAutofit/>
          </a:bodyPr>
          <a:lstStyle/>
          <a:p>
            <a:pPr lvl="0"/>
            <a:r>
              <a:rPr lang="cs-CZ" sz="2400" dirty="0" smtClean="0">
                <a:solidFill>
                  <a:schemeClr val="tx1"/>
                </a:solidFill>
              </a:rPr>
              <a:t>Byliny jsou rostliny</a:t>
            </a:r>
            <a:r>
              <a:rPr lang="cs-CZ" sz="2400" dirty="0">
                <a:solidFill>
                  <a:schemeClr val="tx1"/>
                </a:solidFill>
              </a:rPr>
              <a:t>, které mají dužnatý </a:t>
            </a:r>
            <a:r>
              <a:rPr lang="cs-CZ" sz="2400" dirty="0" smtClean="0">
                <a:solidFill>
                  <a:schemeClr val="tx1"/>
                </a:solidFill>
              </a:rPr>
              <a:t>stonek.</a:t>
            </a:r>
          </a:p>
          <a:p>
            <a:pPr marL="0" indent="0">
              <a:buNone/>
            </a:pP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39552" y="3429000"/>
            <a:ext cx="3957835" cy="2697163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Dřeviny jsou rostliny</a:t>
            </a:r>
            <a:r>
              <a:rPr lang="cs-CZ" sz="2400" dirty="0">
                <a:solidFill>
                  <a:schemeClr val="tx1"/>
                </a:solidFill>
              </a:rPr>
              <a:t>, které mají dřevnatý </a:t>
            </a:r>
            <a:r>
              <a:rPr lang="cs-CZ" sz="2400" dirty="0" smtClean="0">
                <a:solidFill>
                  <a:schemeClr val="tx1"/>
                </a:solidFill>
              </a:rPr>
              <a:t>stonek.</a:t>
            </a:r>
          </a:p>
          <a:p>
            <a:endParaRPr lang="cs-CZ" sz="24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Patří sem stromy a </a:t>
            </a:r>
            <a:r>
              <a:rPr lang="cs-CZ" sz="2400" dirty="0">
                <a:solidFill>
                  <a:schemeClr val="tx1"/>
                </a:solidFill>
              </a:rPr>
              <a:t>keře 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1027" name="Picture 3" descr="C:\Users\rej\AppData\Local\Microsoft\Windows\Temporary Internet Files\Content.IE5\OWOWNQG9\MP900400788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000" b="6868"/>
          <a:stretch/>
        </p:blipFill>
        <p:spPr bwMode="auto">
          <a:xfrm>
            <a:off x="755576" y="4365104"/>
            <a:ext cx="1800200" cy="1164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rej\AppData\Local\Microsoft\Windows\Temporary Internet Files\Content.IE5\FX47HNQS\MP900448618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049" t="2963" r="9100" b="65626"/>
          <a:stretch/>
        </p:blipFill>
        <p:spPr bwMode="auto">
          <a:xfrm>
            <a:off x="2699792" y="4352558"/>
            <a:ext cx="1645308" cy="1143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rej\AppData\Local\Microsoft\Windows\Temporary Internet Files\Content.IE5\GLNKIR2U\MC9003830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396818"/>
            <a:ext cx="1812341" cy="158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rej\AppData\Local\Microsoft\Windows\Temporary Internet Files\Content.IE5\OWOWNQG9\MC9003830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391496"/>
            <a:ext cx="1584176" cy="1588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94082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C:\Users\rej\AppData\Local\Microsoft\Windows\Temporary Internet Files\Content.IE5\3PFY2U2D\MC900441793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795" y="3014386"/>
            <a:ext cx="3031232" cy="3031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Dřeviny dělíme na stromy a keře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76120" y="2348880"/>
            <a:ext cx="3822192" cy="639762"/>
          </a:xfrm>
        </p:spPr>
        <p:txBody>
          <a:bodyPr/>
          <a:lstStyle/>
          <a:p>
            <a:r>
              <a:rPr lang="cs-CZ" sz="3200" dirty="0" smtClean="0">
                <a:solidFill>
                  <a:schemeClr val="tx1"/>
                </a:solidFill>
              </a:rPr>
              <a:t>Části stromu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76554" y="2348880"/>
            <a:ext cx="3822192" cy="63976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1"/>
                </a:solidFill>
              </a:rPr>
              <a:t>Části keře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5125" name="Picture 5" descr="C:\Users\rej\AppData\Local\Microsoft\Windows\Temporary Internet Files\Content.IE5\UDYLOKRK\MC9002963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005064"/>
            <a:ext cx="3167204" cy="2059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7657329" y="3058772"/>
            <a:ext cx="10278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větve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582546" y="3078326"/>
            <a:ext cx="10278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větve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935206" y="5695755"/>
            <a:ext cx="12314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kořeny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17851" y="3415409"/>
            <a:ext cx="15023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(koruna)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3304" y="5172535"/>
            <a:ext cx="10310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kmen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770003" y="6002124"/>
            <a:ext cx="12314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kořeny</a:t>
            </a:r>
            <a:endParaRPr lang="cs-CZ" sz="2800" dirty="0">
              <a:solidFill>
                <a:srgbClr val="002060"/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 flipH="1">
            <a:off x="3026559" y="3500274"/>
            <a:ext cx="654591" cy="8171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15" idx="2"/>
          </p:cNvCxnSpPr>
          <p:nvPr/>
        </p:nvCxnSpPr>
        <p:spPr>
          <a:xfrm flipH="1">
            <a:off x="2339752" y="6218975"/>
            <a:ext cx="1211168" cy="15279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1484355" y="5543160"/>
            <a:ext cx="855397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stCxn id="16" idx="3"/>
          </p:cNvCxnSpPr>
          <p:nvPr/>
        </p:nvCxnSpPr>
        <p:spPr>
          <a:xfrm>
            <a:off x="1820185" y="3677019"/>
            <a:ext cx="519567" cy="15267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6732241" y="6240968"/>
            <a:ext cx="1037762" cy="13080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>
            <a:off x="7446541" y="3510142"/>
            <a:ext cx="646923" cy="63909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03491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918537"/>
          </a:xfrm>
        </p:spPr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náš tyto dřeviny?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329628" y="332390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b="1" dirty="0"/>
          </a:p>
        </p:txBody>
      </p:sp>
      <p:sp>
        <p:nvSpPr>
          <p:cNvPr id="25" name="Obdélník 24"/>
          <p:cNvSpPr/>
          <p:nvPr/>
        </p:nvSpPr>
        <p:spPr>
          <a:xfrm>
            <a:off x="282285" y="3262176"/>
            <a:ext cx="2633531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lípa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139143" y="3262176"/>
            <a:ext cx="3004769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bříza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367239" y="3262176"/>
            <a:ext cx="2509707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jírovec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68059" y="5873048"/>
            <a:ext cx="2719765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líska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175147" y="5874346"/>
            <a:ext cx="3004768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hloh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367239" y="5873048"/>
            <a:ext cx="2509709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b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ez černý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19" name="Obrázek 18" descr="IMG_1765.JPG"/>
          <p:cNvPicPr>
            <a:picLocks noChangeAspect="1"/>
          </p:cNvPicPr>
          <p:nvPr/>
        </p:nvPicPr>
        <p:blipFill>
          <a:blip r:embed="rId2" cstate="print"/>
          <a:srcRect l="49708" t="7496" r="19520" b="38851"/>
          <a:stretch>
            <a:fillRect/>
          </a:stretch>
        </p:blipFill>
        <p:spPr>
          <a:xfrm>
            <a:off x="899592" y="1268760"/>
            <a:ext cx="1478282" cy="1933138"/>
          </a:xfrm>
          <a:prstGeom prst="rect">
            <a:avLst/>
          </a:prstGeom>
        </p:spPr>
      </p:pic>
      <p:pic>
        <p:nvPicPr>
          <p:cNvPr id="1026" name="Picture 2" descr="C:\Users\Lucie\AppData\Local\Microsoft\Windows\Temporary Internet Files\Content.IE5\KICHX765\MP900406900[2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97410" y="1554462"/>
            <a:ext cx="2088233" cy="1670587"/>
          </a:xfrm>
          <a:prstGeom prst="rect">
            <a:avLst/>
          </a:prstGeom>
          <a:noFill/>
        </p:spPr>
      </p:pic>
      <p:sp>
        <p:nvSpPr>
          <p:cNvPr id="20" name="TextovéPole 19"/>
          <p:cNvSpPr txBox="1"/>
          <p:nvPr/>
        </p:nvSpPr>
        <p:spPr>
          <a:xfrm>
            <a:off x="1259632" y="2852936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foto:autor</a:t>
            </a:r>
            <a:endParaRPr lang="cs-CZ" dirty="0"/>
          </a:p>
        </p:txBody>
      </p:sp>
      <p:pic>
        <p:nvPicPr>
          <p:cNvPr id="21" name="Obrázek 20" descr="kastan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948264" y="1268760"/>
            <a:ext cx="1392774" cy="1916662"/>
          </a:xfrm>
          <a:prstGeom prst="rect">
            <a:avLst/>
          </a:prstGeom>
        </p:spPr>
      </p:pic>
      <p:sp>
        <p:nvSpPr>
          <p:cNvPr id="22" name="Zástupný symbol pro obsah 1"/>
          <p:cNvSpPr txBox="1">
            <a:spLocks/>
          </p:cNvSpPr>
          <p:nvPr/>
        </p:nvSpPr>
        <p:spPr>
          <a:xfrm>
            <a:off x="7596336" y="2852936"/>
            <a:ext cx="864096" cy="360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č. 01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/>
          <a:srcRect l="31270" t="28739" r="27781" b="22421"/>
          <a:stretch>
            <a:fillRect/>
          </a:stretch>
        </p:blipFill>
        <p:spPr bwMode="auto">
          <a:xfrm>
            <a:off x="251520" y="3787731"/>
            <a:ext cx="2736304" cy="20397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" name="Zástupný symbol pro obsah 1"/>
          <p:cNvSpPr txBox="1">
            <a:spLocks/>
          </p:cNvSpPr>
          <p:nvPr/>
        </p:nvSpPr>
        <p:spPr>
          <a:xfrm>
            <a:off x="1979712" y="5445224"/>
            <a:ext cx="864096" cy="360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č. 02</a:t>
            </a: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/>
          <a:srcRect l="10151" t="42481" r="70273" b="7636"/>
          <a:stretch>
            <a:fillRect/>
          </a:stretch>
        </p:blipFill>
        <p:spPr bwMode="auto">
          <a:xfrm>
            <a:off x="6948264" y="3789040"/>
            <a:ext cx="1296144" cy="20642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" name="Zástupný symbol pro obsah 1"/>
          <p:cNvSpPr txBox="1">
            <a:spLocks/>
          </p:cNvSpPr>
          <p:nvPr/>
        </p:nvSpPr>
        <p:spPr>
          <a:xfrm>
            <a:off x="8172400" y="5445224"/>
            <a:ext cx="864096" cy="360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č. 03</a:t>
            </a:r>
          </a:p>
        </p:txBody>
      </p:sp>
      <p:pic>
        <p:nvPicPr>
          <p:cNvPr id="2051" name="Picture 3" descr="C:\Users\rej\AppData\Local\Microsoft\Windows\Temporary Internet Files\Content.IE5\FX47HNQS\MP90043370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0439" y="3787731"/>
            <a:ext cx="2514913" cy="2049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16514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Hádej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467544" y="3110958"/>
            <a:ext cx="4223400" cy="218853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Jsem </a:t>
            </a:r>
            <a:r>
              <a:rPr lang="cs-CZ" sz="2800" dirty="0">
                <a:solidFill>
                  <a:schemeClr val="tx1"/>
                </a:solidFill>
              </a:rPr>
              <a:t>jehličnatý strom.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Mám </a:t>
            </a:r>
            <a:r>
              <a:rPr lang="cs-CZ" sz="2800" dirty="0">
                <a:solidFill>
                  <a:schemeClr val="tx1"/>
                </a:solidFill>
              </a:rPr>
              <a:t>dlouhé jehlice.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Mám </a:t>
            </a:r>
            <a:r>
              <a:rPr lang="cs-CZ" sz="2800" dirty="0">
                <a:solidFill>
                  <a:schemeClr val="tx1"/>
                </a:solidFill>
              </a:rPr>
              <a:t>velké kulaté šišky.</a:t>
            </a:r>
          </a:p>
        </p:txBody>
      </p:sp>
      <p:sp>
        <p:nvSpPr>
          <p:cNvPr id="6" name="Obdélník 5"/>
          <p:cNvSpPr/>
          <p:nvPr/>
        </p:nvSpPr>
        <p:spPr>
          <a:xfrm>
            <a:off x="4813096" y="2809869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smrk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837628" y="3619258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jedle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846960" y="4480583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borovice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Veselý obličej 8"/>
          <p:cNvSpPr/>
          <p:nvPr/>
        </p:nvSpPr>
        <p:spPr>
          <a:xfrm>
            <a:off x="7633072" y="2809869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7655272" y="3651815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7666936" y="4545697"/>
            <a:ext cx="659548" cy="6353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99562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1"/>
                                            </p:cond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Hádej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95536" y="3127547"/>
            <a:ext cx="4151392" cy="18717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Jsem listnatý strom.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Rostu ve smíšeném lese.</a:t>
            </a:r>
            <a:endParaRPr lang="cs-CZ" sz="28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Mým plodem </a:t>
            </a:r>
            <a:r>
              <a:rPr lang="cs-CZ" sz="2800" dirty="0">
                <a:solidFill>
                  <a:schemeClr val="tx1"/>
                </a:solidFill>
              </a:rPr>
              <a:t>je bukvice.</a:t>
            </a:r>
          </a:p>
        </p:txBody>
      </p:sp>
      <p:sp>
        <p:nvSpPr>
          <p:cNvPr id="6" name="Obdélník 5"/>
          <p:cNvSpPr/>
          <p:nvPr/>
        </p:nvSpPr>
        <p:spPr>
          <a:xfrm>
            <a:off x="4788936" y="2809869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tulipán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788936" y="4746926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dub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788936" y="3778397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buk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Veselý obličej 8"/>
          <p:cNvSpPr/>
          <p:nvPr/>
        </p:nvSpPr>
        <p:spPr>
          <a:xfrm>
            <a:off x="7666936" y="2809869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7666936" y="4779483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7666936" y="3794676"/>
            <a:ext cx="659548" cy="6353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02415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1"/>
                                            </p:cond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Hádej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95536" y="2540478"/>
            <a:ext cx="4223400" cy="285803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Jsem jehličnatý strom.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Rostu v jehličnatém nebo smíšeném lese.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Mám </a:t>
            </a:r>
            <a:r>
              <a:rPr lang="cs-CZ" sz="2800" dirty="0">
                <a:solidFill>
                  <a:schemeClr val="tx1"/>
                </a:solidFill>
              </a:rPr>
              <a:t>krátké jehlice. 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tx1"/>
                </a:solidFill>
              </a:rPr>
              <a:t>Šišky </a:t>
            </a:r>
            <a:r>
              <a:rPr lang="cs-CZ" sz="2800" dirty="0" smtClean="0">
                <a:solidFill>
                  <a:schemeClr val="tx1"/>
                </a:solidFill>
              </a:rPr>
              <a:t>mám </a:t>
            </a:r>
            <a:r>
              <a:rPr lang="cs-CZ" sz="2800" dirty="0">
                <a:solidFill>
                  <a:schemeClr val="tx1"/>
                </a:solidFill>
              </a:rPr>
              <a:t>dlouhé, rostou směrem dolů.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813096" y="2809869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dub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837628" y="3619258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borovice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846960" y="4480583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smrk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Veselý obličej 8"/>
          <p:cNvSpPr/>
          <p:nvPr/>
        </p:nvSpPr>
        <p:spPr>
          <a:xfrm>
            <a:off x="7633072" y="2809869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7655272" y="3651815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7666936" y="4545697"/>
            <a:ext cx="659548" cy="6353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505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1"/>
                                            </p:cond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Hádej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467544" y="3057864"/>
            <a:ext cx="4038216" cy="218853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Jsem jehličnatý strom.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Na zimu opadávám.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Rád rostu ve smíšeném lese.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846960" y="3801896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borovice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846960" y="4716264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smrk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846960" y="2887527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modřín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Veselý obličej 8"/>
          <p:cNvSpPr/>
          <p:nvPr/>
        </p:nvSpPr>
        <p:spPr>
          <a:xfrm>
            <a:off x="7666936" y="3835199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7666936" y="4750549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7666936" y="2952641"/>
            <a:ext cx="659548" cy="6353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41381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1"/>
                                            </p:cond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Hádej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539552" y="2808790"/>
            <a:ext cx="4273544" cy="295676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Jsem listnatý strom.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Rád rostu na kraji smíšeného lesa.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Mám bílou kůru.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Mým plodem jsou jehnědy.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813096" y="2809869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buk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837628" y="3619258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borovice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846960" y="4480583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bříza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Veselý obličej 8"/>
          <p:cNvSpPr/>
          <p:nvPr/>
        </p:nvSpPr>
        <p:spPr>
          <a:xfrm>
            <a:off x="7633072" y="2809869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7655272" y="3651815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7666936" y="4545697"/>
            <a:ext cx="659548" cy="6353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10524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1"/>
                                            </p:cond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Hádej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467544" y="2922447"/>
            <a:ext cx="4038216" cy="245936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Jsem jehličnatý strom.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Na zimu neopadávám.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Rád rostu ve smíšeném i jehličnatém lese.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Moje šišky se rozpadnou.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846960" y="3801896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borovice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846960" y="4716264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modřín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846960" y="2887527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jedle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Veselý obličej 8"/>
          <p:cNvSpPr/>
          <p:nvPr/>
        </p:nvSpPr>
        <p:spPr>
          <a:xfrm>
            <a:off x="7666936" y="3835199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7666936" y="4750549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7666936" y="2952641"/>
            <a:ext cx="659548" cy="6353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34331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1"/>
                                            </p:cond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>
          <a:xfrm>
            <a:off x="3997332" y="6197905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827584" y="875831"/>
            <a:ext cx="2808313" cy="1403213"/>
          </a:xfrm>
          <a:prstGeom prst="ellipse">
            <a:avLst/>
          </a:prstGeom>
          <a:solidFill>
            <a:srgbClr val="FFCC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LISTNATÉ STROMY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237249" y="875831"/>
            <a:ext cx="2808313" cy="1403213"/>
          </a:xfrm>
          <a:prstGeom prst="ellipse">
            <a:avLst/>
          </a:prstGeom>
          <a:solidFill>
            <a:srgbClr val="FFCC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JEHLIČNATÉ STROMY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604067" y="515891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modřín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604067" y="252538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borovice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604067" y="463220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jedle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604067" y="5733256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lípa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604067" y="305209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dub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604067" y="410550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javor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604067" y="199868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smrk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3604067" y="357879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buk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78851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337 -0.26312 C -0.05868 -0.2622 -0.05295 -0.26359 -0.04931 -0.25966 C -0.04705 -0.25734 -0.04688 -0.25272 -0.04532 -0.24948 C -0.04479 -0.20208 -0.05313 -0.1244 -0.02865 -0.07677 C -0.02709 -0.05873 -0.02344 -0.04162 -0.02101 -0.02382 C -0.01979 -0.01457 -0.01875 -0.00208 -0.01337 0.00508 C -0.01025 0.00925 0.00034 0.01179 0.00468 0.01364 C 0.00625 0.02451 0.00798 0.03537 0.00972 0.04647 C 0.01111 0.05526 0.01163 0.06682 0.01493 0.07537 C 0.01753 0.08208 0.02083 0.08508 0.02517 0.09087 C 0.0283 0.09503 0.03437 0.09271 0.03802 0.09595 C 0.04444 0.10173 0.05225 0.10266 0.05972 0.10451 C 0.06788 0.11144 0.0809 0.11468 0.09045 0.1163 C 0.11041 0.12 0.13073 0.12115 0.15069 0.12485 C 0.17812 0.13549 0.19809 0.14011 0.21875 0.16763 C 0.22396 0.16254 0.22656 0.15954 0.23281 0.15745 C 0.23628 0.1563 0.24305 0.15399 0.24305 0.15422 C 0.24982 0.14774 0.25937 0.14682 0.26736 0.14543 C 0.27951 0.14613 0.29583 0.14243 0.30712 0.15214 C 0.3059 0.15792 0.30486 0.16162 0.30069 0.16416 " pathEditMode="relative" rAng="0" ptsTypes="fffffffffffffffffffA">
                                      <p:cBhvr>
                                        <p:cTn id="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524" y="215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479 -0.25642 C -0.09097 -0.25595 -0.08681 -0.25642 -0.08316 -0.2548 C -0.07882 -0.25295 -0.07622 -0.24208 -0.07413 -0.23769 C -0.06875 -0.22705 -0.06476 -0.22266 -0.06268 -0.2104 C -0.06025 -0.19699 -0.05868 -0.17757 -0.05122 -0.16763 C -0.04913 -0.15746 -0.04236 -0.14751 -0.03837 -0.1385 C -0.03125 -0.12254 -0.0224 -0.10474 -0.01788 -0.08717 C -0.00955 -0.05526 -0.00677 -0.02127 0.00278 0.01017 C 0.00903 0.06243 0.02135 0.11445 0.03472 0.16416 C 0.04028 0.18497 0.04184 0.21041 0.05139 0.2289 C 0.05625 0.25942 0.07951 0.27746 0.09496 0.29919 C 0.10816 0.31746 0.12118 0.33572 0.13472 0.35376 C 0.1434 0.36532 0.15173 0.3822 0.16302 0.3896 C 0.18021 0.40093 0.22048 0.40694 0.24114 0.41017 C 0.24236 0.41133 0.24357 0.41272 0.24496 0.41364 C 0.24618 0.41434 0.24774 0.41411 0.24878 0.41526 C 0.25312 0.42081 0.24791 0.42035 0.25139 0.42035 " pathEditMode="relative" rAng="0" ptsTypes="ffffffffffffffffA">
                                      <p:cBhvr>
                                        <p:cTn id="1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96" y="338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968 -0.23861 C 0.08698 -0.24832 0.08628 -0.24901 0.09375 -0.24208 C 0.09948 -0.23029 0.09774 -0.23584 0.10017 -0.22682 C 0.09757 -0.2104 0.09271 -0.19838 0.08472 -0.18543 C 0.08055 -0.17873 0.07725 -0.17156 0.07187 -0.1667 C 0.0651 -0.15237 0.05781 -0.13641 0.04496 -0.13086 C 0.02951 -0.11676 0.00555 -0.10705 -0.01268 -0.10173 C -0.01927 -0.09757 -0.02587 -0.09526 -0.03195 -0.08994 C -0.06146 -0.06381 -0.08229 -0.02797 -0.10625 0.00578 C -0.11042 0.01179 -0.11441 0.01804 -0.1191 0.02312 C -0.12344 0.02775 -0.12813 0.03168 -0.13195 0.03677 C -0.13507 0.04093 -0.13907 0.0444 -0.14219 0.04856 C -0.15018 0.05919 -0.15677 0.07607 -0.16788 0.08116 C -0.17917 0.10104 -0.16424 0.07769 -0.17674 0.08971 C -0.17847 0.09133 -0.179 0.09457 -0.18056 0.09642 C -0.18438 0.10127 -0.18542 0.10127 -0.18959 0.10336 C -0.20052 0.11399 -0.21354 0.11931 -0.22674 0.12208 C -0.25295 0.12116 -0.27292 0.13295 -0.28959 0.11006 C -0.29202 0.10127 -0.29219 0.09758 -0.29097 0.08786 C -0.3007 0.0874 -0.31059 0.08763 -0.32032 0.08625 C -0.32309 0.08578 -0.32813 0.08278 -0.32813 0.08301 C -0.3342 0.07677 -0.34254 0.07052 -0.34983 0.06752 C -0.35764 0.06035 -0.36615 0.06012 -0.37552 0.05896 C -0.38038 0.05665 -0.38247 0.05179 -0.38698 0.04856 C -0.39097 0.04555 -0.39549 0.0437 -0.39983 0.04185 C -0.40226 0.03977 -0.40538 0.03908 -0.40764 0.03677 C -0.40886 0.03538 -0.41233 0.02567 -0.41268 0.02474 C -0.41441 0.01457 -0.41754 0.01573 -0.4217 0.0074 C -0.42327 0.00116 -0.4217 0.00301 -0.42552 0.0007 " pathEditMode="relative" rAng="0" ptsTypes="ffffffffffffffffffffffffffffA">
                                      <p:cBhvr>
                                        <p:cTn id="1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236" y="180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8 -0.23145 C 0.00729 -0.22867 0.00833 -0.22706 0.0125 -0.21781 C 0.01354 -0.21249 0.01649 -0.20787 0.01649 -0.20232 C 0.01649 -0.18428 0.01458 -0.16717 0.00486 -0.15469 C -0.00087 -0.13943 -0.01407 -0.12787 -0.02466 -0.11839 C -0.02552 -0.11769 -0.03594 -0.11515 -0.03611 -0.11515 C -0.04497 -0.11214 -0.054 -0.11214 -0.06302 -0.11006 C -0.07813 -0.10659 -0.08976 -0.10428 -0.10538 -0.10313 C -0.1132 -0.10151 -0.12066 -0.09943 -0.12847 -0.09804 C -0.13785 -0.09341 -0.14236 -0.08324 -0.14896 -0.07399 C -0.15261 -0.05896 -0.16511 -0.04879 -0.17327 -0.03815 C -0.18038 -0.02891 -0.17361 -0.03284 -0.18229 -0.0296 C -0.18716 -0.02012 -0.18212 -0.02752 -0.19254 -0.02128 C -0.19983 -0.01688 -0.20729 -0.0111 -0.21441 -0.00578 C -0.2191 -0.00232 -0.22205 0.00231 -0.22726 0.00439 C -0.23004 0.01017 -0.2375 0.01988 -0.2375 0.02011 C -0.24271 0.03398 -0.24566 0.04185 -0.25538 0.05063 C -0.25695 0.05202 -0.25764 0.05456 -0.2592 0.05572 C -0.26754 0.06127 -0.27952 0.05896 -0.28872 0.06081 C -0.29566 0.06728 -0.3 0.07768 -0.30799 0.08161 C -0.31632 0.08994 -0.32101 0.08994 -0.33108 0.08994 " pathEditMode="relative" rAng="0" ptsTypes="ffffffffffffffffffffA">
                                      <p:cBhvr>
                                        <p:cTn id="1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712" y="160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8 -0.22428 C 0.00347 -0.22104 0.01284 -0.21249 0.01389 -0.21064 C 0.01649 -0.20601 0.02153 -0.19676 0.02153 -0.19653 C 0.02257 -0.18821 0.0243 -0.18012 0.02517 -0.17133 C 0.025 -0.15954 0.02656 -0.12948 0.02153 -0.1133 C 0.00295 -0.05457 -0.03091 -0.01757 -0.07205 0.01156 C -0.08455 0.02035 -0.10608 0.03954 -0.12066 0.04578 C -0.12639 0.04416 -0.13872 0.04347 -0.14514 0.03722 C -0.15382 0.0289 -0.16146 0.01711 -0.16702 0.00485 C -0.16841 0.00115 -0.16823 -0.00416 -0.17084 -0.00717 C -0.17535 -0.01318 -0.18351 -0.00994 -0.18993 -0.01064 C -0.19514 -0.01272 -0.2 -0.01549 -0.204 -0.02081 C -0.20851 -0.02682 -0.20886 -0.03515 -0.21424 -0.04116 C -0.22066 -0.04809 -0.22847 -0.04994 -0.23611 -0.05318 C -0.24358 -0.06012 -0.23854 -0.06636 -0.24775 -0.07029 C -0.25139 -0.07792 -0.26007 -0.08023 -0.26684 -0.08231 C -0.27101 -0.0837 -0.27969 -0.08555 -0.27969 -0.08532 C -0.28264 -0.08509 -0.28577 -0.08509 -0.28872 -0.08393 C -0.29393 -0.08185 -0.29653 -0.07422 -0.29896 -0.06867 C -0.30209 -0.0615 -0.30677 -0.05757 -0.3092 -0.04971 C -0.31163 -0.04185 -0.3132 -0.03376 -0.31563 -0.0259 C -0.31563 -0.02289 -0.30295 0.06104 -0.32466 0.08 C -0.32813 0.08717 -0.33386 0.0941 -0.33993 0.09711 C -0.34966 0.10659 -0.36302 0.11098 -0.37466 0.11445 C -0.37674 0.11514 -0.37882 0.11537 -0.38091 0.11607 C -0.38472 0.11722 -0.39254 0.11954 -0.39254 0.11977 C -0.39896 0.12786 -0.40625 0.13988 -0.41424 0.14497 C -0.41563 0.14682 -0.41667 0.1489 -0.41823 0.15029 C -0.41927 0.15121 -0.42101 0.15098 -0.42205 0.15191 C -0.42709 0.1563 -0.42709 0.15884 -0.43351 0.15884 " pathEditMode="relative" rAng="0" ptsTypes="fffffffffffffffffffffffffffffA">
                                      <p:cBhvr>
                                        <p:cTn id="2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330" y="191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215 -0.23792 C 0.01562 -0.23745 0.01927 -0.23815 0.02239 -0.2363 C 0.02621 -0.23422 0.02656 -0.22035 0.02743 -0.21572 C 0.02656 -0.20092 0.03125 -0.16439 0.01458 -0.15769 C 0.00712 -0.15075 -0.00104 -0.14774 -0.00972 -0.14404 C -0.01875 -0.13595 -0.00729 -0.1452 -0.01997 -0.13896 C -0.025 -0.13618 -0.02709 -0.13387 -0.03282 -0.13202 C -0.03768 -0.1274 -0.04097 -0.12647 -0.04688 -0.12508 C -0.05538 -0.11745 -0.06563 -0.10659 -0.07518 -0.10104 C -0.07882 -0.09896 -0.08299 -0.09919 -0.08663 -0.09757 C -0.09219 -0.09503 -0.09879 -0.09063 -0.10452 -0.08902 C -0.11806 -0.08532 -0.13299 -0.08416 -0.14688 -0.08231 C -0.15903 -0.07861 -0.1441 -0.08277 -0.16615 -0.07884 C -0.17327 -0.07745 -0.17969 -0.07237 -0.18663 -0.07029 C -0.19532 -0.06774 -0.20382 -0.06474 -0.21233 -0.06173 C -0.21545 -0.05318 -0.22049 -0.04763 -0.22379 -0.03954 C -0.22952 -0.02589 -0.23316 -0.01341 -0.23663 0.00139 C -0.23629 0.00902 -0.23663 0.02312 -0.23403 0.03214 C -0.23195 0.03931 -0.22882 0.04347 -0.22518 0.04925 C -0.2132 0.06867 -0.21111 0.07098 -0.19306 0.07492 C -0.18282 0.07445 -0.1724 0.07515 -0.16233 0.0733 C -0.14636 0.07029 -0.13091 0.0548 -0.11615 0.0474 C -0.10139 0.04 -0.08837 0.03538 -0.07257 0.03376 C -0.04653 0.02567 -0.02084 0.02312 0.00573 0.0185 C 0.03333 0.01364 0.05972 0.00301 0.08767 -0.00023 C 0.09253 -0.01017 0.09861 -0.01526 0.10573 -0.02243 C 0.10746 -0.02404 0.10798 -0.02751 0.10955 -0.02936 C 0.11284 -0.03352 0.12239 -0.043 0.12743 -0.04809 C 0.13316 -0.05387 0.13732 -0.06404 0.14409 -0.06682 C 0.14826 -0.07537 0.15885 -0.08115 0.16597 -0.0874 C 0.16944 -0.09665 0.16736 -0.10289 0.17482 -0.10613 C 0.19201 -0.10451 0.18593 -0.10451 0.19288 -0.10451 " pathEditMode="relative" rAng="0" ptsTypes="fffffffffffffffffffffffffffffffA">
                                      <p:cBhvr>
                                        <p:cTn id="2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03" y="156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9288 -0.18104 C 0.20312 -0.17942 0.20451 -0.17989 0.20955 -0.16925 C 0.2092 -0.16023 0.21319 -0.13318 0.20069 -0.12809 C 0.19392 -0.12532 0.18767 -0.12231 0.18142 -0.11792 C 0.1776 -0.11538 0.16979 -0.11122 0.16979 -0.11098 C 0.16406 -0.1052 0.15972 -0.10567 0.15312 -0.10266 C 0.14306 -0.09781 0.13299 -0.09295 0.1224 -0.09064 C 0.10642 -0.08347 0.09167 -0.07931 0.075 -0.077 C 0.07014 -0.07492 0.06597 -0.07307 0.06094 -0.07191 C 0.05104 -0.06289 0.04167 -0.0548 0.03264 -0.0444 C 0.0151 -0.02382 0.03871 -0.05018 0.02378 -0.03075 C 0.02257 -0.02937 0.02101 -0.02844 0.01979 -0.02729 C 0.01806 -0.02567 0.01615 -0.02428 0.01476 -0.0222 C 0.00573 -0.00994 -0.00208 0.01225 -0.00833 0.02751 C -0.01892 0.05341 -0.0276 0.08046 -0.03264 0.10936 C -0.03212 0.12069 -0.03403 0.13341 -0.03021 0.14381 C -0.01493 0.18358 0.0401 0.18682 0.06736 0.18821 C 0.08663 0.18913 0.10573 0.18936 0.125 0.18982 C 0.14878 0.18428 0.16389 0.17202 0.18646 0.16092 C 0.25816 0.12555 0.33299 0.09711 0.3967 0.0393 C 0.40243 0.02474 0.41042 0.02289 0.42118 0.01711 C 0.42292 0.01618 0.42448 0.01433 0.42621 0.01364 C 0.43038 0.01202 0.43906 0.0104 0.43906 0.01063 C 0.44167 0.01087 0.44427 0.01318 0.4467 0.01202 C 0.44809 0.01133 0.4441 0.00994 0.44288 0.00855 C 0.44149 0.00693 0.4401 0.00532 0.43906 0.00347 C 0.43299 -0.00763 0.42726 -0.01919 0.41979 -0.0289 C 0.41719 -0.03607 0.4158 -0.04116 0.41215 -0.04763 C 0.41059 -0.0548 0.40764 -0.06197 0.40451 -0.06844 C 0.40035 -0.06289 0.39705 -0.05665 0.39288 -0.0511 C 0.39167 -0.04624 0.39045 -0.04301 0.38785 -0.03908 " pathEditMode="relative" rAng="0" ptsTypes="ffffffffffffffffffffffffffffffA">
                                      <p:cBhvr>
                                        <p:cTn id="3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6" y="185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083 -0.0941 C 0.0368 -0.09179 0.03628 -0.09248 0.04409 -0.07537 C 0.04305 -0.06797 0.04305 -0.06034 0.04132 -0.05318 C 0.03333 -0.02058 0.00347 -3.00578E-6 -0.02014 0.00671 C -0.05591 0.00486 -0.05625 0.00578 -0.09445 -3.00578E-6 C -0.11025 -0.00231 -0.12327 -0.00994 -0.13802 -0.01549 C -0.15139 -0.02058 -0.16545 -0.02104 -0.17917 -0.02427 C -0.19445 -0.03237 -0.20018 -0.04115 -0.2125 -0.05503 C -0.21771 -0.06081 -0.21979 -0.06751 -0.22535 -0.0719 C -0.23594 -0.07121 -0.24722 -0.07352 -0.25729 -0.06867 C -0.26198 -0.06636 -0.26407 -0.06058 -0.26893 -0.05826 C -0.2724 -0.05942 -0.27518 -0.05988 -0.27778 -0.06335 C -0.27882 -0.06474 -0.27882 -0.06821 -0.28038 -0.06867 C -0.28507 -0.07029 -0.29341 -0.07029 -0.29966 -0.07029 " pathEditMode="relative" rAng="0" ptsTypes="fffffffffffffA">
                                      <p:cBhvr>
                                        <p:cTn id="3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861" y="50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6" grpId="0"/>
      <p:bldP spid="27" grpId="0"/>
      <p:bldP spid="28" grpId="0"/>
      <p:bldP spid="29" grpId="0"/>
      <p:bldP spid="31" grpId="0"/>
      <p:bldP spid="3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2" cstate="print"/>
          <a:srcRect l="11812" t="45000" r="47435" b="10000"/>
          <a:stretch>
            <a:fillRect/>
          </a:stretch>
        </p:blipFill>
        <p:spPr bwMode="auto">
          <a:xfrm>
            <a:off x="5461852" y="4044022"/>
            <a:ext cx="2592288" cy="17890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8" name="Picture 8" descr="D:\Fotky\DOVOLENE\Letni\Skotsko_2008\vyber\0325_North_Yorks_Moors_National_Park.JPG"/>
          <p:cNvPicPr>
            <a:picLocks noChangeAspect="1" noChangeArrowheads="1"/>
          </p:cNvPicPr>
          <p:nvPr/>
        </p:nvPicPr>
        <p:blipFill>
          <a:blip r:embed="rId3" cstate="print"/>
          <a:srcRect r="19499" b="10196"/>
          <a:stretch>
            <a:fillRect/>
          </a:stretch>
        </p:blipFill>
        <p:spPr bwMode="auto">
          <a:xfrm>
            <a:off x="1144475" y="1329570"/>
            <a:ext cx="2273149" cy="190202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918537"/>
          </a:xfrm>
        </p:spPr>
        <p:txBody>
          <a:bodyPr/>
          <a:lstStyle/>
          <a:p>
            <a:r>
              <a:rPr lang="cs-CZ" dirty="0" smtClean="0"/>
              <a:t>Poznáš keře?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329628" y="332390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b="1" dirty="0"/>
          </a:p>
        </p:txBody>
      </p:sp>
      <p:sp>
        <p:nvSpPr>
          <p:cNvPr id="25" name="Obdélník 24"/>
          <p:cNvSpPr/>
          <p:nvPr/>
        </p:nvSpPr>
        <p:spPr>
          <a:xfrm>
            <a:off x="961074" y="3273504"/>
            <a:ext cx="2633531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v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řes obecný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5749884" y="3262175"/>
            <a:ext cx="2140673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líska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084898" y="5835023"/>
            <a:ext cx="2509707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ostružiník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5489112" y="5859059"/>
            <a:ext cx="2719765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h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loh obecný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4" cstate="print"/>
          <a:srcRect l="31270" t="28739" r="27781" b="22421"/>
          <a:stretch>
            <a:fillRect/>
          </a:stretch>
        </p:blipFill>
        <p:spPr bwMode="auto">
          <a:xfrm>
            <a:off x="5516372" y="1329569"/>
            <a:ext cx="2526521" cy="18834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" name="Zástupný symbol pro obsah 1"/>
          <p:cNvSpPr txBox="1">
            <a:spLocks/>
          </p:cNvSpPr>
          <p:nvPr/>
        </p:nvSpPr>
        <p:spPr>
          <a:xfrm>
            <a:off x="7183474" y="2744676"/>
            <a:ext cx="864096" cy="360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č. 02</a:t>
            </a:r>
          </a:p>
        </p:txBody>
      </p:sp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5" cstate="print"/>
          <a:srcRect l="11513" t="62010" r="73722" b="14365"/>
          <a:stretch>
            <a:fillRect/>
          </a:stretch>
        </p:blipFill>
        <p:spPr bwMode="auto">
          <a:xfrm>
            <a:off x="1252488" y="3883663"/>
            <a:ext cx="1951360" cy="1951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" name="Zástupný symbol pro obsah 1"/>
          <p:cNvSpPr txBox="1">
            <a:spLocks/>
          </p:cNvSpPr>
          <p:nvPr/>
        </p:nvSpPr>
        <p:spPr>
          <a:xfrm>
            <a:off x="1475656" y="2780928"/>
            <a:ext cx="1728192" cy="360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cs-CZ" sz="2000" dirty="0" smtClean="0"/>
              <a:t>foto: autor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2" name="Zástupný symbol pro obsah 1"/>
          <p:cNvSpPr txBox="1">
            <a:spLocks/>
          </p:cNvSpPr>
          <p:nvPr/>
        </p:nvSpPr>
        <p:spPr>
          <a:xfrm>
            <a:off x="1252488" y="5473026"/>
            <a:ext cx="864096" cy="360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č. 11</a:t>
            </a:r>
          </a:p>
        </p:txBody>
      </p:sp>
      <p:sp>
        <p:nvSpPr>
          <p:cNvPr id="33" name="Zástupný symbol pro obsah 1"/>
          <p:cNvSpPr txBox="1">
            <a:spLocks/>
          </p:cNvSpPr>
          <p:nvPr/>
        </p:nvSpPr>
        <p:spPr>
          <a:xfrm>
            <a:off x="7213204" y="5473026"/>
            <a:ext cx="864096" cy="360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č. </a:t>
            </a:r>
            <a:r>
              <a:rPr lang="cs-CZ" sz="2000" dirty="0" smtClean="0"/>
              <a:t>12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705292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Hádej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95536" y="2897785"/>
            <a:ext cx="4104456" cy="246169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Jsem keř.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Nejsem jedovatá rostlina.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  <a:sym typeface="Wingdings" pitchFamily="2" charset="2"/>
              </a:rPr>
              <a:t>Rostu v lese.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  <a:sym typeface="Wingdings" pitchFamily="2" charset="2"/>
              </a:rPr>
              <a:t>Mým plodem jsou ostružiny.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788936" y="2809869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líska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788936" y="4746926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tis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788936" y="3778397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ostružiník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Veselý obličej 8"/>
          <p:cNvSpPr/>
          <p:nvPr/>
        </p:nvSpPr>
        <p:spPr>
          <a:xfrm>
            <a:off x="7666936" y="2809869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7666936" y="4779483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7666936" y="3794676"/>
            <a:ext cx="659548" cy="6353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873808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1"/>
                                            </p:cond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Hádej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539552" y="3056624"/>
            <a:ext cx="3960440" cy="214401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Jsem listnatý strom.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Mým plodem </a:t>
            </a:r>
            <a:r>
              <a:rPr lang="cs-CZ" sz="2800" dirty="0">
                <a:solidFill>
                  <a:schemeClr val="tx1"/>
                </a:solidFill>
              </a:rPr>
              <a:t>je žalud.</a:t>
            </a:r>
          </a:p>
          <a:p>
            <a:pPr marL="0" lvl="0" indent="0">
              <a:buNone/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Můj list </a:t>
            </a:r>
            <a:r>
              <a:rPr lang="cs-CZ" sz="2800" dirty="0">
                <a:solidFill>
                  <a:schemeClr val="tx1"/>
                </a:solidFill>
              </a:rPr>
              <a:t>je výrazně vykrajovaný.</a:t>
            </a:r>
          </a:p>
        </p:txBody>
      </p:sp>
      <p:sp>
        <p:nvSpPr>
          <p:cNvPr id="6" name="Obdélník 5"/>
          <p:cNvSpPr/>
          <p:nvPr/>
        </p:nvSpPr>
        <p:spPr>
          <a:xfrm>
            <a:off x="4788936" y="2809869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smrk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788936" y="4746926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borovice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788936" y="3778397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dub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Veselý obličej 8"/>
          <p:cNvSpPr/>
          <p:nvPr/>
        </p:nvSpPr>
        <p:spPr>
          <a:xfrm>
            <a:off x="7666936" y="2809869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7666936" y="4779483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7666936" y="3794676"/>
            <a:ext cx="659548" cy="6353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86531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1"/>
                                            </p:cond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Hádej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420608" y="2875226"/>
            <a:ext cx="4038216" cy="218853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Jsem listnatý keř.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Nejsem jedovatá rostlina.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Mým plodem jsou lískové oříšky.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813096" y="2809869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č</a:t>
            </a:r>
            <a:r>
              <a:rPr lang="cs-CZ" sz="2400" dirty="0" smtClean="0">
                <a:solidFill>
                  <a:schemeClr val="tx1"/>
                </a:solidFill>
              </a:rPr>
              <a:t>erný bez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837628" y="3619258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borovice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846960" y="4480583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líska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Veselý obličej 8"/>
          <p:cNvSpPr/>
          <p:nvPr/>
        </p:nvSpPr>
        <p:spPr>
          <a:xfrm>
            <a:off x="7633072" y="2809869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7655272" y="3651815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7666936" y="4545697"/>
            <a:ext cx="659548" cy="6353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0103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1"/>
                                            </p:cond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>
          <a:xfrm>
            <a:off x="3997332" y="6197905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827584" y="875831"/>
            <a:ext cx="2808313" cy="1403213"/>
          </a:xfrm>
          <a:prstGeom prst="ellipse">
            <a:avLst/>
          </a:prstGeom>
          <a:solidFill>
            <a:srgbClr val="FFCC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STROMY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237249" y="875831"/>
            <a:ext cx="2808313" cy="1403213"/>
          </a:xfrm>
          <a:prstGeom prst="ellipse">
            <a:avLst/>
          </a:prstGeom>
          <a:solidFill>
            <a:srgbClr val="FFCC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KEŘE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604067" y="515891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vřes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604067" y="252538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hloh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604067" y="463220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ostružiník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604067" y="5733256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lípa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604067" y="305209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dub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604067" y="410550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javor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604067" y="199868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líska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3604067" y="357879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smrk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67806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337 -0.26312 C -0.05868 -0.2622 -0.05295 -0.26359 -0.04931 -0.25966 C -0.04705 -0.25734 -0.04688 -0.25272 -0.04532 -0.24948 C -0.04479 -0.20208 -0.05313 -0.1244 -0.02865 -0.07677 C -0.02709 -0.05873 -0.02344 -0.04162 -0.02101 -0.02382 C -0.01979 -0.01457 -0.01875 -0.00208 -0.01337 0.00508 C -0.01025 0.00925 0.00034 0.01179 0.00468 0.01364 C 0.00625 0.02451 0.00798 0.03537 0.00972 0.04647 C 0.01111 0.05526 0.01163 0.06682 0.01493 0.07537 C 0.01753 0.08208 0.02083 0.08508 0.02517 0.09087 C 0.0283 0.09503 0.03437 0.09271 0.03802 0.09595 C 0.04444 0.10173 0.05225 0.10266 0.05972 0.10451 C 0.06788 0.11144 0.0809 0.11468 0.09045 0.1163 C 0.11041 0.12 0.13073 0.12115 0.15069 0.12485 C 0.17812 0.13549 0.19809 0.14011 0.21875 0.16763 C 0.22396 0.16254 0.22656 0.15954 0.23281 0.15745 C 0.23628 0.1563 0.24305 0.15399 0.24305 0.15422 C 0.24982 0.14774 0.25937 0.14682 0.26736 0.14543 C 0.27951 0.14613 0.29583 0.14243 0.30712 0.15214 C 0.3059 0.15792 0.30486 0.16162 0.30069 0.16416 " pathEditMode="relative" rAng="0" ptsTypes="fffffffffffffffffffA">
                                      <p:cBhvr>
                                        <p:cTn id="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524" y="215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479 -0.25642 C -0.09097 -0.25595 -0.08681 -0.25642 -0.08316 -0.2548 C -0.07882 -0.25295 -0.07622 -0.24208 -0.07413 -0.23769 C -0.06875 -0.22705 -0.06476 -0.22266 -0.06268 -0.2104 C -0.06025 -0.19699 -0.05868 -0.17757 -0.05122 -0.16763 C -0.04913 -0.15746 -0.04236 -0.14751 -0.03837 -0.1385 C -0.03125 -0.12254 -0.0224 -0.10474 -0.01788 -0.08717 C -0.00955 -0.05526 -0.00677 -0.02127 0.00278 0.01017 C 0.00903 0.06243 0.02135 0.11445 0.03472 0.16416 C 0.04028 0.18497 0.04184 0.21041 0.05139 0.2289 C 0.05625 0.25942 0.07951 0.27746 0.09496 0.29919 C 0.10816 0.31746 0.12118 0.33572 0.13472 0.35376 C 0.1434 0.36532 0.15173 0.3822 0.16302 0.3896 C 0.18021 0.40093 0.22048 0.40694 0.24114 0.41017 C 0.24236 0.41133 0.24357 0.41272 0.24496 0.41364 C 0.24618 0.41434 0.24774 0.41411 0.24878 0.41526 C 0.25312 0.42081 0.24791 0.42035 0.25139 0.42035 " pathEditMode="relative" rAng="0" ptsTypes="ffffffffffffffffA">
                                      <p:cBhvr>
                                        <p:cTn id="1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96" y="338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968 -0.23861 C 0.08698 -0.24832 0.08628 -0.24901 0.09375 -0.24208 C 0.09948 -0.23029 0.09774 -0.23584 0.10017 -0.22682 C 0.09757 -0.2104 0.09271 -0.19838 0.08472 -0.18543 C 0.08055 -0.17873 0.07725 -0.17156 0.07187 -0.1667 C 0.0651 -0.15237 0.05781 -0.13641 0.04496 -0.13086 C 0.02951 -0.11676 0.00555 -0.10705 -0.01268 -0.10173 C -0.01927 -0.09757 -0.02587 -0.09526 -0.03195 -0.08994 C -0.06146 -0.06381 -0.08229 -0.02797 -0.10625 0.00578 C -0.11042 0.01179 -0.11441 0.01804 -0.1191 0.02312 C -0.12344 0.02775 -0.12813 0.03168 -0.13195 0.03677 C -0.13507 0.04093 -0.13907 0.0444 -0.14219 0.04856 C -0.15018 0.05919 -0.15677 0.07607 -0.16788 0.08116 C -0.17917 0.10104 -0.16424 0.07769 -0.17674 0.08971 C -0.17847 0.09133 -0.179 0.09457 -0.18056 0.09642 C -0.18438 0.10127 -0.18542 0.10127 -0.18959 0.10336 C -0.20052 0.11399 -0.21354 0.11931 -0.22674 0.12208 C -0.25295 0.12116 -0.27292 0.13295 -0.28959 0.11006 C -0.29202 0.10127 -0.29219 0.09758 -0.29097 0.08786 C -0.3007 0.0874 -0.31059 0.08763 -0.32032 0.08625 C -0.32309 0.08578 -0.32813 0.08278 -0.32813 0.08301 C -0.3342 0.07677 -0.34254 0.07052 -0.34983 0.06752 C -0.35764 0.06035 -0.36615 0.06012 -0.37552 0.05896 C -0.38038 0.05665 -0.38247 0.05179 -0.38698 0.04856 C -0.39097 0.04555 -0.39549 0.0437 -0.39983 0.04185 C -0.40226 0.03977 -0.40538 0.03908 -0.40764 0.03677 C -0.40886 0.03538 -0.41233 0.02567 -0.41268 0.02474 C -0.41441 0.01457 -0.41754 0.01573 -0.4217 0.0074 C -0.42327 0.00116 -0.4217 0.00301 -0.42552 0.0007 " pathEditMode="relative" rAng="0" ptsTypes="ffffffffffffffffffffffffffffA">
                                      <p:cBhvr>
                                        <p:cTn id="1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236" y="180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8 -0.23145 C 0.00729 -0.22867 0.00833 -0.22706 0.0125 -0.21781 C 0.01354 -0.21249 0.01649 -0.20787 0.01649 -0.20232 C 0.01649 -0.18428 0.01458 -0.16717 0.00486 -0.15469 C -0.00087 -0.13943 -0.01407 -0.12787 -0.02466 -0.11839 C -0.02552 -0.11769 -0.03594 -0.11515 -0.03611 -0.11515 C -0.04497 -0.11214 -0.054 -0.11214 -0.06302 -0.11006 C -0.07813 -0.10659 -0.08976 -0.10428 -0.10538 -0.10313 C -0.1132 -0.10151 -0.12066 -0.09943 -0.12847 -0.09804 C -0.13785 -0.09341 -0.14236 -0.08324 -0.14896 -0.07399 C -0.15261 -0.05896 -0.16511 -0.04879 -0.17327 -0.03815 C -0.18038 -0.02891 -0.17361 -0.03284 -0.18229 -0.0296 C -0.18716 -0.02012 -0.18212 -0.02752 -0.19254 -0.02128 C -0.19983 -0.01688 -0.20729 -0.0111 -0.21441 -0.00578 C -0.2191 -0.00232 -0.22205 0.00231 -0.22726 0.00439 C -0.23004 0.01017 -0.2375 0.01988 -0.2375 0.02011 C -0.24271 0.03398 -0.24566 0.04185 -0.25538 0.05063 C -0.25695 0.05202 -0.25764 0.05456 -0.2592 0.05572 C -0.26754 0.06127 -0.27952 0.05896 -0.28872 0.06081 C -0.29566 0.06728 -0.3 0.07768 -0.30799 0.08161 C -0.31632 0.08994 -0.32101 0.08994 -0.33108 0.08994 " pathEditMode="relative" rAng="0" ptsTypes="ffffffffffffffffffffA">
                                      <p:cBhvr>
                                        <p:cTn id="1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712" y="160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8 -0.22428 C 0.00347 -0.22104 0.01284 -0.21249 0.01389 -0.21064 C 0.01649 -0.20601 0.02153 -0.19676 0.02153 -0.19653 C 0.02257 -0.18821 0.0243 -0.18012 0.02517 -0.17133 C 0.025 -0.15954 0.02656 -0.12948 0.02153 -0.1133 C 0.00295 -0.05457 -0.03091 -0.01757 -0.07205 0.01156 C -0.08455 0.02035 -0.10608 0.03954 -0.12066 0.04578 C -0.12639 0.04416 -0.13872 0.04347 -0.14514 0.03722 C -0.15382 0.0289 -0.16146 0.01711 -0.16702 0.00485 C -0.16841 0.00115 -0.16823 -0.00416 -0.17084 -0.00717 C -0.17535 -0.01318 -0.18351 -0.00994 -0.18993 -0.01064 C -0.19514 -0.01272 -0.2 -0.01549 -0.204 -0.02081 C -0.20851 -0.02682 -0.20886 -0.03515 -0.21424 -0.04116 C -0.22066 -0.04809 -0.22847 -0.04994 -0.23611 -0.05318 C -0.24358 -0.06012 -0.23854 -0.06636 -0.24775 -0.07029 C -0.25139 -0.07792 -0.26007 -0.08023 -0.26684 -0.08231 C -0.27101 -0.0837 -0.27969 -0.08555 -0.27969 -0.08532 C -0.28264 -0.08509 -0.28577 -0.08509 -0.28872 -0.08393 C -0.29393 -0.08185 -0.29653 -0.07422 -0.29896 -0.06867 C -0.30209 -0.0615 -0.30677 -0.05757 -0.3092 -0.04971 C -0.31163 -0.04185 -0.3132 -0.03376 -0.31563 -0.0259 C -0.31563 -0.02289 -0.30295 0.06104 -0.32466 0.08 C -0.32813 0.08717 -0.33386 0.0941 -0.33993 0.09711 C -0.34966 0.10659 -0.36302 0.11098 -0.37466 0.11445 C -0.37674 0.11514 -0.37882 0.11537 -0.38091 0.11607 C -0.38472 0.11722 -0.39254 0.11954 -0.39254 0.11977 C -0.39896 0.12786 -0.40625 0.13988 -0.41424 0.14497 C -0.41563 0.14682 -0.41667 0.1489 -0.41823 0.15029 C -0.41927 0.15121 -0.42101 0.15098 -0.42205 0.15191 C -0.42709 0.1563 -0.42709 0.15884 -0.43351 0.15884 " pathEditMode="relative" rAng="0" ptsTypes="fffffffffffffffffffffffffffffA">
                                      <p:cBhvr>
                                        <p:cTn id="2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330" y="191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215 -0.23792 C 0.01562 -0.23745 0.01927 -0.23815 0.02239 -0.2363 C 0.02621 -0.23422 0.02656 -0.22035 0.02743 -0.21572 C 0.02656 -0.20092 0.03125 -0.16439 0.01458 -0.15769 C 0.00712 -0.15075 -0.00104 -0.14774 -0.00972 -0.14404 C -0.01875 -0.13595 -0.00729 -0.1452 -0.01997 -0.13896 C -0.025 -0.13618 -0.02709 -0.13387 -0.03282 -0.13202 C -0.03768 -0.1274 -0.04097 -0.12647 -0.04688 -0.12508 C -0.05538 -0.11745 -0.06563 -0.10659 -0.07518 -0.10104 C -0.07882 -0.09896 -0.08299 -0.09919 -0.08663 -0.09757 C -0.09219 -0.09503 -0.09879 -0.09063 -0.10452 -0.08902 C -0.11806 -0.08532 -0.13299 -0.08416 -0.14688 -0.08231 C -0.15903 -0.07861 -0.1441 -0.08277 -0.16615 -0.07884 C -0.17327 -0.07745 -0.17969 -0.07237 -0.18663 -0.07029 C -0.19532 -0.06774 -0.20382 -0.06474 -0.21233 -0.06173 C -0.21545 -0.05318 -0.22049 -0.04763 -0.22379 -0.03954 C -0.22952 -0.02589 -0.23316 -0.01341 -0.23663 0.00139 C -0.23629 0.00902 -0.23663 0.02312 -0.23403 0.03214 C -0.23195 0.03931 -0.22882 0.04347 -0.22518 0.04925 C -0.2132 0.06867 -0.21111 0.07098 -0.19306 0.07492 C -0.18282 0.07445 -0.1724 0.07515 -0.16233 0.0733 C -0.14636 0.07029 -0.13091 0.0548 -0.11615 0.0474 C -0.10139 0.04 -0.08837 0.03538 -0.07257 0.03376 C -0.04653 0.02567 -0.02084 0.02312 0.00573 0.0185 C 0.03333 0.01364 0.05972 0.00301 0.08767 -0.00023 C 0.09253 -0.01017 0.09861 -0.01526 0.10573 -0.02243 C 0.10746 -0.02404 0.10798 -0.02751 0.10955 -0.02936 C 0.11284 -0.03352 0.12239 -0.043 0.12743 -0.04809 C 0.13316 -0.05387 0.13732 -0.06404 0.14409 -0.06682 C 0.14826 -0.07537 0.15885 -0.08115 0.16597 -0.0874 C 0.16944 -0.09665 0.16736 -0.10289 0.17482 -0.10613 C 0.19201 -0.10451 0.18593 -0.10451 0.19288 -0.10451 " pathEditMode="relative" rAng="0" ptsTypes="fffffffffffffffffffffffffffffffA">
                                      <p:cBhvr>
                                        <p:cTn id="2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03" y="156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9288 -0.18104 C 0.20312 -0.17942 0.20451 -0.17989 0.20955 -0.16925 C 0.2092 -0.16023 0.21319 -0.13318 0.20069 -0.12809 C 0.19392 -0.12532 0.18767 -0.12231 0.18142 -0.11792 C 0.1776 -0.11538 0.16979 -0.11122 0.16979 -0.11098 C 0.16406 -0.1052 0.15972 -0.10567 0.15312 -0.10266 C 0.14306 -0.09781 0.13299 -0.09295 0.1224 -0.09064 C 0.10642 -0.08347 0.09167 -0.07931 0.075 -0.077 C 0.07014 -0.07492 0.06597 -0.07307 0.06094 -0.07191 C 0.05104 -0.06289 0.04167 -0.0548 0.03264 -0.0444 C 0.0151 -0.02382 0.03871 -0.05018 0.02378 -0.03075 C 0.02257 -0.02937 0.02101 -0.02844 0.01979 -0.02729 C 0.01806 -0.02567 0.01615 -0.02428 0.01476 -0.0222 C 0.00573 -0.00994 -0.00208 0.01225 -0.00833 0.02751 C -0.01892 0.05341 -0.0276 0.08046 -0.03264 0.10936 C -0.03212 0.12069 -0.03403 0.13341 -0.03021 0.14381 C -0.01493 0.18358 0.0401 0.18682 0.06736 0.18821 C 0.08663 0.18913 0.10573 0.18936 0.125 0.18982 C 0.14878 0.18428 0.16389 0.17202 0.18646 0.16092 C 0.25816 0.12555 0.33299 0.09711 0.3967 0.0393 C 0.40243 0.02474 0.41042 0.02289 0.42118 0.01711 C 0.42292 0.01618 0.42448 0.01433 0.42621 0.01364 C 0.43038 0.01202 0.43906 0.0104 0.43906 0.01063 C 0.44167 0.01087 0.44427 0.01318 0.4467 0.01202 C 0.44809 0.01133 0.4441 0.00994 0.44288 0.00855 C 0.44149 0.00693 0.4401 0.00532 0.43906 0.00347 C 0.43299 -0.00763 0.42726 -0.01919 0.41979 -0.0289 C 0.41719 -0.03607 0.4158 -0.04116 0.41215 -0.04763 C 0.41059 -0.0548 0.40764 -0.06197 0.40451 -0.06844 C 0.40035 -0.06289 0.39705 -0.05665 0.39288 -0.0511 C 0.39167 -0.04624 0.39045 -0.04301 0.38785 -0.03908 " pathEditMode="relative" rAng="0" ptsTypes="ffffffffffffffffffffffffffffffA">
                                      <p:cBhvr>
                                        <p:cTn id="3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6" y="185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083 -0.0941 C 0.0368 -0.09179 0.03628 -0.09248 0.04409 -0.07537 C 0.04305 -0.06797 0.04305 -0.06034 0.04132 -0.05318 C 0.03333 -0.02058 0.00347 -3.00578E-6 -0.02014 0.00671 C -0.05591 0.00486 -0.05625 0.00578 -0.09445 -3.00578E-6 C -0.11025 -0.00231 -0.12327 -0.00994 -0.13802 -0.01549 C -0.15139 -0.02058 -0.16545 -0.02104 -0.17917 -0.02427 C -0.19445 -0.03237 -0.20018 -0.04115 -0.2125 -0.05503 C -0.21771 -0.06081 -0.21979 -0.06751 -0.22535 -0.0719 C -0.23594 -0.07121 -0.24722 -0.07352 -0.25729 -0.06867 C -0.26198 -0.06636 -0.26407 -0.06058 -0.26893 -0.05826 C -0.2724 -0.05942 -0.27518 -0.05988 -0.27778 -0.06335 C -0.27882 -0.06474 -0.27882 -0.06821 -0.28038 -0.06867 C -0.28507 -0.07029 -0.29341 -0.07029 -0.29966 -0.07029 " pathEditMode="relative" rAng="0" ptsTypes="fffffffffffffA">
                                      <p:cBhvr>
                                        <p:cTn id="3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861" y="50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6" grpId="0"/>
      <p:bldP spid="27" grpId="0"/>
      <p:bldP spid="28" grpId="0"/>
      <p:bldP spid="29" grpId="0"/>
      <p:bldP spid="31" grpId="0"/>
      <p:bldP spid="3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3092" y="243452"/>
            <a:ext cx="8229600" cy="918537"/>
          </a:xfrm>
        </p:spPr>
        <p:txBody>
          <a:bodyPr/>
          <a:lstStyle/>
          <a:p>
            <a:r>
              <a:rPr lang="cs-CZ" dirty="0" smtClean="0"/>
              <a:t>A co stromy?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4016979" y="6331227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pPr/>
              <a:t>19</a:t>
            </a:fld>
            <a:endParaRPr lang="cs-CZ" dirty="0"/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316068" y="558439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b="1" dirty="0"/>
          </a:p>
        </p:txBody>
      </p:sp>
      <p:sp>
        <p:nvSpPr>
          <p:cNvPr id="25" name="Obdélník 24"/>
          <p:cNvSpPr/>
          <p:nvPr/>
        </p:nvSpPr>
        <p:spPr>
          <a:xfrm>
            <a:off x="268725" y="3488225"/>
            <a:ext cx="2633531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borovice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125583" y="3488225"/>
            <a:ext cx="3004769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bříza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353679" y="3488225"/>
            <a:ext cx="2509707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buk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54499" y="6099097"/>
            <a:ext cx="2719765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lípa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161587" y="6100395"/>
            <a:ext cx="3004768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javor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353679" y="6099097"/>
            <a:ext cx="2509709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jírovec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19" name="Picture 2" descr="C:\Users\Lucie\Desktop\OBRAZKY domy\jehlicnate stromy\DSC_992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8936" y="1020676"/>
            <a:ext cx="1589264" cy="2397946"/>
          </a:xfrm>
          <a:prstGeom prst="rect">
            <a:avLst/>
          </a:prstGeom>
          <a:noFill/>
        </p:spPr>
      </p:pic>
      <p:sp>
        <p:nvSpPr>
          <p:cNvPr id="20" name="Obdélník 19"/>
          <p:cNvSpPr/>
          <p:nvPr/>
        </p:nvSpPr>
        <p:spPr>
          <a:xfrm>
            <a:off x="1174064" y="3006977"/>
            <a:ext cx="13681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Foto: autor</a:t>
            </a:r>
            <a:endParaRPr lang="cs-CZ" dirty="0"/>
          </a:p>
        </p:txBody>
      </p:sp>
      <p:pic>
        <p:nvPicPr>
          <p:cNvPr id="4098" name="Picture 2" descr="C:\Users\Lucie\AppData\Local\Microsoft\Windows\Temporary Internet Files\Content.IE5\KICHX765\MP900406900[3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06312" y="1494809"/>
            <a:ext cx="2383160" cy="1906528"/>
          </a:xfrm>
          <a:prstGeom prst="rect">
            <a:avLst/>
          </a:prstGeom>
          <a:noFill/>
        </p:spPr>
      </p:pic>
      <p:pic>
        <p:nvPicPr>
          <p:cNvPr id="21" name="Obrázek 20" descr="450px-Buchenwald_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777126" y="1020675"/>
            <a:ext cx="1813762" cy="2418349"/>
          </a:xfrm>
          <a:prstGeom prst="rect">
            <a:avLst/>
          </a:prstGeom>
        </p:spPr>
      </p:pic>
      <p:sp>
        <p:nvSpPr>
          <p:cNvPr id="22" name="Zástupný symbol pro obsah 1"/>
          <p:cNvSpPr txBox="1">
            <a:spLocks/>
          </p:cNvSpPr>
          <p:nvPr/>
        </p:nvSpPr>
        <p:spPr>
          <a:xfrm>
            <a:off x="7654784" y="2934969"/>
            <a:ext cx="936104" cy="5040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č. 10</a:t>
            </a:r>
          </a:p>
        </p:txBody>
      </p:sp>
      <p:pic>
        <p:nvPicPr>
          <p:cNvPr id="23" name="Obrázek 22" descr="IMG_1765.JPG"/>
          <p:cNvPicPr>
            <a:picLocks noChangeAspect="1"/>
          </p:cNvPicPr>
          <p:nvPr/>
        </p:nvPicPr>
        <p:blipFill>
          <a:blip r:embed="rId5" cstate="print"/>
          <a:srcRect l="49708" t="7496" r="19520" b="38851"/>
          <a:stretch>
            <a:fillRect/>
          </a:stretch>
        </p:blipFill>
        <p:spPr>
          <a:xfrm>
            <a:off x="774819" y="3943081"/>
            <a:ext cx="1584176" cy="2071615"/>
          </a:xfrm>
          <a:prstGeom prst="rect">
            <a:avLst/>
          </a:prstGeom>
        </p:spPr>
      </p:pic>
      <p:sp>
        <p:nvSpPr>
          <p:cNvPr id="24" name="TextovéPole 23"/>
          <p:cNvSpPr txBox="1"/>
          <p:nvPr/>
        </p:nvSpPr>
        <p:spPr>
          <a:xfrm>
            <a:off x="1174064" y="5743281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foto:autor</a:t>
            </a:r>
            <a:endParaRPr lang="cs-CZ" dirty="0"/>
          </a:p>
        </p:txBody>
      </p:sp>
      <p:pic>
        <p:nvPicPr>
          <p:cNvPr id="4099" name="Picture 3" descr="C:\Users\Lucie\AppData\Local\Microsoft\Windows\Temporary Internet Files\Content.IE5\I3GV8HG6\MP900403476[2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38360" y="4015089"/>
            <a:ext cx="1588577" cy="1986732"/>
          </a:xfrm>
          <a:prstGeom prst="rect">
            <a:avLst/>
          </a:prstGeom>
          <a:noFill/>
        </p:spPr>
      </p:pic>
      <p:pic>
        <p:nvPicPr>
          <p:cNvPr id="31" name="Obrázek 30" descr="kastan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862696" y="4015089"/>
            <a:ext cx="1445100" cy="1988670"/>
          </a:xfrm>
          <a:prstGeom prst="rect">
            <a:avLst/>
          </a:prstGeom>
        </p:spPr>
      </p:pic>
      <p:sp>
        <p:nvSpPr>
          <p:cNvPr id="32" name="Zástupný symbol pro obsah 1"/>
          <p:cNvSpPr txBox="1">
            <a:spLocks/>
          </p:cNvSpPr>
          <p:nvPr/>
        </p:nvSpPr>
        <p:spPr>
          <a:xfrm>
            <a:off x="7510768" y="5671273"/>
            <a:ext cx="864096" cy="360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č. 01</a:t>
            </a:r>
          </a:p>
        </p:txBody>
      </p:sp>
    </p:spTree>
    <p:extLst>
      <p:ext uri="{BB962C8B-B14F-4D97-AF65-F5344CB8AC3E}">
        <p14:creationId xmlns:p14="http://schemas.microsoft.com/office/powerpoint/2010/main" val="260033743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Co je plodem buku?</a:t>
            </a:r>
            <a:endParaRPr lang="cs-CZ" sz="5400" dirty="0"/>
          </a:p>
        </p:txBody>
      </p:sp>
      <p:sp>
        <p:nvSpPr>
          <p:cNvPr id="3" name="Plechovka 2"/>
          <p:cNvSpPr/>
          <p:nvPr/>
        </p:nvSpPr>
        <p:spPr>
          <a:xfrm>
            <a:off x="1034013" y="4653136"/>
            <a:ext cx="3312368" cy="1296144"/>
          </a:xfrm>
          <a:prstGeom prst="ca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Plodem buku je kaštan.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Plechovka 3"/>
          <p:cNvSpPr/>
          <p:nvPr/>
        </p:nvSpPr>
        <p:spPr>
          <a:xfrm>
            <a:off x="1042397" y="3212976"/>
            <a:ext cx="3312368" cy="1224136"/>
          </a:xfrm>
          <a:prstGeom prst="can">
            <a:avLst/>
          </a:prstGeom>
          <a:solidFill>
            <a:srgbClr val="F8541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Plodem buku je žalud.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Plechovka 4"/>
          <p:cNvSpPr/>
          <p:nvPr/>
        </p:nvSpPr>
        <p:spPr>
          <a:xfrm>
            <a:off x="1034013" y="1844824"/>
            <a:ext cx="3312368" cy="1224136"/>
          </a:xfrm>
          <a:prstGeom prst="can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Plodem buku je bukvice.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3075" name="Picture 3" descr="C:\Users\rej\AppData\Local\Microsoft\Windows\Temporary Internet Files\Content.IE5\3PFY2U2D\MC9003306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0605" y="2589909"/>
            <a:ext cx="2592288" cy="3365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55075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229 0.00046 C 0.19115 0.00393 0.18576 0.00069 0.19618 0.0148 C 0.19983 0.01966 0.20434 0.02336 0.20695 0.02914 C 0.21181 0.03954 0.21389 0.04509 0.21927 0.05365 C 0.22604 0.06429 0.22413 0.05735 0.2316 0.07423 C 0.23385 0.07932 0.23976 0.09297 0.24236 0.09667 C 0.24688 0.10291 0.24983 0.11124 0.25451 0.11725 C 0.26285 0.12812 0.26927 0.13876 0.2776 0.14986 C 0.29028 0.16674 0.29983 0.17877 0.31771 0.18478 C 0.33056 0.19357 0.34392 0.20374 0.35764 0.20929 C 0.36129 0.21253 0.36441 0.21693 0.3684 0.2197 C 0.3717 0.22201 0.3757 0.22225 0.37917 0.22363 C 0.38785 0.23196 0.39653 0.23867 0.40538 0.2463 C 0.41215 0.25208 0.41441 0.25786 0.42222 0.26064 C 0.42535 0.2648 0.42847 0.26873 0.4316 0.27289 C 0.43316 0.27497 0.43455 0.27706 0.43611 0.27914 C 0.43767 0.28122 0.4408 0.28515 0.4408 0.28515 C 0.44427 0.27544 0.44306 0.27058 0.45 0.2648 C 0.45104 0.26757 0.45347 0.26989 0.45313 0.27289 C 0.45278 0.27544 0.45 0.2759 0.44844 0.27706 C 0.43976 0.28376 0.44479 0.27798 0.43924 0.28515 L 0.44375 0.27497 " pathEditMode="relative" ptsTypes="ffffffffffffffffffff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229 -0.00232 C 0.21354 0.00208 0.24618 0.00925 0.2776 0.01202 C 0.30729 0.02451 0.26337 0.00693 0.29913 0.01804 C 0.31059 0.0215 0.32153 0.02844 0.33299 0.03237 C 0.34844 0.04602 0.36563 0.04533 0.38385 0.04879 C 0.38976 0.05203 0.39653 0.05342 0.40226 0.05712 C 0.41007 0.06221 0.41684 0.07007 0.42535 0.07331 C 0.43195 0.07909 0.43924 0.08325 0.44688 0.0858 C 0.45035 0.0888 0.45347 0.09181 0.45764 0.09181 " pathEditMode="relative" ptsTypes="ffffffff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Co je plodem dubu?</a:t>
            </a:r>
            <a:endParaRPr lang="cs-CZ" sz="5400" dirty="0"/>
          </a:p>
        </p:txBody>
      </p:sp>
      <p:sp>
        <p:nvSpPr>
          <p:cNvPr id="3" name="Plechovka 2"/>
          <p:cNvSpPr/>
          <p:nvPr/>
        </p:nvSpPr>
        <p:spPr>
          <a:xfrm>
            <a:off x="1034013" y="4797152"/>
            <a:ext cx="3312368" cy="1368152"/>
          </a:xfrm>
          <a:prstGeom prst="ca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Plodem dubu je kaštan.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Plechovka 3"/>
          <p:cNvSpPr/>
          <p:nvPr/>
        </p:nvSpPr>
        <p:spPr>
          <a:xfrm>
            <a:off x="1034013" y="1700808"/>
            <a:ext cx="3312368" cy="1296144"/>
          </a:xfrm>
          <a:prstGeom prst="ca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Plodem dubu je oříšek.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Plechovka 4"/>
          <p:cNvSpPr/>
          <p:nvPr/>
        </p:nvSpPr>
        <p:spPr>
          <a:xfrm>
            <a:off x="1034013" y="3284984"/>
            <a:ext cx="3312368" cy="1368152"/>
          </a:xfrm>
          <a:prstGeom prst="can">
            <a:avLst/>
          </a:prstGeom>
          <a:solidFill>
            <a:srgbClr val="F8541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Plodem dubu je žalud.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4098" name="Picture 2" descr="C:\Users\rej\AppData\Local\Microsoft\Windows\Temporary Internet Files\Content.IE5\3PFY2U2D\MC900330635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3" y="2274343"/>
            <a:ext cx="2664177" cy="3458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37443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229 0.00046 C 0.19115 0.00393 0.18576 0.00069 0.19618 0.0148 C 0.19983 0.01966 0.20434 0.02336 0.20695 0.02914 C 0.21181 0.03954 0.21389 0.04509 0.21927 0.05365 C 0.22604 0.06429 0.22413 0.05735 0.2316 0.07423 C 0.23385 0.07932 0.23976 0.09297 0.24236 0.09667 C 0.24688 0.10291 0.24983 0.11124 0.25451 0.11725 C 0.26285 0.12812 0.26927 0.13876 0.2776 0.14986 C 0.29028 0.16674 0.29983 0.17877 0.31771 0.18478 C 0.33056 0.19357 0.34392 0.20374 0.35764 0.20929 C 0.36129 0.21253 0.36441 0.21693 0.3684 0.2197 C 0.3717 0.22201 0.3757 0.22225 0.37917 0.22363 C 0.38785 0.23196 0.39653 0.23867 0.40538 0.2463 C 0.41215 0.25208 0.41441 0.25786 0.42222 0.26064 C 0.42535 0.2648 0.42847 0.26873 0.4316 0.27289 C 0.43316 0.27497 0.43455 0.27706 0.43611 0.27914 C 0.43767 0.28122 0.4408 0.28515 0.4408 0.28515 C 0.44427 0.27544 0.44306 0.27058 0.45 0.2648 C 0.45104 0.26757 0.45347 0.26989 0.45313 0.27289 C 0.45278 0.27544 0.45 0.2759 0.44844 0.27706 C 0.43976 0.28376 0.44479 0.27798 0.43924 0.28515 L 0.44375 0.27497 " pathEditMode="relative" ptsTypes="ffffffffffffffffffff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229 -0.00232 C 0.21354 0.00208 0.24618 0.00925 0.2776 0.01202 C 0.30729 0.02451 0.26337 0.00693 0.29913 0.01804 C 0.31059 0.0215 0.32153 0.02844 0.33299 0.03237 C 0.34844 0.04602 0.36563 0.04533 0.38385 0.04879 C 0.38976 0.05203 0.39653 0.05342 0.40226 0.05712 C 0.41007 0.06221 0.41684 0.07007 0.42535 0.07331 C 0.43195 0.07909 0.43924 0.08325 0.44688 0.0858 C 0.45035 0.0888 0.45347 0.09181 0.45764 0.09181 " pathEditMode="relative" ptsTypes="ffffffff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Co je plodem břízy?</a:t>
            </a:r>
            <a:endParaRPr lang="cs-CZ" sz="5400" dirty="0"/>
          </a:p>
        </p:txBody>
      </p:sp>
      <p:sp>
        <p:nvSpPr>
          <p:cNvPr id="3" name="Plechovka 2"/>
          <p:cNvSpPr/>
          <p:nvPr/>
        </p:nvSpPr>
        <p:spPr>
          <a:xfrm>
            <a:off x="1042397" y="1844824"/>
            <a:ext cx="3312368" cy="1368152"/>
          </a:xfrm>
          <a:prstGeom prst="can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Plodem břízy je bukvice.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Plechovka 3"/>
          <p:cNvSpPr/>
          <p:nvPr/>
        </p:nvSpPr>
        <p:spPr>
          <a:xfrm>
            <a:off x="1042397" y="3429000"/>
            <a:ext cx="3312368" cy="1296144"/>
          </a:xfrm>
          <a:prstGeom prst="can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Plodem břízy je žalud.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Plechovka 4"/>
          <p:cNvSpPr/>
          <p:nvPr/>
        </p:nvSpPr>
        <p:spPr>
          <a:xfrm>
            <a:off x="1042397" y="4941168"/>
            <a:ext cx="3312368" cy="1368152"/>
          </a:xfrm>
          <a:prstGeom prst="can">
            <a:avLst/>
          </a:prstGeom>
          <a:solidFill>
            <a:srgbClr val="F8541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Plodem břízy jsou jehnědy.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5122" name="Picture 2" descr="C:\Users\rej\AppData\Local\Microsoft\Windows\Temporary Internet Files\Content.IE5\3PFY2U2D\MC900330635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348880"/>
            <a:ext cx="2513464" cy="3263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73770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229 0.00046 C 0.19115 0.00393 0.18576 0.00069 0.19618 0.0148 C 0.19983 0.01966 0.20434 0.02336 0.20695 0.02914 C 0.21181 0.03954 0.21389 0.04509 0.21927 0.05365 C 0.22604 0.06429 0.22413 0.05735 0.2316 0.07423 C 0.23385 0.07932 0.23976 0.09297 0.24236 0.09667 C 0.24688 0.10291 0.24983 0.11124 0.25451 0.11725 C 0.26285 0.12812 0.26927 0.13876 0.2776 0.14986 C 0.29028 0.16674 0.29983 0.17877 0.31771 0.18478 C 0.33056 0.19357 0.34392 0.20374 0.35764 0.20929 C 0.36129 0.21253 0.36441 0.21693 0.3684 0.2197 C 0.3717 0.22201 0.3757 0.22225 0.37917 0.22363 C 0.38785 0.23196 0.39653 0.23867 0.40538 0.2463 C 0.41215 0.25208 0.41441 0.25786 0.42222 0.26064 C 0.42535 0.2648 0.42847 0.26873 0.4316 0.27289 C 0.43316 0.27497 0.43455 0.27706 0.43611 0.27914 C 0.43767 0.28122 0.4408 0.28515 0.4408 0.28515 C 0.44427 0.27544 0.44306 0.27058 0.45 0.2648 C 0.45104 0.26757 0.45347 0.26989 0.45313 0.27289 C 0.45278 0.27544 0.45 0.2759 0.44844 0.27706 C 0.43976 0.28376 0.44479 0.27798 0.43924 0.28515 L 0.44375 0.27497 " pathEditMode="relative" ptsTypes="ffffffffffffffffffff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229 -0.00232 C 0.21354 0.00208 0.24618 0.00925 0.2776 0.01202 C 0.30729 0.02451 0.26337 0.00693 0.29913 0.01804 C 0.31059 0.0215 0.32153 0.02844 0.33299 0.03237 C 0.34844 0.04602 0.36563 0.04533 0.38385 0.04879 C 0.38976 0.05203 0.39653 0.05342 0.40226 0.05712 C 0.41007 0.06221 0.41684 0.07007 0.42535 0.07331 C 0.43195 0.07909 0.43924 0.08325 0.44688 0.0858 C 0.45035 0.0888 0.45347 0.09181 0.45764 0.09181 " pathEditMode="relative" ptsTypes="ffffffff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Co je plodem javoru?</a:t>
            </a:r>
            <a:endParaRPr lang="cs-CZ" sz="5400" dirty="0"/>
          </a:p>
        </p:txBody>
      </p:sp>
      <p:sp>
        <p:nvSpPr>
          <p:cNvPr id="3" name="Plechovka 2"/>
          <p:cNvSpPr/>
          <p:nvPr/>
        </p:nvSpPr>
        <p:spPr>
          <a:xfrm>
            <a:off x="1034013" y="4797152"/>
            <a:ext cx="3312368" cy="1368152"/>
          </a:xfrm>
          <a:prstGeom prst="can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Plodem javoru je kaštan.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Plechovka 3"/>
          <p:cNvSpPr/>
          <p:nvPr/>
        </p:nvSpPr>
        <p:spPr>
          <a:xfrm>
            <a:off x="1042397" y="3284984"/>
            <a:ext cx="3312368" cy="1296144"/>
          </a:xfrm>
          <a:prstGeom prst="ca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Plodem javoru je oříšek.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Plechovka 4"/>
          <p:cNvSpPr/>
          <p:nvPr/>
        </p:nvSpPr>
        <p:spPr>
          <a:xfrm>
            <a:off x="1034013" y="1844824"/>
            <a:ext cx="3312368" cy="1224136"/>
          </a:xfrm>
          <a:prstGeom prst="can">
            <a:avLst/>
          </a:prstGeom>
          <a:solidFill>
            <a:srgbClr val="F8541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Plodem javoru je nažka.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6146" name="Picture 2" descr="C:\Users\rej\AppData\Local\Microsoft\Windows\Temporary Internet Files\Content.IE5\3PFY2U2D\MC900330635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1128" y="2276872"/>
            <a:ext cx="2551301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44960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229 0.00046 C 0.19115 0.00393 0.18576 0.00069 0.19618 0.0148 C 0.19983 0.01966 0.20434 0.02336 0.20695 0.02914 C 0.21181 0.03954 0.21389 0.04509 0.21927 0.05365 C 0.22604 0.06429 0.22413 0.05735 0.2316 0.07423 C 0.23385 0.07932 0.23976 0.09297 0.24236 0.09667 C 0.24688 0.10291 0.24983 0.11124 0.25451 0.11725 C 0.26285 0.12812 0.26927 0.13876 0.2776 0.14986 C 0.29028 0.16674 0.29983 0.17877 0.31771 0.18478 C 0.33056 0.19357 0.34392 0.20374 0.35764 0.20929 C 0.36129 0.21253 0.36441 0.21693 0.3684 0.2197 C 0.3717 0.22201 0.3757 0.22225 0.37917 0.22363 C 0.38785 0.23196 0.39653 0.23867 0.40538 0.2463 C 0.41215 0.25208 0.41441 0.25786 0.42222 0.26064 C 0.42535 0.2648 0.42847 0.26873 0.4316 0.27289 C 0.43316 0.27497 0.43455 0.27706 0.43611 0.27914 C 0.43767 0.28122 0.4408 0.28515 0.4408 0.28515 C 0.44427 0.27544 0.44306 0.27058 0.45 0.2648 C 0.45104 0.26757 0.45347 0.26989 0.45313 0.27289 C 0.45278 0.27544 0.45 0.2759 0.44844 0.27706 C 0.43976 0.28376 0.44479 0.27798 0.43924 0.28515 L 0.44375 0.27497 " pathEditMode="relative" ptsTypes="ffffffffffffffffffff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229 -0.00232 C 0.21354 0.00208 0.24618 0.00925 0.2776 0.01202 C 0.30729 0.02451 0.26337 0.00693 0.29913 0.01804 C 0.31059 0.0215 0.32153 0.02844 0.33299 0.03237 C 0.34844 0.04602 0.36563 0.04533 0.38385 0.04879 C 0.38976 0.05203 0.39653 0.05342 0.40226 0.05712 C 0.41007 0.06221 0.41684 0.07007 0.42535 0.07331 C 0.43195 0.07909 0.43924 0.08325 0.44688 0.0858 C 0.45035 0.0888 0.45347 0.09181 0.45764 0.09181 " pathEditMode="relative" ptsTypes="ffffffff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Co je plodem lípy?</a:t>
            </a:r>
            <a:endParaRPr lang="cs-CZ" sz="5400" dirty="0"/>
          </a:p>
        </p:txBody>
      </p:sp>
      <p:sp>
        <p:nvSpPr>
          <p:cNvPr id="3" name="Plechovka 2"/>
          <p:cNvSpPr/>
          <p:nvPr/>
        </p:nvSpPr>
        <p:spPr>
          <a:xfrm>
            <a:off x="1042397" y="1844824"/>
            <a:ext cx="3312368" cy="1095962"/>
          </a:xfrm>
          <a:prstGeom prst="can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Plodem lípy je žalud.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Plechovka 3"/>
          <p:cNvSpPr/>
          <p:nvPr/>
        </p:nvSpPr>
        <p:spPr>
          <a:xfrm>
            <a:off x="1042397" y="3284984"/>
            <a:ext cx="3312368" cy="1368152"/>
          </a:xfrm>
          <a:prstGeom prst="ca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Plodem lípy je kaštan.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Plechovka 4"/>
          <p:cNvSpPr/>
          <p:nvPr/>
        </p:nvSpPr>
        <p:spPr>
          <a:xfrm>
            <a:off x="1042397" y="4869160"/>
            <a:ext cx="3312368" cy="1440160"/>
          </a:xfrm>
          <a:prstGeom prst="can">
            <a:avLst/>
          </a:prstGeom>
          <a:solidFill>
            <a:srgbClr val="F8541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Plodem lípy je oříšek.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6146" name="Picture 2" descr="C:\Users\rej\AppData\Local\Microsoft\Windows\Temporary Internet Files\Content.IE5\3PFY2U2D\MC900330635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1128" y="2276872"/>
            <a:ext cx="2551301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59000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229 0.00046 C 0.19115 0.00393 0.18576 0.00069 0.19618 0.0148 C 0.19983 0.01966 0.20434 0.02336 0.20695 0.02914 C 0.21181 0.03954 0.21389 0.04509 0.21927 0.05365 C 0.22604 0.06429 0.22413 0.05735 0.2316 0.07423 C 0.23385 0.07932 0.23976 0.09297 0.24236 0.09667 C 0.24688 0.10291 0.24983 0.11124 0.25451 0.11725 C 0.26285 0.12812 0.26927 0.13876 0.2776 0.14986 C 0.29028 0.16674 0.29983 0.17877 0.31771 0.18478 C 0.33056 0.19357 0.34392 0.20374 0.35764 0.20929 C 0.36129 0.21253 0.36441 0.21693 0.3684 0.2197 C 0.3717 0.22201 0.3757 0.22225 0.37917 0.22363 C 0.38785 0.23196 0.39653 0.23867 0.40538 0.2463 C 0.41215 0.25208 0.41441 0.25786 0.42222 0.26064 C 0.42535 0.2648 0.42847 0.26873 0.4316 0.27289 C 0.43316 0.27497 0.43455 0.27706 0.43611 0.27914 C 0.43767 0.28122 0.4408 0.28515 0.4408 0.28515 C 0.44427 0.27544 0.44306 0.27058 0.45 0.2648 C 0.45104 0.26757 0.45347 0.26989 0.45313 0.27289 C 0.45278 0.27544 0.45 0.2759 0.44844 0.27706 C 0.43976 0.28376 0.44479 0.27798 0.43924 0.28515 L 0.44375 0.27497 " pathEditMode="relative" ptsTypes="ffffffffffffffffffff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229 -0.00232 C 0.21354 0.00208 0.24618 0.00925 0.2776 0.01202 C 0.30729 0.02451 0.26337 0.00693 0.29913 0.01804 C 0.31059 0.0215 0.32153 0.02844 0.33299 0.03237 C 0.34844 0.04602 0.36563 0.04533 0.38385 0.04879 C 0.38976 0.05203 0.39653 0.05342 0.40226 0.05712 C 0.41007 0.06221 0.41684 0.07007 0.42535 0.07331 C 0.43195 0.07909 0.43924 0.08325 0.44688 0.0858 C 0.45035 0.0888 0.45347 0.09181 0.45764 0.09181 " pathEditMode="relative" ptsTypes="ffffffff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Co je plodem jírovce?</a:t>
            </a:r>
            <a:endParaRPr lang="cs-CZ" sz="5400" dirty="0"/>
          </a:p>
        </p:txBody>
      </p:sp>
      <p:sp>
        <p:nvSpPr>
          <p:cNvPr id="3" name="Plechovka 2"/>
          <p:cNvSpPr/>
          <p:nvPr/>
        </p:nvSpPr>
        <p:spPr>
          <a:xfrm>
            <a:off x="1042397" y="1772816"/>
            <a:ext cx="3312368" cy="1296144"/>
          </a:xfrm>
          <a:prstGeom prst="can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Plodem jírovce je žalud.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Plechovka 3"/>
          <p:cNvSpPr/>
          <p:nvPr/>
        </p:nvSpPr>
        <p:spPr>
          <a:xfrm>
            <a:off x="1042397" y="3356992"/>
            <a:ext cx="3312368" cy="1296144"/>
          </a:xfrm>
          <a:prstGeom prst="ca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Plodem jírovce jsou bukvice.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Plechovka 4"/>
          <p:cNvSpPr/>
          <p:nvPr/>
        </p:nvSpPr>
        <p:spPr>
          <a:xfrm>
            <a:off x="1042397" y="4797152"/>
            <a:ext cx="3312368" cy="1440160"/>
          </a:xfrm>
          <a:prstGeom prst="can">
            <a:avLst/>
          </a:prstGeom>
          <a:solidFill>
            <a:srgbClr val="F8541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Plodem jírovce je kaštan.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6146" name="Picture 2" descr="C:\Users\rej\AppData\Local\Microsoft\Windows\Temporary Internet Files\Content.IE5\3PFY2U2D\MC900330635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1128" y="2276872"/>
            <a:ext cx="2551301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87396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229 0.00046 C 0.19115 0.00393 0.18576 0.00069 0.19618 0.0148 C 0.19983 0.01966 0.20434 0.02336 0.20695 0.02914 C 0.21181 0.03954 0.21389 0.04509 0.21927 0.05365 C 0.22604 0.06429 0.22413 0.05735 0.2316 0.07423 C 0.23385 0.07932 0.23976 0.09297 0.24236 0.09667 C 0.24688 0.10291 0.24983 0.11124 0.25451 0.11725 C 0.26285 0.12812 0.26927 0.13876 0.2776 0.14986 C 0.29028 0.16674 0.29983 0.17877 0.31771 0.18478 C 0.33056 0.19357 0.34392 0.20374 0.35764 0.20929 C 0.36129 0.21253 0.36441 0.21693 0.3684 0.2197 C 0.3717 0.22201 0.3757 0.22225 0.37917 0.22363 C 0.38785 0.23196 0.39653 0.23867 0.40538 0.2463 C 0.41215 0.25208 0.41441 0.25786 0.42222 0.26064 C 0.42535 0.2648 0.42847 0.26873 0.4316 0.27289 C 0.43316 0.27497 0.43455 0.27706 0.43611 0.27914 C 0.43767 0.28122 0.4408 0.28515 0.4408 0.28515 C 0.44427 0.27544 0.44306 0.27058 0.45 0.2648 C 0.45104 0.26757 0.45347 0.26989 0.45313 0.27289 C 0.45278 0.27544 0.45 0.2759 0.44844 0.27706 C 0.43976 0.28376 0.44479 0.27798 0.43924 0.28515 L 0.44375 0.27497 " pathEditMode="relative" ptsTypes="ffffffffffffffffffff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229 -0.00232 C 0.21354 0.00208 0.24618 0.00925 0.2776 0.01202 C 0.30729 0.02451 0.26337 0.00693 0.29913 0.01804 C 0.31059 0.0215 0.32153 0.02844 0.33299 0.03237 C 0.34844 0.04602 0.36563 0.04533 0.38385 0.04879 C 0.38976 0.05203 0.39653 0.05342 0.40226 0.05712 C 0.41007 0.06221 0.41684 0.07007 0.42535 0.07331 C 0.43195 0.07909 0.43924 0.08325 0.44688 0.0858 C 0.45035 0.0888 0.45347 0.09181 0.45764 0.09181 " pathEditMode="relative" ptsTypes="ffffffff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918537"/>
          </a:xfrm>
        </p:spPr>
        <p:txBody>
          <a:bodyPr/>
          <a:lstStyle/>
          <a:p>
            <a:r>
              <a:rPr lang="cs-CZ" dirty="0" smtClean="0"/>
              <a:t>Poznáš byliny?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26</a:t>
            </a:fld>
            <a:endParaRPr lang="cs-CZ"/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329628" y="332390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b="1" dirty="0"/>
          </a:p>
        </p:txBody>
      </p:sp>
      <p:sp>
        <p:nvSpPr>
          <p:cNvPr id="25" name="Obdélník 24"/>
          <p:cNvSpPr/>
          <p:nvPr/>
        </p:nvSpPr>
        <p:spPr>
          <a:xfrm>
            <a:off x="282285" y="3262176"/>
            <a:ext cx="2633531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tulipán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139143" y="3262176"/>
            <a:ext cx="3004769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sedmikráska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367239" y="3262176"/>
            <a:ext cx="2509707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pomněnka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68059" y="5873048"/>
            <a:ext cx="2719765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oves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175147" y="5874346"/>
            <a:ext cx="3004768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bělomech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367239" y="5873048"/>
            <a:ext cx="2509709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chrpa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2050" name="Picture 2" descr="C:\Users\Lucie\AppData\Local\Microsoft\Windows\Temporary Internet Files\Content.IE5\I3GV8HG6\MP90044847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52993" y="1166746"/>
            <a:ext cx="1349896" cy="2024844"/>
          </a:xfrm>
          <a:prstGeom prst="rect">
            <a:avLst/>
          </a:prstGeom>
          <a:noFill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 l="11222" t="52560" r="62200" b="14366"/>
          <a:stretch>
            <a:fillRect/>
          </a:stretch>
        </p:blipFill>
        <p:spPr bwMode="auto">
          <a:xfrm>
            <a:off x="3419872" y="3861048"/>
            <a:ext cx="2499706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" name="Zástupný symbol pro obsah 1"/>
          <p:cNvSpPr txBox="1">
            <a:spLocks/>
          </p:cNvSpPr>
          <p:nvPr/>
        </p:nvSpPr>
        <p:spPr>
          <a:xfrm>
            <a:off x="5076056" y="5445224"/>
            <a:ext cx="864096" cy="360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č. 05</a:t>
            </a: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/>
          <a:srcRect l="11222" t="46304" r="47435" b="5501"/>
          <a:stretch>
            <a:fillRect/>
          </a:stretch>
        </p:blipFill>
        <p:spPr bwMode="auto">
          <a:xfrm>
            <a:off x="323528" y="3916597"/>
            <a:ext cx="2592288" cy="18886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" name="Zástupný symbol pro obsah 1"/>
          <p:cNvSpPr txBox="1">
            <a:spLocks/>
          </p:cNvSpPr>
          <p:nvPr/>
        </p:nvSpPr>
        <p:spPr>
          <a:xfrm>
            <a:off x="2051720" y="5445224"/>
            <a:ext cx="864096" cy="360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č. 04</a:t>
            </a:r>
          </a:p>
        </p:txBody>
      </p:sp>
      <p:pic>
        <p:nvPicPr>
          <p:cNvPr id="2054" name="Picture 6" descr="C:\Users\Lucie\AppData\Local\Microsoft\Windows\Temporary Internet Files\Content.IE5\I3GV8HG6\MP90042549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76757" y="3861048"/>
            <a:ext cx="1927691" cy="1937150"/>
          </a:xfrm>
          <a:prstGeom prst="rect">
            <a:avLst/>
          </a:prstGeom>
          <a:noFill/>
        </p:spPr>
      </p:pic>
      <p:pic>
        <p:nvPicPr>
          <p:cNvPr id="3075" name="Picture 3" descr="C:\Users\rej\AppData\Local\Microsoft\Windows\Temporary Internet Files\Content.IE5\OWOWNQG9\MC90042816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1589" y="1365965"/>
            <a:ext cx="1539875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rej\AppData\Local\Microsoft\Windows\Temporary Internet Files\Content.IE5\FX47HNQS\MC90035868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5526" y="1334127"/>
            <a:ext cx="1580083" cy="1845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59008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918537"/>
          </a:xfrm>
        </p:spPr>
        <p:txBody>
          <a:bodyPr/>
          <a:lstStyle/>
          <a:p>
            <a:r>
              <a:rPr lang="cs-CZ" dirty="0" smtClean="0"/>
              <a:t>Pozor na jedovaté rostliny!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27</a:t>
            </a:fld>
            <a:endParaRPr lang="cs-CZ"/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329628" y="332390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b="1" dirty="0"/>
          </a:p>
        </p:txBody>
      </p:sp>
      <p:sp>
        <p:nvSpPr>
          <p:cNvPr id="25" name="Obdélník 24"/>
          <p:cNvSpPr/>
          <p:nvPr/>
        </p:nvSpPr>
        <p:spPr>
          <a:xfrm>
            <a:off x="282285" y="3262176"/>
            <a:ext cx="2633531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k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onvalinka vonná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139143" y="3262176"/>
            <a:ext cx="3004769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v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raní oko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367239" y="3262176"/>
            <a:ext cx="2509707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r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ulík zlomocný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68059" y="5873048"/>
            <a:ext cx="2719765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c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esmína ostrolistá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175147" y="5874346"/>
            <a:ext cx="3004768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t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is červený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367239" y="5873048"/>
            <a:ext cx="2509709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b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lín černý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3076" name="Picture 4" descr="C:\Users\Lucie\AppData\Local\Microsoft\Windows\Temporary Internet Files\Content.IE5\I3GV8HG6\MC90008815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340768"/>
            <a:ext cx="1548459" cy="1841046"/>
          </a:xfrm>
          <a:prstGeom prst="rect">
            <a:avLst/>
          </a:prstGeom>
          <a:noFill/>
        </p:spPr>
      </p:pic>
      <p:pic>
        <p:nvPicPr>
          <p:cNvPr id="21" name="Picture 3" descr="D:\Fotky\DOVOLENE\Letni\Spanelsko_2009\IMG_4424.JPG"/>
          <p:cNvPicPr>
            <a:picLocks noChangeAspect="1" noChangeArrowheads="1"/>
          </p:cNvPicPr>
          <p:nvPr/>
        </p:nvPicPr>
        <p:blipFill>
          <a:blip r:embed="rId3" cstate="print"/>
          <a:srcRect l="7134" t="1241" r="38176" b="3652"/>
          <a:stretch>
            <a:fillRect/>
          </a:stretch>
        </p:blipFill>
        <p:spPr bwMode="auto">
          <a:xfrm>
            <a:off x="6876256" y="1268760"/>
            <a:ext cx="1490566" cy="1944216"/>
          </a:xfrm>
          <a:prstGeom prst="rect">
            <a:avLst/>
          </a:prstGeom>
          <a:noFill/>
        </p:spPr>
      </p:pic>
      <p:sp>
        <p:nvSpPr>
          <p:cNvPr id="22" name="Obdélník 21"/>
          <p:cNvSpPr/>
          <p:nvPr/>
        </p:nvSpPr>
        <p:spPr>
          <a:xfrm>
            <a:off x="6948264" y="2852936"/>
            <a:ext cx="13681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Foto: autor</a:t>
            </a:r>
            <a:endParaRPr lang="cs-CZ" dirty="0"/>
          </a:p>
        </p:txBody>
      </p:sp>
      <p:pic>
        <p:nvPicPr>
          <p:cNvPr id="23" name="Obrázek 22" descr="vrani ok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419872" y="1430778"/>
            <a:ext cx="2376264" cy="1782198"/>
          </a:xfrm>
          <a:prstGeom prst="rect">
            <a:avLst/>
          </a:prstGeom>
        </p:spPr>
      </p:pic>
      <p:sp>
        <p:nvSpPr>
          <p:cNvPr id="31" name="Obdélník 30"/>
          <p:cNvSpPr/>
          <p:nvPr/>
        </p:nvSpPr>
        <p:spPr>
          <a:xfrm>
            <a:off x="5076056" y="2780928"/>
            <a:ext cx="6480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č.06</a:t>
            </a:r>
            <a:endParaRPr lang="cs-CZ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/>
          <a:srcRect l="11812" t="45000" r="56885" b="5861"/>
          <a:stretch>
            <a:fillRect/>
          </a:stretch>
        </p:blipFill>
        <p:spPr bwMode="auto">
          <a:xfrm>
            <a:off x="611560" y="3787680"/>
            <a:ext cx="2016224" cy="19781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" name="Obdélník 31"/>
          <p:cNvSpPr/>
          <p:nvPr/>
        </p:nvSpPr>
        <p:spPr>
          <a:xfrm>
            <a:off x="1979712" y="5373216"/>
            <a:ext cx="6480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č.07</a:t>
            </a:r>
            <a:endParaRPr lang="cs-CZ" dirty="0"/>
          </a:p>
        </p:txBody>
      </p:sp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6" cstate="print"/>
          <a:srcRect l="11222" t="45359" r="53341" b="6446"/>
          <a:stretch>
            <a:fillRect/>
          </a:stretch>
        </p:blipFill>
        <p:spPr bwMode="auto">
          <a:xfrm>
            <a:off x="3419872" y="3771038"/>
            <a:ext cx="2376264" cy="20198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" name="Obdélník 32"/>
          <p:cNvSpPr/>
          <p:nvPr/>
        </p:nvSpPr>
        <p:spPr>
          <a:xfrm>
            <a:off x="5148064" y="5459651"/>
            <a:ext cx="6480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č.08</a:t>
            </a:r>
            <a:endParaRPr lang="cs-CZ" dirty="0"/>
          </a:p>
        </p:txBody>
      </p:sp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7" cstate="print"/>
          <a:srcRect l="12903" t="45000" r="60201" b="20035"/>
          <a:stretch>
            <a:fillRect/>
          </a:stretch>
        </p:blipFill>
        <p:spPr bwMode="auto">
          <a:xfrm>
            <a:off x="6427591" y="3861048"/>
            <a:ext cx="2392881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" name="Obdélník 33"/>
          <p:cNvSpPr/>
          <p:nvPr/>
        </p:nvSpPr>
        <p:spPr>
          <a:xfrm>
            <a:off x="8100392" y="5373216"/>
            <a:ext cx="6480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č.09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819907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 to pravda?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97868" y="2123494"/>
            <a:ext cx="2805980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Borovice není dřevina.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7868" y="3687819"/>
            <a:ext cx="2805980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Ochutnat můžeme všechny rostliny.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00200" y="5252144"/>
            <a:ext cx="2805980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Rulík a vraní oko jsou jedovaté.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Veselý obličej 5"/>
          <p:cNvSpPr/>
          <p:nvPr/>
        </p:nvSpPr>
        <p:spPr>
          <a:xfrm>
            <a:off x="3419872" y="2123494"/>
            <a:ext cx="914400" cy="914400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3419872" y="3685289"/>
            <a:ext cx="914400" cy="914400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3419872" y="5345856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364088" y="2123494"/>
            <a:ext cx="2376264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 lese rostou jen dřeviny.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348683" y="5252144"/>
            <a:ext cx="2408805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 lese nesbíráme borůvky.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348684" y="3761307"/>
            <a:ext cx="2376264" cy="93462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 lese roste mech.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Veselý obličej 13"/>
          <p:cNvSpPr/>
          <p:nvPr/>
        </p:nvSpPr>
        <p:spPr>
          <a:xfrm>
            <a:off x="7914224" y="2165994"/>
            <a:ext cx="863225" cy="829399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7914226" y="5395811"/>
            <a:ext cx="863225" cy="829399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7914225" y="3813918"/>
            <a:ext cx="863225" cy="829399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12631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1"/>
                                            </p:cond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6"/>
                                            </p:cond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2"/>
                                            </p:cond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4" grpId="0" animBg="1"/>
      <p:bldP spid="15" grpId="0" animBg="1"/>
      <p:bldP spid="16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 to pravda?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00200" y="5252144"/>
            <a:ext cx="2805980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Líska je keř.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Veselý obličej 8"/>
          <p:cNvSpPr/>
          <p:nvPr/>
        </p:nvSpPr>
        <p:spPr>
          <a:xfrm>
            <a:off x="3419872" y="5345856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364088" y="2123494"/>
            <a:ext cx="2376264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Modřín je listnatý strom.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348684" y="3761307"/>
            <a:ext cx="2376264" cy="93462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Modřín na zimu opadává.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Veselý obličej 13"/>
          <p:cNvSpPr/>
          <p:nvPr/>
        </p:nvSpPr>
        <p:spPr>
          <a:xfrm>
            <a:off x="7914224" y="2165994"/>
            <a:ext cx="863225" cy="829399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7914225" y="3761308"/>
            <a:ext cx="863225" cy="88201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00200" y="3687818"/>
            <a:ext cx="2805980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 listnatých lesích rostou duby a buky.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Veselý obličej 17"/>
          <p:cNvSpPr/>
          <p:nvPr/>
        </p:nvSpPr>
        <p:spPr>
          <a:xfrm>
            <a:off x="3419872" y="3781530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364088" y="5252144"/>
            <a:ext cx="2376264" cy="93462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Plodem jírovce jsou kaštany.</a:t>
            </a:r>
          </a:p>
        </p:txBody>
      </p:sp>
      <p:sp>
        <p:nvSpPr>
          <p:cNvPr id="20" name="Veselý obličej 19"/>
          <p:cNvSpPr/>
          <p:nvPr/>
        </p:nvSpPr>
        <p:spPr>
          <a:xfrm>
            <a:off x="7982335" y="5252144"/>
            <a:ext cx="863225" cy="829399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00200" y="2123494"/>
            <a:ext cx="2805980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Modřín na zimu opadává.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Veselý obličej 21"/>
          <p:cNvSpPr/>
          <p:nvPr/>
        </p:nvSpPr>
        <p:spPr>
          <a:xfrm>
            <a:off x="3419871" y="2176105"/>
            <a:ext cx="914401" cy="88201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95879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4"/>
                                            </p:cond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9" grpId="0" animBg="1"/>
      <p:bldP spid="14" grpId="0" animBg="1"/>
      <p:bldP spid="16" grpId="0" animBg="1"/>
      <p:bldP spid="18" grpId="0" animBg="1"/>
      <p:bldP spid="20" grpId="0" animBg="1"/>
      <p:bldP spid="22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 to pravda?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97868" y="2123494"/>
            <a:ext cx="2805980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 lese nerostou žádné rostliny.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7868" y="3687819"/>
            <a:ext cx="2805980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Kyslík nepotřebujeme.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00200" y="5252144"/>
            <a:ext cx="2805980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 lese sbíráme ostružiny</a:t>
            </a:r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a borůvky.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Veselý obličej 5"/>
          <p:cNvSpPr/>
          <p:nvPr/>
        </p:nvSpPr>
        <p:spPr>
          <a:xfrm>
            <a:off x="3419872" y="2123494"/>
            <a:ext cx="914400" cy="914400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3419872" y="3685289"/>
            <a:ext cx="914400" cy="914400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3419872" y="5345856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364088" y="2123494"/>
            <a:ext cx="2376264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Les nezadržuje vodu.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348684" y="3761307"/>
            <a:ext cx="2376264" cy="93462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Do lesa chodíme na houby.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Veselý obličej 13"/>
          <p:cNvSpPr/>
          <p:nvPr/>
        </p:nvSpPr>
        <p:spPr>
          <a:xfrm>
            <a:off x="7914224" y="2165994"/>
            <a:ext cx="863225" cy="829399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7942505" y="3761307"/>
            <a:ext cx="863225" cy="829399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364088" y="5252144"/>
            <a:ext cx="2376264" cy="93462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Lípa je náš národní strom.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Veselý obličej 17"/>
          <p:cNvSpPr/>
          <p:nvPr/>
        </p:nvSpPr>
        <p:spPr>
          <a:xfrm>
            <a:off x="7968710" y="5253729"/>
            <a:ext cx="863225" cy="829399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25597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1"/>
                                            </p:cond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6"/>
                                            </p:cond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4" grpId="0" animBg="1"/>
      <p:bldP spid="16" grpId="0" animBg="1"/>
      <p:bldP spid="18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 to pravda?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00200" y="5252144"/>
            <a:ext cx="2805980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lvl="1" indent="0" algn="ctr">
              <a:buNone/>
            </a:pPr>
            <a:r>
              <a:rPr lang="cs-CZ" sz="2400" dirty="0">
                <a:solidFill>
                  <a:schemeClr val="tx1"/>
                </a:solidFill>
              </a:rPr>
              <a:t>Jedle je jehličnatý strom. </a:t>
            </a:r>
          </a:p>
        </p:txBody>
      </p:sp>
      <p:sp>
        <p:nvSpPr>
          <p:cNvPr id="9" name="Veselý obličej 8"/>
          <p:cNvSpPr/>
          <p:nvPr/>
        </p:nvSpPr>
        <p:spPr>
          <a:xfrm>
            <a:off x="3419872" y="5345856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364088" y="2123494"/>
            <a:ext cx="2376264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 lese kopeme do hub.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348683" y="5252144"/>
            <a:ext cx="2408805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 lese nerostou žádné rostliny.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220073" y="3761307"/>
            <a:ext cx="2537416" cy="93462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lvl="1" indent="0" algn="ctr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Šišky jedle </a:t>
            </a:r>
            <a:r>
              <a:rPr lang="cs-CZ" sz="2400" dirty="0">
                <a:solidFill>
                  <a:schemeClr val="tx1"/>
                </a:solidFill>
              </a:rPr>
              <a:t>rostou směrem vzhůru.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4" name="Veselý obličej 13"/>
          <p:cNvSpPr/>
          <p:nvPr/>
        </p:nvSpPr>
        <p:spPr>
          <a:xfrm>
            <a:off x="7914224" y="2165994"/>
            <a:ext cx="863225" cy="829399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7914226" y="5395811"/>
            <a:ext cx="863225" cy="829399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7914225" y="3813918"/>
            <a:ext cx="863225" cy="829399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20798" y="2196983"/>
            <a:ext cx="2783050" cy="93462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Stromy nám dávají kyslík.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Veselý obličej 17"/>
          <p:cNvSpPr/>
          <p:nvPr/>
        </p:nvSpPr>
        <p:spPr>
          <a:xfrm>
            <a:off x="3432665" y="2249594"/>
            <a:ext cx="888813" cy="88201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09333" y="3670130"/>
            <a:ext cx="2805980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Kyslík potřebujeme k dýchání.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Veselý obličej 19"/>
          <p:cNvSpPr/>
          <p:nvPr/>
        </p:nvSpPr>
        <p:spPr>
          <a:xfrm>
            <a:off x="3429005" y="3763842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49371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4"/>
                                            </p:cond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0"/>
                                            </p:cond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9" grpId="0" animBg="1"/>
      <p:bldP spid="14" grpId="0" animBg="1"/>
      <p:bldP spid="15" grpId="0" animBg="1"/>
      <p:bldP spid="16" grpId="0" animBg="1"/>
      <p:bldP spid="18" grpId="0" animBg="1"/>
      <p:bldP spid="20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Users\rej\AppData\Local\Microsoft\Windows\Temporary Internet Files\Content.IE5\RRJ1QXWS\MC9004077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492" y="4000384"/>
            <a:ext cx="1841500" cy="984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rej\AppData\Local\Microsoft\Windows\Temporary Internet Files\Content.IE5\I414ARDB\MC9003559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0992" y="2735104"/>
            <a:ext cx="1788096" cy="2174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rej\AppData\Local\Microsoft\Windows\Temporary Internet Files\Content.IE5\LTLXU7Y5\MC9000301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9415" y="1925331"/>
            <a:ext cx="683154" cy="3015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Obdélník 24"/>
          <p:cNvSpPr/>
          <p:nvPr/>
        </p:nvSpPr>
        <p:spPr>
          <a:xfrm>
            <a:off x="3581203" y="4909352"/>
            <a:ext cx="2274744" cy="7362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Jak se vyrábějí dřeváky?  </a:t>
            </a:r>
            <a:r>
              <a:rPr lang="cs-CZ" sz="2400" dirty="0" smtClean="0">
                <a:solidFill>
                  <a:schemeClr val="tx1"/>
                </a:solidFill>
                <a:hlinkClick r:id="rId5"/>
              </a:rPr>
              <a:t>ZDE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Klikni na </a:t>
            </a:r>
            <a:r>
              <a:rPr lang="cs-CZ" smtClean="0">
                <a:solidFill>
                  <a:schemeClr val="bg1"/>
                </a:solidFill>
              </a:rPr>
              <a:t>všechny stromy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32</a:t>
            </a:fld>
            <a:endParaRPr lang="cs-CZ"/>
          </a:p>
        </p:txBody>
      </p:sp>
      <p:sp>
        <p:nvSpPr>
          <p:cNvPr id="5" name="Mrak 4"/>
          <p:cNvSpPr/>
          <p:nvPr/>
        </p:nvSpPr>
        <p:spPr>
          <a:xfrm rot="2012103">
            <a:off x="3003348" y="1476804"/>
            <a:ext cx="2035440" cy="2017073"/>
          </a:xfrm>
          <a:prstGeom prst="cloud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 rot="1647773">
            <a:off x="2375282" y="2107531"/>
            <a:ext cx="2035440" cy="2017072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 rot="2283578">
            <a:off x="2378875" y="3776974"/>
            <a:ext cx="2377326" cy="2017073"/>
          </a:xfrm>
          <a:prstGeom prst="cloud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 rot="1342773">
            <a:off x="3643271" y="2468220"/>
            <a:ext cx="2035440" cy="2017072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 rot="1744398">
            <a:off x="4368591" y="3710803"/>
            <a:ext cx="2035440" cy="2355718"/>
          </a:xfrm>
          <a:prstGeom prst="cloud">
            <a:avLst/>
          </a:prstGeom>
          <a:solidFill>
            <a:srgbClr val="99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postup 9"/>
          <p:cNvSpPr/>
          <p:nvPr/>
        </p:nvSpPr>
        <p:spPr>
          <a:xfrm>
            <a:off x="7137911" y="3874953"/>
            <a:ext cx="1715750" cy="444352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jírovec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Vývojový diagram: postup 10"/>
          <p:cNvSpPr/>
          <p:nvPr/>
        </p:nvSpPr>
        <p:spPr>
          <a:xfrm>
            <a:off x="261307" y="3879060"/>
            <a:ext cx="1849995" cy="440245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smrk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Vývojový diagram: postup 11"/>
          <p:cNvSpPr/>
          <p:nvPr/>
        </p:nvSpPr>
        <p:spPr>
          <a:xfrm>
            <a:off x="261306" y="4662891"/>
            <a:ext cx="1849995" cy="492923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tulipán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Vývojový diagram: postup 12"/>
          <p:cNvSpPr/>
          <p:nvPr/>
        </p:nvSpPr>
        <p:spPr>
          <a:xfrm>
            <a:off x="7137910" y="3049050"/>
            <a:ext cx="1715751" cy="467357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vřes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Vývojový diagram: postup 13"/>
          <p:cNvSpPr/>
          <p:nvPr/>
        </p:nvSpPr>
        <p:spPr>
          <a:xfrm>
            <a:off x="7137910" y="4680127"/>
            <a:ext cx="1738471" cy="509520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č</a:t>
            </a:r>
            <a:r>
              <a:rPr lang="cs-CZ" sz="2400" dirty="0" smtClean="0">
                <a:solidFill>
                  <a:schemeClr val="tx1"/>
                </a:solidFill>
              </a:rPr>
              <a:t>erný bez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Vývojový diagram: postup 14"/>
          <p:cNvSpPr/>
          <p:nvPr/>
        </p:nvSpPr>
        <p:spPr>
          <a:xfrm>
            <a:off x="7137910" y="2192960"/>
            <a:ext cx="1715750" cy="497544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modřín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Vývojový diagram: postup 15"/>
          <p:cNvSpPr/>
          <p:nvPr/>
        </p:nvSpPr>
        <p:spPr>
          <a:xfrm>
            <a:off x="261307" y="5501643"/>
            <a:ext cx="1849995" cy="532213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javor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Vývojový diagram: postup 16"/>
          <p:cNvSpPr/>
          <p:nvPr/>
        </p:nvSpPr>
        <p:spPr>
          <a:xfrm>
            <a:off x="261306" y="2245556"/>
            <a:ext cx="1849995" cy="479568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dub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Vývojový diagram: postup 17"/>
          <p:cNvSpPr/>
          <p:nvPr/>
        </p:nvSpPr>
        <p:spPr>
          <a:xfrm>
            <a:off x="261307" y="3023710"/>
            <a:ext cx="1849995" cy="492697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líska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Veselý obličej 18"/>
          <p:cNvSpPr/>
          <p:nvPr/>
        </p:nvSpPr>
        <p:spPr>
          <a:xfrm>
            <a:off x="3945957" y="6033856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3010663" y="6005819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5751049" y="6005819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eselý obličej 21"/>
          <p:cNvSpPr/>
          <p:nvPr/>
        </p:nvSpPr>
        <p:spPr>
          <a:xfrm>
            <a:off x="4856010" y="6005819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postup 22"/>
          <p:cNvSpPr/>
          <p:nvPr/>
        </p:nvSpPr>
        <p:spPr>
          <a:xfrm>
            <a:off x="7137910" y="5514361"/>
            <a:ext cx="1715750" cy="491458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borovice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 rot="1744398">
            <a:off x="4930936" y="2250095"/>
            <a:ext cx="2035440" cy="2017072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6381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9" grpId="0" animBg="1"/>
      <p:bldP spid="20" grpId="0" animBg="1"/>
      <p:bldP spid="21" grpId="0" animBg="1"/>
      <p:bldP spid="22" grpId="0" animBg="1"/>
      <p:bldP spid="24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885655"/>
            <a:ext cx="8640960" cy="4968552"/>
          </a:xfrm>
        </p:spPr>
        <p:txBody>
          <a:bodyPr>
            <a:normAutofit fontScale="47500" lnSpcReduction="20000"/>
          </a:bodyPr>
          <a:lstStyle/>
          <a:p>
            <a:r>
              <a:rPr lang="cs-CZ" i="1" u="sng" dirty="0" smtClean="0"/>
              <a:t>Použitá literatura:</a:t>
            </a:r>
          </a:p>
          <a:p>
            <a:r>
              <a:rPr lang="cs-CZ" dirty="0"/>
              <a:t> ADÁMKOVÁ, Petra a kol. </a:t>
            </a:r>
            <a:r>
              <a:rPr lang="cs-CZ" i="1" dirty="0"/>
              <a:t>Člověk a jeho svět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2007, ISBN 978-80-7358-059-9.</a:t>
            </a:r>
          </a:p>
          <a:p>
            <a:r>
              <a:rPr lang="cs-CZ" dirty="0"/>
              <a:t>HANA BURIANOVÁ, LUDMILA JÍZDNÁ, MÁRIA TARÁBKOVÁ. </a:t>
            </a:r>
            <a:r>
              <a:rPr lang="cs-CZ" i="1" dirty="0"/>
              <a:t>Český jazyk pro 2.ročník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2003, ISBN 80 - 86285 - 78 - 2.</a:t>
            </a:r>
          </a:p>
          <a:p>
            <a:r>
              <a:rPr lang="cs-CZ" dirty="0"/>
              <a:t>MGR.ŠTIKOVÁ, Věra. </a:t>
            </a:r>
            <a:r>
              <a:rPr lang="cs-CZ" i="1" dirty="0"/>
              <a:t>Já a můj svět - prvouka pro 2. ročník - učebnice</a:t>
            </a:r>
            <a:r>
              <a:rPr lang="cs-CZ" dirty="0"/>
              <a:t>. Brno: Nová škola, s.r.o., _, ISBN 978 - 80 - 7289 - 442 - 0.</a:t>
            </a:r>
            <a:endParaRPr lang="cs-CZ" i="1" dirty="0"/>
          </a:p>
          <a:p>
            <a:endParaRPr lang="cs-CZ" dirty="0"/>
          </a:p>
          <a:p>
            <a:r>
              <a:rPr lang="cs-CZ" i="1" u="sng" dirty="0" smtClean="0"/>
              <a:t>Internetové odkazy:</a:t>
            </a:r>
          </a:p>
          <a:p>
            <a:pPr>
              <a:buNone/>
            </a:pPr>
            <a:r>
              <a:rPr lang="cs-CZ" dirty="0"/>
              <a:t>01:  SANNSE. </a:t>
            </a:r>
            <a:r>
              <a:rPr lang="cs-CZ" i="1" dirty="0"/>
              <a:t>Wikipedia.cz</a:t>
            </a:r>
            <a:r>
              <a:rPr lang="cs-CZ" dirty="0"/>
              <a:t> [online]. [cit. 6.10.2013]. Dostupný na WWW: </a:t>
            </a:r>
            <a:r>
              <a:rPr lang="cs-CZ" dirty="0">
                <a:hlinkClick r:id="rId2"/>
              </a:rPr>
              <a:t>http://cs.wikipedia.org/wiki/Soubor:Horse-chestnut_800.jpg</a:t>
            </a:r>
            <a:endParaRPr lang="cs-CZ" dirty="0"/>
          </a:p>
          <a:p>
            <a:pPr>
              <a:buNone/>
            </a:pPr>
            <a:r>
              <a:rPr lang="cs-CZ" dirty="0"/>
              <a:t>02: JERZY OPIOŁA. </a:t>
            </a:r>
            <a:r>
              <a:rPr lang="cs-CZ" i="1" dirty="0"/>
              <a:t>Wikipedia.cz</a:t>
            </a:r>
            <a:r>
              <a:rPr lang="cs-CZ" dirty="0"/>
              <a:t> [online]. [cit. 7.11.2013]. Dostupný na WWW: </a:t>
            </a:r>
            <a:r>
              <a:rPr lang="cs-CZ" dirty="0">
                <a:hlinkClick r:id="rId3"/>
              </a:rPr>
              <a:t>http://cs.wikipedia.org/wiki/Soubor:Corylus_maxima_%27Purpurea%27_a1.jpg</a:t>
            </a:r>
            <a:endParaRPr lang="cs-CZ" dirty="0"/>
          </a:p>
          <a:p>
            <a:pPr>
              <a:buNone/>
            </a:pPr>
            <a:r>
              <a:rPr lang="cs-CZ" dirty="0"/>
              <a:t>03: OTTO WILHELM THOMÉ. </a:t>
            </a:r>
            <a:r>
              <a:rPr lang="cs-CZ" i="1" dirty="0"/>
              <a:t>Wikipedia.cz</a:t>
            </a:r>
            <a:r>
              <a:rPr lang="cs-CZ" dirty="0"/>
              <a:t> [online]. [cit. 7.11.2013].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cs.wikipedia.org/wiki/Soubor:Illustration_Sambucus_nigra0.jpg</a:t>
            </a:r>
            <a:endParaRPr lang="cs-CZ" dirty="0" smtClean="0"/>
          </a:p>
          <a:p>
            <a:pPr>
              <a:buNone/>
            </a:pPr>
            <a:r>
              <a:rPr lang="cs-CZ" dirty="0"/>
              <a:t>04: </a:t>
            </a:r>
            <a:r>
              <a:rPr lang="en-US" dirty="0"/>
              <a:t>ANDREAS TREPTE. </a:t>
            </a:r>
            <a:r>
              <a:rPr lang="en-US" i="1" dirty="0"/>
              <a:t>Wikipedia.cz</a:t>
            </a:r>
            <a:r>
              <a:rPr lang="en-US" dirty="0"/>
              <a:t> [online]. [cit. 7.11.2013].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5"/>
              </a:rPr>
              <a:t>http://</a:t>
            </a:r>
            <a:r>
              <a:rPr lang="en-US" dirty="0" smtClean="0">
                <a:hlinkClick r:id="rId5"/>
              </a:rPr>
              <a:t>cs.wikipedia.org/wiki/Soubor:Avena-sativa.jpg</a:t>
            </a: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/>
              <a:t>05: ALGIRDAS. </a:t>
            </a:r>
            <a:r>
              <a:rPr lang="cs-CZ" i="1" dirty="0"/>
              <a:t>Wikipedia.cz</a:t>
            </a:r>
            <a:r>
              <a:rPr lang="cs-CZ" dirty="0"/>
              <a:t> [online]. [cit. 7.11.2013]. Dostupný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cs.wikipedia.org/wiki/Soubor:Leucobryum_glaucum.jpg</a:t>
            </a:r>
            <a:endParaRPr lang="cs-CZ" dirty="0" smtClean="0"/>
          </a:p>
          <a:p>
            <a:pPr>
              <a:buNone/>
            </a:pPr>
            <a:r>
              <a:rPr lang="cs-CZ" dirty="0"/>
              <a:t>06: MICHAEL GASPERL. </a:t>
            </a:r>
            <a:r>
              <a:rPr lang="cs-CZ" i="1" dirty="0"/>
              <a:t>Wikipedia.cz</a:t>
            </a:r>
            <a:r>
              <a:rPr lang="cs-CZ" dirty="0"/>
              <a:t> [online]. [cit. 20.10.2013]. Dostupný na WWW: </a:t>
            </a:r>
            <a:r>
              <a:rPr lang="cs-CZ" dirty="0">
                <a:hlinkClick r:id="rId7"/>
              </a:rPr>
              <a:t>http://cs.wikipedia.org/wiki/Soubor:Paris-quadrifolia(vonSeite).jpg</a:t>
            </a:r>
            <a:endParaRPr lang="cs-CZ" dirty="0"/>
          </a:p>
          <a:p>
            <a:pPr>
              <a:buNone/>
            </a:pPr>
            <a:r>
              <a:rPr lang="cs-CZ" dirty="0"/>
              <a:t>07: JONATHAN BILLINGER. </a:t>
            </a:r>
            <a:r>
              <a:rPr lang="cs-CZ" i="1" dirty="0"/>
              <a:t>Wikipedia.cz</a:t>
            </a:r>
            <a:r>
              <a:rPr lang="cs-CZ" dirty="0"/>
              <a:t> [online]. [cit. 7.11.2013]. Dostupný na WWW: </a:t>
            </a:r>
            <a:r>
              <a:rPr lang="cs-CZ" dirty="0">
                <a:hlinkClick r:id="rId8"/>
              </a:rPr>
              <a:t>http://cs.wikipedia.org/wiki/Soubor:Ilex_species,_Common_Holly_1_-_geograph.org.uk_-_1045017.jpg</a:t>
            </a:r>
            <a:endParaRPr lang="cs-CZ" dirty="0"/>
          </a:p>
          <a:p>
            <a:pPr>
              <a:buNone/>
            </a:pPr>
            <a:r>
              <a:rPr lang="cs-CZ" dirty="0"/>
              <a:t>08: FRANK VINCENTZ. </a:t>
            </a:r>
            <a:r>
              <a:rPr lang="cs-CZ" i="1" dirty="0"/>
              <a:t>Wikipedia.cz</a:t>
            </a:r>
            <a:r>
              <a:rPr lang="cs-CZ" dirty="0"/>
              <a:t> [online]. [cit. 7.11.2013]. Dostupný na WWW: </a:t>
            </a:r>
            <a:r>
              <a:rPr lang="cs-CZ" dirty="0">
                <a:hlinkClick r:id="rId9"/>
              </a:rPr>
              <a:t>http://cs.wikipedia.org/wiki/Soubor:Taxus_baccata_03_ies.jpg</a:t>
            </a:r>
            <a:endParaRPr lang="cs-CZ" dirty="0"/>
          </a:p>
          <a:p>
            <a:pPr>
              <a:buNone/>
            </a:pPr>
            <a:r>
              <a:rPr lang="cs-CZ" dirty="0"/>
              <a:t>09: CHILEPINE. </a:t>
            </a:r>
            <a:r>
              <a:rPr lang="cs-CZ" i="1" dirty="0"/>
              <a:t>Wikipedia.cz</a:t>
            </a:r>
            <a:r>
              <a:rPr lang="cs-CZ" dirty="0"/>
              <a:t> [online]. [cit. 7.11.2013]. Dostupný na WWW: </a:t>
            </a:r>
            <a:r>
              <a:rPr lang="cs-CZ" dirty="0">
                <a:hlinkClick r:id="rId10"/>
              </a:rPr>
              <a:t>http://cs.wikipedia.org/wiki/Soubor:Henbane1.JPG</a:t>
            </a: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10: DARKONE. </a:t>
            </a:r>
            <a:r>
              <a:rPr lang="cs-CZ" i="1" dirty="0"/>
              <a:t>Wikipedia.cz</a:t>
            </a:r>
            <a:r>
              <a:rPr lang="cs-CZ" dirty="0"/>
              <a:t> [online]. [cit. 6.10.2013]. Dostupný na WWW: </a:t>
            </a:r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cs.wikipedia.org/wiki/Soubor:Buchenwald_1.jpg</a:t>
            </a:r>
            <a:endParaRPr lang="cs-CZ" dirty="0" smtClean="0"/>
          </a:p>
          <a:p>
            <a:pPr>
              <a:buNone/>
            </a:pPr>
            <a:r>
              <a:rPr lang="cs-CZ" dirty="0"/>
              <a:t>11: </a:t>
            </a:r>
            <a:r>
              <a:rPr lang="en-US" dirty="0"/>
              <a:t>BLACKBERRIES. </a:t>
            </a:r>
            <a:r>
              <a:rPr lang="en-US" i="1" dirty="0"/>
              <a:t>Wikipedia.cz</a:t>
            </a:r>
            <a:r>
              <a:rPr lang="en-US" dirty="0"/>
              <a:t> [online]. [cit. 7.11.2013].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12"/>
              </a:rPr>
              <a:t>http://cs.wikipedia.org/wiki/Soubor:Blackberries_on_bush.jpg</a:t>
            </a:r>
            <a:endParaRPr lang="cs-CZ" dirty="0"/>
          </a:p>
          <a:p>
            <a:pPr>
              <a:buNone/>
            </a:pPr>
            <a:r>
              <a:rPr lang="cs-CZ" dirty="0"/>
              <a:t>12: SANNSE. </a:t>
            </a:r>
            <a:r>
              <a:rPr lang="cs-CZ" i="1" dirty="0"/>
              <a:t>Wikipedia.cz</a:t>
            </a:r>
            <a:r>
              <a:rPr lang="cs-CZ" dirty="0"/>
              <a:t> [online]. [cit. 7.11.2013]. Dostupný na WWW: </a:t>
            </a:r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cs.wikipedia.org/wiki/Soubor:Common_hawthorn.jpg</a:t>
            </a:r>
            <a:endParaRPr lang="cs-CZ" dirty="0" smtClean="0"/>
          </a:p>
          <a:p>
            <a:pPr>
              <a:buNone/>
            </a:pPr>
            <a:endParaRPr lang="cs-CZ" sz="2000" i="1" u="sng" dirty="0"/>
          </a:p>
          <a:p>
            <a:pPr lvl="0">
              <a:buClr>
                <a:srgbClr val="31B6FD"/>
              </a:buClr>
            </a:pPr>
            <a:r>
              <a:rPr lang="cs-CZ" i="1" u="sng" dirty="0">
                <a:solidFill>
                  <a:srgbClr val="073E87"/>
                </a:solidFill>
              </a:rPr>
              <a:t>Jiné zdroje:</a:t>
            </a:r>
          </a:p>
          <a:p>
            <a:pPr marL="0" indent="0">
              <a:buNone/>
            </a:pPr>
            <a:r>
              <a:rPr lang="cs-CZ" sz="2000" i="1" dirty="0">
                <a:solidFill>
                  <a:srgbClr val="073E87"/>
                </a:solidFill>
              </a:rPr>
              <a:t> Galerie </a:t>
            </a:r>
            <a:r>
              <a:rPr lang="cs-CZ" sz="2000" i="1" dirty="0">
                <a:solidFill>
                  <a:srgbClr val="073E87"/>
                </a:solidFill>
                <a:hlinkClick r:id="rId14"/>
              </a:rPr>
              <a:t>www.microsoft.office.com</a:t>
            </a: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939</TotalTime>
  <Words>951</Words>
  <Application>Microsoft Office PowerPoint</Application>
  <PresentationFormat>Předvádění na obrazovce (4:3)</PresentationFormat>
  <Paragraphs>300</Paragraphs>
  <Slides>33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4" baseType="lpstr">
      <vt:lpstr>Vlnění</vt:lpstr>
      <vt:lpstr>Základní škola a Mateřská škola Bílá Třemešná, okres Trutnov</vt:lpstr>
      <vt:lpstr>Anotace</vt:lpstr>
      <vt:lpstr>Víš, jak se vyrábějí dřeváky?</vt:lpstr>
      <vt:lpstr>Rostliny v lese dělíme na byliny a dřeviny</vt:lpstr>
      <vt:lpstr>Dřeviny dělíme na stromy a keře</vt:lpstr>
      <vt:lpstr>Znáš tyto dřeviny?</vt:lpstr>
      <vt:lpstr>Hádej </vt:lpstr>
      <vt:lpstr>Hádej </vt:lpstr>
      <vt:lpstr>Hádej </vt:lpstr>
      <vt:lpstr>Hádej </vt:lpstr>
      <vt:lpstr>Hádej </vt:lpstr>
      <vt:lpstr>Hádej </vt:lpstr>
      <vt:lpstr>Prezentace aplikace PowerPoint</vt:lpstr>
      <vt:lpstr>Poznáš keře?</vt:lpstr>
      <vt:lpstr>Hádej </vt:lpstr>
      <vt:lpstr>Hádej </vt:lpstr>
      <vt:lpstr>Hádej </vt:lpstr>
      <vt:lpstr>Prezentace aplikace PowerPoint</vt:lpstr>
      <vt:lpstr>A co stromy?</vt:lpstr>
      <vt:lpstr>Co je plodem buku?</vt:lpstr>
      <vt:lpstr>Co je plodem dubu?</vt:lpstr>
      <vt:lpstr>Co je plodem břízy?</vt:lpstr>
      <vt:lpstr>Co je plodem javoru?</vt:lpstr>
      <vt:lpstr>Co je plodem lípy?</vt:lpstr>
      <vt:lpstr>Co je plodem jírovce?</vt:lpstr>
      <vt:lpstr>Poznáš byliny?</vt:lpstr>
      <vt:lpstr>Pozor na jedovaté rostliny!</vt:lpstr>
      <vt:lpstr>Je to pravda?</vt:lpstr>
      <vt:lpstr>Je to pravda?</vt:lpstr>
      <vt:lpstr>Je to pravda?</vt:lpstr>
      <vt:lpstr>Je to pravda?</vt:lpstr>
      <vt:lpstr>Klikni na všechny stromy 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Dana Rejlová</cp:lastModifiedBy>
  <cp:revision>89</cp:revision>
  <dcterms:created xsi:type="dcterms:W3CDTF">2013-05-10T12:01:16Z</dcterms:created>
  <dcterms:modified xsi:type="dcterms:W3CDTF">2013-11-24T02:31:18Z</dcterms:modified>
</cp:coreProperties>
</file>