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2" r:id="rId3"/>
    <p:sldId id="273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8" r:id="rId15"/>
    <p:sldId id="269" r:id="rId16"/>
    <p:sldId id="271" r:id="rId17"/>
    <p:sldId id="274" r:id="rId18"/>
    <p:sldId id="267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F4390-C660-4754-A29D-00D825E14666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CDE05C2-4052-40AE-BEC2-7271D67F46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76F4390-C660-4754-A29D-00D825E14666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8CDE05C2-4052-40AE-BEC2-7271D67F46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F4390-C660-4754-A29D-00D825E14666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E05C2-4052-40AE-BEC2-7271D67F46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F4390-C660-4754-A29D-00D825E14666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E05C2-4052-40AE-BEC2-7271D67F46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E05C2-4052-40AE-BEC2-7271D67F46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F4390-C660-4754-A29D-00D825E14666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F4390-C660-4754-A29D-00D825E14666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E05C2-4052-40AE-BEC2-7271D67F46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F4390-C660-4754-A29D-00D825E14666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E05C2-4052-40AE-BEC2-7271D67F46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76F4390-C660-4754-A29D-00D825E14666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CDE05C2-4052-40AE-BEC2-7271D67F46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F4390-C660-4754-A29D-00D825E14666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CDE05C2-4052-40AE-BEC2-7271D67F46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F4390-C660-4754-A29D-00D825E14666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E05C2-4052-40AE-BEC2-7271D67F46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F4390-C660-4754-A29D-00D825E14666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E05C2-4052-40AE-BEC2-7271D67F46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76F4390-C660-4754-A29D-00D825E14666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8CDE05C2-4052-40AE-BEC2-7271D67F46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brazky.cz/?q=rokoko%20kleid&amp;sId=BtukN3bCwAhmt6cOGO_0&amp;filter=1&amp;hint" TargetMode="External"/><Relationship Id="rId2" Type="http://schemas.openxmlformats.org/officeDocument/2006/relationships/hyperlink" Target="http://obrazky.cz/?q=baroko%20rokoko&amp;sId=BtukN3bCwAhmt6cOGO_0&amp;filter=1&amp;hint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hyperlink" Target="http://obrazky.cz/?q=divadlo%20rokoko&amp;sId=BtukN3bCwAhmt6cOGO_0&amp;filter=1&amp;hint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astles.cz/zamek-nove-hrady/galerie-obrazky-interiery.html" TargetMode="External"/><Relationship Id="rId3" Type="http://schemas.openxmlformats.org/officeDocument/2006/relationships/hyperlink" Target="http://cs.wikipedia.org/wiki/Soubor:Bustelli_Weihwasserbecken_BNM.jpg" TargetMode="External"/><Relationship Id="rId7" Type="http://schemas.openxmlformats.org/officeDocument/2006/relationships/hyperlink" Target="http://leccos.com/pics/pic/rokoko-_ukazka.jpg" TargetMode="External"/><Relationship Id="rId2" Type="http://schemas.openxmlformats.org/officeDocument/2006/relationships/hyperlink" Target="http://cs.wikipedia.org/wiki/Rokok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artdecor24.cz/sosky/3" TargetMode="External"/><Relationship Id="rId5" Type="http://schemas.openxmlformats.org/officeDocument/2006/relationships/hyperlink" Target="http://www.stirin.cz/res/data/002/000239_04_001587.jpg" TargetMode="External"/><Relationship Id="rId4" Type="http://schemas.openxmlformats.org/officeDocument/2006/relationships/hyperlink" Target="http://obrazky.cz/?step=20&amp;filter=1&amp;s=&amp;size=any&amp;sId=5-9zTBmvwcK5WKVd1e6O&amp;orientation=&amp;q=rokok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4400" dirty="0" smtClean="0"/>
              <a:t>1735 - 1790</a:t>
            </a:r>
            <a:endParaRPr lang="cs-CZ" sz="44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POZDNÍ  BAROKO - ROKOKO</a:t>
            </a:r>
            <a:endParaRPr lang="cs-CZ" b="1" dirty="0"/>
          </a:p>
        </p:txBody>
      </p:sp>
      <p:pic>
        <p:nvPicPr>
          <p:cNvPr id="4" name="Obrázek 3"/>
          <p:cNvPicPr/>
          <p:nvPr/>
        </p:nvPicPr>
        <p:blipFill>
          <a:blip r:embed="rId2"/>
          <a:stretch>
            <a:fillRect/>
          </a:stretch>
        </p:blipFill>
        <p:spPr>
          <a:xfrm>
            <a:off x="1547664" y="4445000"/>
            <a:ext cx="6192688" cy="201711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Dějepis – Kultura v dějinách</a:t>
            </a:r>
          </a:p>
          <a:p>
            <a:r>
              <a:rPr lang="cs-CZ" dirty="0" smtClean="0"/>
              <a:t>Šablona : III/2</a:t>
            </a:r>
          </a:p>
          <a:p>
            <a:r>
              <a:rPr lang="cs-CZ" dirty="0" smtClean="0"/>
              <a:t>Pořadové číslo : 1.5  ROKOKO</a:t>
            </a:r>
          </a:p>
          <a:p>
            <a:r>
              <a:rPr lang="cs-CZ" dirty="0" smtClean="0"/>
              <a:t>Autor: Mgr. Soňa Blažková</a:t>
            </a:r>
          </a:p>
          <a:p>
            <a:r>
              <a:rPr lang="cs-CZ" dirty="0" smtClean="0"/>
              <a:t>Škola: ZŠ Choltice</a:t>
            </a:r>
          </a:p>
          <a:p>
            <a:r>
              <a:rPr lang="cs-CZ" dirty="0"/>
              <a:t>Klíčová slova : baroko, rokoko, mušle, rokaj, balustráda</a:t>
            </a:r>
          </a:p>
          <a:p>
            <a:r>
              <a:rPr lang="cs-CZ" dirty="0"/>
              <a:t>Cíl : žák umí charakterizovat období baroka a rokoka, pozná stavby tohoto slohu</a:t>
            </a:r>
          </a:p>
          <a:p>
            <a:pPr marL="0" indent="0">
              <a:buNone/>
            </a:pPr>
            <a:r>
              <a:rPr lang="cs-CZ" dirty="0" smtClean="0"/>
              <a:t>   Třída :  Dějepis 8.ročník             Datum : 17.2. 2012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1059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Prezentace přináší materiál pro výklad, nebo pro opakovací hodinu</a:t>
            </a:r>
          </a:p>
          <a:p>
            <a:r>
              <a:rPr lang="cs-CZ" dirty="0" smtClean="0"/>
              <a:t>Žák je seznámen se základními informacemi o  Baroku-rokoku a je schopen toto období charakterizovat</a:t>
            </a:r>
          </a:p>
          <a:p>
            <a:r>
              <a:rPr lang="cs-CZ" dirty="0" smtClean="0"/>
              <a:t>1) charakteristika doby</a:t>
            </a:r>
          </a:p>
          <a:p>
            <a:r>
              <a:rPr lang="cs-CZ" dirty="0" smtClean="0"/>
              <a:t>2) znaky architektury</a:t>
            </a:r>
          </a:p>
          <a:p>
            <a:r>
              <a:rPr lang="cs-CZ" dirty="0" smtClean="0"/>
              <a:t>3) umění</a:t>
            </a:r>
          </a:p>
          <a:p>
            <a:r>
              <a:rPr lang="cs-CZ" dirty="0" smtClean="0"/>
              <a:t>4) interiér</a:t>
            </a:r>
          </a:p>
          <a:p>
            <a:r>
              <a:rPr lang="cs-CZ" dirty="0" smtClean="0"/>
              <a:t>5) stavby</a:t>
            </a:r>
          </a:p>
          <a:p>
            <a:r>
              <a:rPr lang="cs-CZ" dirty="0" smtClean="0"/>
              <a:t>6) obrazový materiál</a:t>
            </a:r>
          </a:p>
          <a:p>
            <a:r>
              <a:rPr lang="cs-CZ" dirty="0" smtClean="0"/>
              <a:t>7) otázky k opakování tématu</a:t>
            </a:r>
          </a:p>
          <a:p>
            <a:r>
              <a:rPr lang="cs-CZ" dirty="0" smtClean="0"/>
              <a:t>8) zdroje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návod: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756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Vzniká ve Francii jako samostatný sloh</a:t>
            </a:r>
          </a:p>
          <a:p>
            <a:r>
              <a:rPr lang="cs-CZ" dirty="0" smtClean="0"/>
              <a:t>V Evropě navazuje na baroko</a:t>
            </a:r>
          </a:p>
          <a:p>
            <a:r>
              <a:rPr lang="cs-CZ" dirty="0" smtClean="0"/>
              <a:t>Název slohu odvozen od fr. ROCAILLE     </a:t>
            </a:r>
          </a:p>
          <a:p>
            <a:pPr>
              <a:buNone/>
            </a:pPr>
            <a:r>
              <a:rPr lang="cs-CZ" dirty="0" smtClean="0"/>
              <a:t>                                                 (</a:t>
            </a:r>
            <a:r>
              <a:rPr lang="cs-CZ" dirty="0" err="1" smtClean="0"/>
              <a:t>rokaj</a:t>
            </a:r>
            <a:r>
              <a:rPr lang="cs-CZ" dirty="0" smtClean="0"/>
              <a:t>=mušle)</a:t>
            </a:r>
          </a:p>
          <a:p>
            <a:r>
              <a:rPr lang="cs-CZ" dirty="0" smtClean="0"/>
              <a:t> „Sloh  copový“ (copánek na pánské paruce)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  rokoka: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Dekorativní styl</a:t>
            </a:r>
          </a:p>
          <a:p>
            <a:r>
              <a:rPr lang="cs-CZ" dirty="0" smtClean="0"/>
              <a:t>Stěny, klenby zdobeny ornamenty ve štuku a zlatě</a:t>
            </a:r>
          </a:p>
          <a:p>
            <a:r>
              <a:rPr lang="cs-CZ" dirty="0" smtClean="0"/>
              <a:t>Rostlinné ornamenty</a:t>
            </a:r>
          </a:p>
          <a:p>
            <a:r>
              <a:rPr lang="cs-CZ" dirty="0" smtClean="0"/>
              <a:t>Tvarová rozvolněnost</a:t>
            </a:r>
          </a:p>
          <a:p>
            <a:r>
              <a:rPr lang="cs-CZ" dirty="0" smtClean="0"/>
              <a:t>Asymetrie</a:t>
            </a:r>
          </a:p>
          <a:p>
            <a:r>
              <a:rPr lang="cs-CZ" dirty="0" smtClean="0"/>
              <a:t>tapiserie</a:t>
            </a:r>
          </a:p>
          <a:p>
            <a:r>
              <a:rPr lang="cs-CZ" dirty="0" err="1" smtClean="0"/>
              <a:t>Rokaj</a:t>
            </a:r>
            <a:r>
              <a:rPr lang="cs-CZ" dirty="0" smtClean="0"/>
              <a:t> - mušle</a:t>
            </a:r>
          </a:p>
          <a:p>
            <a:r>
              <a:rPr lang="cs-CZ" dirty="0" smtClean="0"/>
              <a:t>V polovině 18. století nabírá lehký tón,  </a:t>
            </a:r>
          </a:p>
          <a:p>
            <a:pPr>
              <a:buNone/>
            </a:pPr>
            <a:r>
              <a:rPr lang="cs-CZ" dirty="0" smtClean="0"/>
              <a:t>                                                   úsměvnost</a:t>
            </a:r>
          </a:p>
          <a:p>
            <a:pPr>
              <a:buNone/>
            </a:pPr>
            <a:r>
              <a:rPr lang="cs-CZ" dirty="0" smtClean="0"/>
              <a:t>                                                   zdrobněliny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 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Důraz na denní světlo</a:t>
            </a:r>
          </a:p>
          <a:p>
            <a:pPr>
              <a:buNone/>
            </a:pPr>
            <a:r>
              <a:rPr lang="cs-CZ" dirty="0" smtClean="0"/>
              <a:t>                          hodně oken, zrcadel</a:t>
            </a:r>
          </a:p>
          <a:p>
            <a:r>
              <a:rPr lang="cs-CZ" dirty="0" smtClean="0"/>
              <a:t>Vyjadřuje přirozený svět plný harmonie</a:t>
            </a:r>
          </a:p>
          <a:p>
            <a:r>
              <a:rPr lang="cs-CZ" dirty="0" smtClean="0"/>
              <a:t>Oltářní malba</a:t>
            </a:r>
          </a:p>
          <a:p>
            <a:r>
              <a:rPr lang="cs-CZ" dirty="0" smtClean="0"/>
              <a:t>Fresky</a:t>
            </a:r>
          </a:p>
          <a:p>
            <a:r>
              <a:rPr lang="cs-CZ" dirty="0" smtClean="0"/>
              <a:t>Závěsné obrazy</a:t>
            </a:r>
          </a:p>
          <a:p>
            <a:r>
              <a:rPr lang="cs-CZ" dirty="0" smtClean="0"/>
              <a:t>Krajiny, květinová zátiší</a:t>
            </a:r>
          </a:p>
          <a:p>
            <a:r>
              <a:rPr lang="cs-CZ" dirty="0" smtClean="0"/>
              <a:t>Proniká i do lidové tvorby – obrázky na skle</a:t>
            </a:r>
          </a:p>
          <a:p>
            <a:pPr>
              <a:buNone/>
            </a:pPr>
            <a:r>
              <a:rPr lang="cs-CZ" dirty="0" smtClean="0"/>
              <a:t>                                                odívání, líčení, účesy</a:t>
            </a:r>
          </a:p>
          <a:p>
            <a:r>
              <a:rPr lang="cs-CZ" dirty="0" smtClean="0"/>
              <a:t>Nesouměrné </a:t>
            </a:r>
            <a:r>
              <a:rPr lang="cs-CZ" smtClean="0"/>
              <a:t>ozdobné vázy</a:t>
            </a:r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Umění: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Zvlněný povrch¨štíhlé prohnuté nožičky nábytku</a:t>
            </a:r>
          </a:p>
          <a:p>
            <a:r>
              <a:rPr lang="cs-CZ" dirty="0" smtClean="0"/>
              <a:t>Inspirace v japonských a čínských motivech</a:t>
            </a:r>
          </a:p>
          <a:p>
            <a:r>
              <a:rPr lang="cs-CZ" dirty="0" smtClean="0"/>
              <a:t>                         ( hlavně v porcelánu)</a:t>
            </a:r>
          </a:p>
          <a:p>
            <a:r>
              <a:rPr lang="cs-CZ" dirty="0" smtClean="0"/>
              <a:t>Kamna – zlatá, růžová, červené detaily</a:t>
            </a:r>
          </a:p>
          <a:p>
            <a:r>
              <a:rPr lang="cs-CZ" dirty="0" smtClean="0"/>
              <a:t>Porcelán, sklo, fajáns</a:t>
            </a:r>
          </a:p>
          <a:p>
            <a:r>
              <a:rPr lang="cs-CZ" dirty="0" smtClean="0"/>
              <a:t>Stolní hodiny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Interiér 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Parková architektura zámků </a:t>
            </a:r>
          </a:p>
          <a:p>
            <a:r>
              <a:rPr lang="cs-CZ" dirty="0" smtClean="0"/>
              <a:t>                     (Versailles, </a:t>
            </a:r>
            <a:r>
              <a:rPr lang="cs-CZ" dirty="0" err="1" smtClean="0"/>
              <a:t>Schonbrunn</a:t>
            </a:r>
            <a:r>
              <a:rPr lang="cs-CZ" dirty="0" smtClean="0"/>
              <a:t>)</a:t>
            </a:r>
          </a:p>
          <a:p>
            <a:r>
              <a:rPr lang="cs-CZ" dirty="0" smtClean="0"/>
              <a:t>U nás : Dobříš</a:t>
            </a:r>
          </a:p>
          <a:p>
            <a:r>
              <a:rPr lang="cs-CZ" dirty="0" smtClean="0"/>
              <a:t>             palác </a:t>
            </a:r>
            <a:r>
              <a:rPr lang="cs-CZ" dirty="0" err="1" smtClean="0"/>
              <a:t>Kinských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  pražský arcibiskupský palác </a:t>
            </a:r>
            <a:r>
              <a:rPr lang="cs-CZ" dirty="0" err="1" smtClean="0"/>
              <a:t>Sylvia</a:t>
            </a:r>
            <a:r>
              <a:rPr lang="cs-CZ" dirty="0" smtClean="0"/>
              <a:t> </a:t>
            </a:r>
            <a:r>
              <a:rPr lang="cs-CZ" dirty="0" err="1" smtClean="0"/>
              <a:t>Tarouc</a:t>
            </a:r>
            <a:r>
              <a:rPr lang="cs-CZ" dirty="0" smtClean="0"/>
              <a:t>  </a:t>
            </a:r>
          </a:p>
          <a:p>
            <a:pPr>
              <a:buNone/>
            </a:pPr>
            <a:r>
              <a:rPr lang="cs-CZ" dirty="0" smtClean="0"/>
              <a:t>                přestavby Pražského hradu za Marie T.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Stavby 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rokoko</a:t>
            </a:r>
            <a:endParaRPr lang="cs-CZ" dirty="0"/>
          </a:p>
        </p:txBody>
      </p:sp>
      <p:sp>
        <p:nvSpPr>
          <p:cNvPr id="7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Arial CE"/>
                <a:cs typeface="Times New Roman" pitchFamily="18" charset="0"/>
              </a:rPr>
              <a:t>Vyzkoušejte: </a:t>
            </a: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rgbClr val="0000CC"/>
                </a:solidFill>
                <a:effectLst/>
                <a:latin typeface="Arial CE"/>
                <a:cs typeface="Times New Roman" pitchFamily="18" charset="0"/>
                <a:hlinkClick r:id="rId2"/>
              </a:rPr>
              <a:t>baroko </a:t>
            </a:r>
            <a:r>
              <a:rPr kumimoji="0" lang="cs-CZ" sz="1200" b="1" i="0" u="none" strike="noStrike" cap="none" normalizeH="0" baseline="0" smtClean="0">
                <a:ln>
                  <a:noFill/>
                </a:ln>
                <a:solidFill>
                  <a:srgbClr val="0000CC"/>
                </a:solidFill>
                <a:effectLst/>
                <a:latin typeface="Arial CE"/>
                <a:cs typeface="Times New Roman" pitchFamily="18" charset="0"/>
                <a:hlinkClick r:id="rId2"/>
              </a:rPr>
              <a:t>rokoko</a:t>
            </a: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Arial CE"/>
                <a:cs typeface="Times New Roman" pitchFamily="18" charset="0"/>
              </a:rPr>
              <a:t>, </a:t>
            </a:r>
            <a:r>
              <a:rPr kumimoji="0" lang="cs-CZ" sz="1200" b="1" i="0" u="none" strike="noStrike" cap="none" normalizeH="0" baseline="0" smtClean="0">
                <a:ln>
                  <a:noFill/>
                </a:ln>
                <a:solidFill>
                  <a:srgbClr val="0000CC"/>
                </a:solidFill>
                <a:effectLst/>
                <a:latin typeface="Arial CE"/>
                <a:cs typeface="Times New Roman" pitchFamily="18" charset="0"/>
                <a:hlinkClick r:id="rId3"/>
              </a:rPr>
              <a:t>rokoko</a:t>
            </a: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rgbClr val="0000CC"/>
                </a:solidFill>
                <a:effectLst/>
                <a:latin typeface="Arial CE"/>
                <a:cs typeface="Times New Roman" pitchFamily="18" charset="0"/>
                <a:hlinkClick r:id="rId3"/>
              </a:rPr>
              <a:t> kleid</a:t>
            </a: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Arial CE"/>
                <a:cs typeface="Times New Roman" pitchFamily="18" charset="0"/>
              </a:rPr>
              <a:t>, </a:t>
            </a: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rgbClr val="0000CC"/>
                </a:solidFill>
                <a:effectLst/>
                <a:latin typeface="Arial CE"/>
                <a:cs typeface="Times New Roman" pitchFamily="18" charset="0"/>
                <a:hlinkClick r:id="rId4"/>
              </a:rPr>
              <a:t>divadlo </a:t>
            </a:r>
            <a:r>
              <a:rPr kumimoji="0" lang="cs-CZ" sz="1200" b="1" i="0" u="none" strike="noStrike" cap="none" normalizeH="0" baseline="0" smtClean="0">
                <a:ln>
                  <a:noFill/>
                </a:ln>
                <a:solidFill>
                  <a:srgbClr val="0000CC"/>
                </a:solidFill>
                <a:effectLst/>
                <a:latin typeface="Arial CE"/>
                <a:cs typeface="Times New Roman" pitchFamily="18" charset="0"/>
                <a:hlinkClick r:id="rId4"/>
              </a:rPr>
              <a:t>rokoko</a:t>
            </a:r>
            <a:endParaRPr kumimoji="0" lang="cs-CZ" sz="900" b="0" i="0" u="none" strike="noStrike" cap="none" normalizeH="0" baseline="0" smtClean="0">
              <a:ln>
                <a:noFill/>
              </a:ln>
              <a:solidFill>
                <a:srgbClr val="000000"/>
              </a:solidFill>
              <a:effectLst/>
              <a:latin typeface="Arial CE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300" b="1" i="0" u="none" strike="noStrike" cap="none" normalizeH="0" baseline="0" smtClean="0">
              <a:ln>
                <a:noFill/>
              </a:ln>
              <a:solidFill>
                <a:srgbClr val="000000"/>
              </a:solidFill>
              <a:effectLst/>
              <a:latin typeface="Arial CE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300" b="1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Arial CE"/>
                <a:cs typeface="Times New Roman" pitchFamily="18" charset="0"/>
              </a:rPr>
              <a:t>Wikipedie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Arial CE"/>
                <a:cs typeface="Times New Roman" pitchFamily="18" charset="0"/>
              </a:rPr>
              <a:t>  </a:t>
            </a:r>
            <a:r>
              <a:rPr kumimoji="0" lang="cs-CZ" sz="9700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Arial CE"/>
                <a:cs typeface="Times New Roman" pitchFamily="18" charset="0"/>
              </a:rPr>
              <a:t> </a:t>
            </a:r>
            <a: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Arial CE"/>
                <a:cs typeface="Times New Roman" pitchFamily="18" charset="0"/>
              </a:rPr>
              <a:t>                                                                 </a:t>
            </a:r>
          </a:p>
        </p:txBody>
      </p:sp>
      <p:pic>
        <p:nvPicPr>
          <p:cNvPr id="1026" name="Picture 2" descr="http://upload.wikimedia.org/wikipedia/commons/thumb/7/74/CatherinePalaceNorthSide.jpg/220px-CatherinePalaceNorthSide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132856"/>
            <a:ext cx="5184576" cy="3817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7734" y="2348879"/>
            <a:ext cx="3940653" cy="3711401"/>
          </a:xfr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cs-CZ" dirty="0" smtClean="0"/>
              <a:t>rokaj</a:t>
            </a:r>
            <a:endParaRPr lang="cs-CZ" dirty="0"/>
          </a:p>
        </p:txBody>
      </p:sp>
      <p:pic>
        <p:nvPicPr>
          <p:cNvPr id="2050" name="Picture 2" descr="http://www.satalka.cz/slohy/barok/rokaj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620688"/>
            <a:ext cx="3127251" cy="2200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rgbClr val="FFFFFF"/>
                </a:solidFill>
                <a:effectLst/>
                <a:latin typeface="Times New Roman" pitchFamily="18" charset="0"/>
                <a:cs typeface="Times New Roman" pitchFamily="18" charset="0"/>
              </a:rPr>
              <a:t>u nedá hovořit.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rgbClr val="FFFFFF"/>
                </a:solidFill>
                <a:effectLst/>
                <a:latin typeface="Times New Roman" pitchFamily="18" charset="0"/>
                <a:cs typeface="Times New Roman" pitchFamily="18" charset="0"/>
              </a:rPr>
              <a:t>  </a:t>
            </a:r>
            <a:endParaRPr kumimoji="0" lang="cs-CZ" sz="21300" b="0" i="0" u="none" strike="noStrike" cap="none" normalizeH="0" baseline="0" smtClean="0">
              <a:ln>
                <a:noFill/>
              </a:ln>
              <a:solidFill>
                <a:srgbClr val="FFFFFF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rgbClr val="FFFFFF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Picture 4" descr="http://www.satalka.cz/slohy/barok/rokaj0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996952"/>
            <a:ext cx="3269530" cy="3154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Rokokový  interiér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7" name="Zástupný symbol pro obrázek 16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67" r="11467"/>
          <a:stretch>
            <a:fillRect/>
          </a:stretch>
        </p:blipFill>
        <p:spPr>
          <a:xfrm>
            <a:off x="1403648" y="1484784"/>
            <a:ext cx="5086293" cy="469999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1714499"/>
            <a:ext cx="3240360" cy="4308687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Rokoková soška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1556792"/>
            <a:ext cx="3182754" cy="4752528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Rokokový interiér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8704" y="1577752"/>
            <a:ext cx="4515544" cy="4515544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Rokokové nádobí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4233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Rokoko – Nové hrady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8957" y="1524000"/>
            <a:ext cx="6626086" cy="4572000"/>
          </a:xfrm>
        </p:spPr>
      </p:pic>
    </p:spTree>
    <p:extLst>
      <p:ext uri="{BB962C8B-B14F-4D97-AF65-F5344CB8AC3E}">
        <p14:creationId xmlns:p14="http://schemas.microsoft.com/office/powerpoint/2010/main" val="3046839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916832"/>
            <a:ext cx="6624736" cy="4464496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Rokokový </a:t>
            </a:r>
            <a:r>
              <a:rPr lang="cs-CZ" dirty="0" err="1" smtClean="0"/>
              <a:t>paravan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5055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Kde vzniká tento sloh architektury?</a:t>
            </a:r>
          </a:p>
          <a:p>
            <a:r>
              <a:rPr lang="cs-CZ" dirty="0" smtClean="0"/>
              <a:t>2) Z čeho je odvozen název slohu?</a:t>
            </a:r>
          </a:p>
          <a:p>
            <a:r>
              <a:rPr lang="cs-CZ" dirty="0" smtClean="0"/>
              <a:t>3) Uveď základní znaky baroka?</a:t>
            </a:r>
          </a:p>
          <a:p>
            <a:r>
              <a:rPr lang="cs-CZ" dirty="0" smtClean="0"/>
              <a:t>4) Které prvky vyzdvihují jednotlivé umělecké obory?</a:t>
            </a:r>
          </a:p>
          <a:p>
            <a:r>
              <a:rPr lang="cs-CZ" dirty="0" smtClean="0"/>
              <a:t>5) V jakých motivech se inspirovali tvůrci interiéru?</a:t>
            </a:r>
          </a:p>
          <a:p>
            <a:r>
              <a:rPr lang="cs-CZ" dirty="0" smtClean="0"/>
              <a:t>6) Znáš nějaké české barokní památky?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opakování tématu: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5388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cs.wikipedia.org/wiki/Rokoko</a:t>
            </a:r>
            <a:endParaRPr lang="cs-CZ" sz="1200" dirty="0" smtClean="0"/>
          </a:p>
          <a:p>
            <a:r>
              <a:rPr lang="cs-CZ" sz="1200" dirty="0">
                <a:hlinkClick r:id="rId3"/>
              </a:rPr>
              <a:t>http://cs.wikipedia.org/wiki/Soubor:Bustelli_Weihwasserbecken_BNM.jpg</a:t>
            </a:r>
            <a:endParaRPr lang="cs-CZ" sz="1200" dirty="0" smtClean="0">
              <a:hlinkClick r:id="rId4"/>
            </a:endParaRPr>
          </a:p>
          <a:p>
            <a:r>
              <a:rPr lang="cs-CZ" sz="1200" dirty="0" smtClean="0">
                <a:hlinkClick r:id="rId4"/>
              </a:rPr>
              <a:t>h</a:t>
            </a:r>
            <a:r>
              <a:rPr lang="cs-CZ" sz="1200" dirty="0" smtClean="0">
                <a:hlinkClick r:id="rId5"/>
              </a:rPr>
              <a:t>http</a:t>
            </a:r>
            <a:r>
              <a:rPr lang="cs-CZ" sz="1200" dirty="0">
                <a:hlinkClick r:id="rId5"/>
              </a:rPr>
              <a:t>://www.stirin.cz/res/data/002/000239_04_001587.jpg</a:t>
            </a:r>
            <a:r>
              <a:rPr lang="cs-CZ" sz="1200" dirty="0" smtClean="0">
                <a:hlinkClick r:id="rId4"/>
              </a:rPr>
              <a:t>ttp</a:t>
            </a:r>
            <a:r>
              <a:rPr lang="cs-CZ" sz="1200" dirty="0">
                <a:hlinkClick r:id="rId4"/>
              </a:rPr>
              <a:t>://obrazky.cz/?step=20&amp;filter=1&amp;s=&amp;</a:t>
            </a:r>
            <a:r>
              <a:rPr lang="cs-CZ" sz="1200" dirty="0" smtClean="0">
                <a:hlinkClick r:id="rId4"/>
              </a:rPr>
              <a:t>size=any&amp;sId=5-9zTBmvwcKWKVd1e6O&amp;orientation</a:t>
            </a:r>
            <a:r>
              <a:rPr lang="cs-CZ" sz="1200" dirty="0">
                <a:hlinkClick r:id="rId4"/>
              </a:rPr>
              <a:t>=&amp;</a:t>
            </a:r>
            <a:r>
              <a:rPr lang="cs-CZ" sz="1200" dirty="0" smtClean="0">
                <a:hlinkClick r:id="rId4"/>
              </a:rPr>
              <a:t>q=rokoko</a:t>
            </a:r>
            <a:endParaRPr lang="cs-CZ" sz="1200" dirty="0" smtClean="0"/>
          </a:p>
          <a:p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artdecor24.cz/sosky/3</a:t>
            </a:r>
            <a:endParaRPr lang="cs-CZ" sz="1200" dirty="0" smtClean="0"/>
          </a:p>
          <a:p>
            <a:r>
              <a:rPr lang="cs-CZ" sz="1200" dirty="0">
                <a:hlinkClick r:id="rId6"/>
              </a:rPr>
              <a:t>http://artdecor24.cz/sosky/3</a:t>
            </a:r>
            <a:endParaRPr lang="cs-CZ" sz="1200" dirty="0" smtClean="0">
              <a:hlinkClick r:id="rId7"/>
            </a:endParaRPr>
          </a:p>
          <a:p>
            <a:r>
              <a:rPr lang="cs-CZ" sz="1200" dirty="0" smtClean="0">
                <a:hlinkClick r:id="rId7"/>
              </a:rPr>
              <a:t>http</a:t>
            </a:r>
            <a:r>
              <a:rPr lang="cs-CZ" sz="1200" dirty="0">
                <a:hlinkClick r:id="rId7"/>
              </a:rPr>
              <a:t>://leccos.com/pics/pic/rokoko-_</a:t>
            </a:r>
            <a:r>
              <a:rPr lang="cs-CZ" sz="1200" dirty="0" smtClean="0">
                <a:hlinkClick r:id="rId7"/>
              </a:rPr>
              <a:t>ukazka.jpg</a:t>
            </a:r>
            <a:endParaRPr lang="cs-CZ" sz="1200" dirty="0" smtClean="0"/>
          </a:p>
          <a:p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www.castles.cz/zamek-nove-hrady/galerie-obrazky-interiery.html</a:t>
            </a:r>
            <a:endParaRPr lang="cs-CZ" sz="1200" dirty="0" smtClean="0"/>
          </a:p>
          <a:p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www.castles.cz/zamek-nove-hrady/galerie-obrazky-interiery.html</a:t>
            </a:r>
            <a:endParaRPr lang="cs-CZ" sz="1200" dirty="0" smtClean="0"/>
          </a:p>
          <a:p>
            <a:r>
              <a:rPr lang="cs-CZ" sz="1200" dirty="0">
                <a:hlinkClick r:id="rId8"/>
              </a:rPr>
              <a:t>http://www.castles.cz/zamek-nove-hrady/galerie-obrazky-interiery.html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 :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224</TotalTime>
  <Words>423</Words>
  <Application>Microsoft Office PowerPoint</Application>
  <PresentationFormat>Předvádění na obrazovce (4:3)</PresentationFormat>
  <Paragraphs>96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Papír</vt:lpstr>
      <vt:lpstr>POZDNÍ  BAROKO - ROKOKO</vt:lpstr>
      <vt:lpstr>Anotace:</vt:lpstr>
      <vt:lpstr>Metodický návod:</vt:lpstr>
      <vt:lpstr>Charakteristika  rokoka:</vt:lpstr>
      <vt:lpstr>Znaky :</vt:lpstr>
      <vt:lpstr>Umění: </vt:lpstr>
      <vt:lpstr>Interiér :</vt:lpstr>
      <vt:lpstr>Stavby :</vt:lpstr>
      <vt:lpstr>rokoko</vt:lpstr>
      <vt:lpstr>Prezentace aplikace PowerPoint</vt:lpstr>
      <vt:lpstr>Rokokový  interiér</vt:lpstr>
      <vt:lpstr>Rokoková soška</vt:lpstr>
      <vt:lpstr>Rokokový interiér</vt:lpstr>
      <vt:lpstr>Rokokové nádobí</vt:lpstr>
      <vt:lpstr>Rokoko – Nové hrady</vt:lpstr>
      <vt:lpstr>Rokokový paravan</vt:lpstr>
      <vt:lpstr>Otázky k opakování tématu:</vt:lpstr>
      <vt:lpstr>Zdroje 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POZDNÍ  BAROKO - ROKOKO</dc:title>
  <dc:creator>lunitka</dc:creator>
  <cp:lastModifiedBy>Blazkova</cp:lastModifiedBy>
  <cp:revision>24</cp:revision>
  <dcterms:created xsi:type="dcterms:W3CDTF">2011-07-26T08:35:58Z</dcterms:created>
  <dcterms:modified xsi:type="dcterms:W3CDTF">2012-08-28T15:52:45Z</dcterms:modified>
</cp:coreProperties>
</file>