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70" r:id="rId9"/>
    <p:sldId id="271" r:id="rId10"/>
    <p:sldId id="272" r:id="rId11"/>
    <p:sldId id="262" r:id="rId12"/>
    <p:sldId id="273" r:id="rId13"/>
    <p:sldId id="274" r:id="rId14"/>
    <p:sldId id="275" r:id="rId15"/>
    <p:sldId id="268" r:id="rId16"/>
    <p:sldId id="276" r:id="rId17"/>
    <p:sldId id="277" r:id="rId18"/>
    <p:sldId id="278" r:id="rId19"/>
    <p:sldId id="279" r:id="rId20"/>
    <p:sldId id="281" r:id="rId21"/>
    <p:sldId id="280" r:id="rId22"/>
    <p:sldId id="282" r:id="rId23"/>
    <p:sldId id="283" r:id="rId24"/>
    <p:sldId id="263" r:id="rId25"/>
    <p:sldId id="264" r:id="rId26"/>
    <p:sldId id="265" r:id="rId27"/>
    <p:sldId id="284" r:id="rId28"/>
    <p:sldId id="267" r:id="rId29"/>
    <p:sldId id="26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5665E6C-B98A-42D9-9152-B8FECBBB4C7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700CB4-29B1-4063-82CB-022E244B1B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imski_most.jpg" TargetMode="External"/><Relationship Id="rId3" Type="http://schemas.openxmlformats.org/officeDocument/2006/relationships/hyperlink" Target="http://www.profimedia.cz/fotografie/marc-aurel-jezdecka-socha-v-rime-v-italii/0047959240/" TargetMode="External"/><Relationship Id="rId7" Type="http://schemas.openxmlformats.org/officeDocument/2006/relationships/hyperlink" Target="http://oko.yin.cz/20/dedictvi-rimskeho-imperia/" TargetMode="External"/><Relationship Id="rId2" Type="http://schemas.openxmlformats.org/officeDocument/2006/relationships/hyperlink" Target="http://anya.blog.cz/0805/pallas-prijmeni-bohyn-athe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ko.yin.cz/39/osobni-hygiena/" TargetMode="External"/><Relationship Id="rId5" Type="http://schemas.openxmlformats.org/officeDocument/2006/relationships/hyperlink" Target="http://leccos.com/index.php/clanky/vitezny-oblouk" TargetMode="External"/><Relationship Id="rId10" Type="http://schemas.openxmlformats.org/officeDocument/2006/relationships/hyperlink" Target="http://cms.fhsdschools.org/lisasmith/Rome/tabid/22043/Default.aspx" TargetMode="External"/><Relationship Id="rId4" Type="http://schemas.openxmlformats.org/officeDocument/2006/relationships/hyperlink" Target="http://cestyapamatky.cz/cesty/italie-2005/letem-svetem-apulii" TargetMode="External"/><Relationship Id="rId9" Type="http://schemas.openxmlformats.org/officeDocument/2006/relationships/hyperlink" Target="http://www.poevrope.net/rim-pantheon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gym.cz/nv/?p=6340" TargetMode="External"/><Relationship Id="rId2" Type="http://schemas.openxmlformats.org/officeDocument/2006/relationships/hyperlink" Target="http://antika.avonet.cz/article.php?ID=18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Kultura  STAROVĚKÉHO  ŘÍMA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467544" y="1124743"/>
            <a:ext cx="82809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2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Pořadové číslo: 1.15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 : římské umění, literatura, sochařství, malířství, věda, náboženství, život</a:t>
            </a:r>
          </a:p>
          <a:p>
            <a:r>
              <a:rPr lang="cs-CZ" dirty="0" smtClean="0"/>
              <a:t>Třída:  dějepis </a:t>
            </a:r>
            <a:r>
              <a:rPr lang="cs-CZ" smtClean="0"/>
              <a:t>6                              Datum:4.6.2012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27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byla vytvořena pro výkladovou hodinu</a:t>
            </a:r>
          </a:p>
          <a:p>
            <a:r>
              <a:rPr lang="cs-CZ" dirty="0" smtClean="0"/>
              <a:t>4) charakteristika doby</a:t>
            </a:r>
          </a:p>
          <a:p>
            <a:r>
              <a:rPr lang="cs-CZ" dirty="0" smtClean="0"/>
              <a:t>5) charakteristika římského umění</a:t>
            </a:r>
          </a:p>
          <a:p>
            <a:r>
              <a:rPr lang="cs-CZ" dirty="0" smtClean="0"/>
              <a:t>6- 1O ) římské malířství a sochařství</a:t>
            </a:r>
          </a:p>
          <a:p>
            <a:r>
              <a:rPr lang="cs-CZ" dirty="0" smtClean="0"/>
              <a:t>11- 14) stavitelství</a:t>
            </a:r>
          </a:p>
          <a:p>
            <a:r>
              <a:rPr lang="cs-CZ" dirty="0" smtClean="0"/>
              <a:t>15 – 23) památky</a:t>
            </a:r>
          </a:p>
          <a:p>
            <a:r>
              <a:rPr lang="cs-CZ" dirty="0" smtClean="0"/>
              <a:t>24) věda</a:t>
            </a:r>
          </a:p>
          <a:p>
            <a:r>
              <a:rPr lang="cs-CZ" dirty="0" smtClean="0"/>
              <a:t>25) vzdělání</a:t>
            </a:r>
          </a:p>
          <a:p>
            <a:r>
              <a:rPr lang="cs-CZ" dirty="0" smtClean="0"/>
              <a:t>26) literatura</a:t>
            </a:r>
          </a:p>
          <a:p>
            <a:r>
              <a:rPr lang="cs-CZ" dirty="0" smtClean="0"/>
              <a:t>27) otázky pro opakování</a:t>
            </a:r>
          </a:p>
          <a:p>
            <a:r>
              <a:rPr lang="cs-CZ" dirty="0" smtClean="0"/>
              <a:t>28) 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049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Vzorem pro Římany byli Řekové</a:t>
            </a:r>
          </a:p>
          <a:p>
            <a:r>
              <a:rPr lang="cs-CZ" dirty="0" smtClean="0"/>
              <a:t>Používali latinu i řečtinu</a:t>
            </a:r>
          </a:p>
          <a:p>
            <a:r>
              <a:rPr lang="cs-CZ" dirty="0" smtClean="0"/>
              <a:t>Rozvíjeli řecké poznatky v umění i vědě</a:t>
            </a:r>
          </a:p>
          <a:p>
            <a:r>
              <a:rPr lang="cs-CZ" dirty="0" smtClean="0"/>
              <a:t>Po ovládnutí Řecka dovoz uměleckých děl</a:t>
            </a:r>
          </a:p>
          <a:p>
            <a:r>
              <a:rPr lang="cs-CZ" dirty="0" smtClean="0"/>
              <a:t>Živili se převážně zemědělstvím</a:t>
            </a:r>
          </a:p>
          <a:p>
            <a:r>
              <a:rPr lang="cs-CZ" dirty="0" smtClean="0"/>
              <a:t>Ve 3. </a:t>
            </a:r>
            <a:r>
              <a:rPr lang="cs-CZ" dirty="0" err="1" smtClean="0"/>
              <a:t>st.př.n.l</a:t>
            </a:r>
            <a:r>
              <a:rPr lang="cs-CZ" dirty="0" smtClean="0"/>
              <a:t>. rozvoj specializovaných řemesel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(voňavkáři, kuchaři, skláři)</a:t>
            </a:r>
          </a:p>
          <a:p>
            <a:r>
              <a:rPr lang="cs-CZ" dirty="0" smtClean="0"/>
              <a:t>Několikaposchoďové domy, </a:t>
            </a:r>
            <a:r>
              <a:rPr lang="cs-CZ" dirty="0" err="1" smtClean="0"/>
              <a:t>villy</a:t>
            </a:r>
            <a:r>
              <a:rPr lang="cs-CZ" dirty="0" smtClean="0"/>
              <a:t>, atriové domy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21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Navazuje na Etrusky – oblouk, klenba</a:t>
            </a:r>
          </a:p>
          <a:p>
            <a:r>
              <a:rPr lang="cs-CZ" dirty="0" smtClean="0"/>
              <a:t>Navazuje na Řeky – v sochařství a stavitelství</a:t>
            </a:r>
          </a:p>
          <a:p>
            <a:r>
              <a:rPr lang="cs-CZ" dirty="0" smtClean="0"/>
              <a:t>Po ovládnutí Řecka – dovážena řecká díla</a:t>
            </a:r>
          </a:p>
          <a:p>
            <a:r>
              <a:rPr lang="cs-CZ" dirty="0" smtClean="0"/>
              <a:t>Římské chrámy stavěny jako obydlí pro boha</a:t>
            </a:r>
          </a:p>
          <a:p>
            <a:r>
              <a:rPr lang="cs-CZ" dirty="0" smtClean="0"/>
              <a:t>Latina dala základ pro románské jazyky</a:t>
            </a:r>
          </a:p>
          <a:p>
            <a:r>
              <a:rPr lang="cs-CZ" dirty="0" smtClean="0"/>
              <a:t>Většina evropských jazyků převzala písmo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=latinku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(čeština převzala 22 písmen ze svých 39)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67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 MALÍŘSTVÍ   A  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Nástěnné malby, mozaiky</a:t>
            </a:r>
          </a:p>
          <a:p>
            <a:r>
              <a:rPr lang="cs-CZ" dirty="0" smtClean="0"/>
              <a:t>tvořeny kopie řeckých soch</a:t>
            </a:r>
          </a:p>
          <a:p>
            <a:r>
              <a:rPr lang="cs-CZ" dirty="0" smtClean="0"/>
              <a:t>Témata : panovníci, hrdinové, bohové</a:t>
            </a:r>
          </a:p>
          <a:p>
            <a:r>
              <a:rPr lang="cs-CZ" dirty="0" smtClean="0"/>
              <a:t>Reliéfy = obraz vytesán do kamene</a:t>
            </a:r>
          </a:p>
          <a:p>
            <a:r>
              <a:rPr lang="cs-CZ" dirty="0" smtClean="0"/>
              <a:t>Busty, postavy, </a:t>
            </a:r>
          </a:p>
          <a:p>
            <a:r>
              <a:rPr lang="cs-CZ" dirty="0" smtClean="0"/>
              <a:t>Nové: jezdecký pomník, kolos, vítězný oblouk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069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freska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8"/>
            <a:ext cx="3810000" cy="34417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24744"/>
            <a:ext cx="2825146" cy="557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Pallas Athéna             Artemis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8"/>
            <a:ext cx="2606954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352469"/>
            <a:ext cx="3308360" cy="5086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52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Seneca  </a:t>
            </a:r>
            <a:r>
              <a:rPr lang="cs-CZ" dirty="0" err="1" smtClean="0"/>
              <a:t>PERIKLes</a:t>
            </a:r>
            <a:r>
              <a:rPr lang="cs-CZ" dirty="0" smtClean="0"/>
              <a:t>    </a:t>
            </a:r>
            <a:r>
              <a:rPr lang="cs-CZ" dirty="0" err="1" smtClean="0"/>
              <a:t>julius</a:t>
            </a:r>
            <a:r>
              <a:rPr lang="cs-CZ" dirty="0" smtClean="0"/>
              <a:t>  </a:t>
            </a:r>
            <a:r>
              <a:rPr lang="cs-CZ" dirty="0" err="1" smtClean="0"/>
              <a:t>caesar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1647825" cy="27717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518923"/>
            <a:ext cx="2512690" cy="40025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662591"/>
            <a:ext cx="2304256" cy="407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46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Jezdecký pomník - kolos - vítězný oblouk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412776"/>
            <a:ext cx="2865318" cy="36004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524252"/>
            <a:ext cx="2524124" cy="33337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268760"/>
            <a:ext cx="3240360" cy="4064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2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 STAVITELSTVÍ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Veřejné stavby : chrámy, baziliky,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cirky, divadla, knihovny,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lázně, mosty, akvadukty, hradby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dlážděné silnice, sloupy</a:t>
            </a:r>
          </a:p>
          <a:p>
            <a:r>
              <a:rPr lang="cs-CZ" dirty="0" smtClean="0"/>
              <a:t>Nově: koloseum, mauzoleum, památník bitvy</a:t>
            </a:r>
          </a:p>
          <a:p>
            <a:r>
              <a:rPr lang="cs-CZ" dirty="0"/>
              <a:t> </a:t>
            </a:r>
            <a:r>
              <a:rPr lang="cs-CZ" dirty="0" smtClean="0"/>
              <a:t>          Pantheon, fórum, vítězné oblouky</a:t>
            </a:r>
          </a:p>
          <a:p>
            <a:r>
              <a:rPr lang="cs-CZ" dirty="0"/>
              <a:t> </a:t>
            </a:r>
            <a:r>
              <a:rPr lang="cs-CZ" dirty="0" smtClean="0"/>
              <a:t>          amfiteátry </a:t>
            </a:r>
          </a:p>
          <a:p>
            <a:endParaRPr lang="cs-CZ" dirty="0"/>
          </a:p>
          <a:p>
            <a:r>
              <a:rPr lang="cs-CZ" dirty="0" smtClean="0"/>
              <a:t>Soukromé stavby : císařské paláce,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mnohopatrové činžovní domy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 err="1" smtClean="0"/>
              <a:t>villy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34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Lázně                                knihovna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00808"/>
            <a:ext cx="4176464" cy="312831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238610"/>
            <a:ext cx="3954011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05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                                 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404" y="1554163"/>
            <a:ext cx="6883592" cy="4525962"/>
          </a:xfrm>
        </p:spPr>
      </p:pic>
    </p:spTree>
    <p:extLst>
      <p:ext uri="{BB962C8B-B14F-4D97-AF65-F5344CB8AC3E}">
        <p14:creationId xmlns:p14="http://schemas.microsoft.com/office/powerpoint/2010/main" val="342059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Akvadukt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4163"/>
            <a:ext cx="7056784" cy="4525962"/>
          </a:xfrm>
        </p:spPr>
      </p:pic>
    </p:spTree>
    <p:extLst>
      <p:ext uri="{BB962C8B-B14F-4D97-AF65-F5344CB8AC3E}">
        <p14:creationId xmlns:p14="http://schemas.microsoft.com/office/powerpoint/2010/main" val="2825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Pantheon</a:t>
            </a:r>
          </a:p>
          <a:p>
            <a:r>
              <a:rPr lang="cs-CZ" dirty="0" smtClean="0"/>
              <a:t>Koloseum</a:t>
            </a:r>
          </a:p>
          <a:p>
            <a:r>
              <a:rPr lang="cs-CZ" dirty="0" err="1" smtClean="0"/>
              <a:t>Forum</a:t>
            </a:r>
            <a:r>
              <a:rPr lang="cs-CZ" dirty="0" smtClean="0"/>
              <a:t> </a:t>
            </a:r>
            <a:r>
              <a:rPr lang="cs-CZ" dirty="0" err="1" smtClean="0"/>
              <a:t>Romanum</a:t>
            </a:r>
            <a:endParaRPr lang="cs-CZ" dirty="0" smtClean="0"/>
          </a:p>
          <a:p>
            <a:r>
              <a:rPr lang="cs-CZ" dirty="0" err="1" smtClean="0"/>
              <a:t>Trajánův</a:t>
            </a:r>
            <a:r>
              <a:rPr lang="cs-CZ" dirty="0" smtClean="0"/>
              <a:t> sloup</a:t>
            </a:r>
          </a:p>
          <a:p>
            <a:r>
              <a:rPr lang="cs-CZ" dirty="0" smtClean="0"/>
              <a:t>Kapitol</a:t>
            </a:r>
          </a:p>
          <a:p>
            <a:r>
              <a:rPr lang="cs-CZ" dirty="0" err="1" smtClean="0"/>
              <a:t>Pompeiovo</a:t>
            </a:r>
            <a:r>
              <a:rPr lang="cs-CZ" dirty="0" smtClean="0"/>
              <a:t> divadlo</a:t>
            </a:r>
          </a:p>
          <a:p>
            <a:r>
              <a:rPr lang="cs-CZ" dirty="0" err="1" smtClean="0"/>
              <a:t>Palatinum</a:t>
            </a:r>
            <a:endParaRPr lang="cs-CZ" dirty="0" smtClean="0"/>
          </a:p>
          <a:p>
            <a:r>
              <a:rPr lang="cs-CZ" dirty="0" err="1" smtClean="0"/>
              <a:t>Circus</a:t>
            </a:r>
            <a:r>
              <a:rPr lang="cs-CZ" dirty="0" smtClean="0"/>
              <a:t> </a:t>
            </a:r>
            <a:r>
              <a:rPr lang="cs-CZ" dirty="0" err="1" smtClean="0"/>
              <a:t>Maximus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09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Pantheon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74055"/>
            <a:ext cx="5436068" cy="361498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62" y="3140968"/>
            <a:ext cx="4742037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02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Koloseum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340768"/>
            <a:ext cx="3962400" cy="28575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861048"/>
            <a:ext cx="3810000" cy="2857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6718" y="116633"/>
            <a:ext cx="4800533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2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Forum</a:t>
            </a:r>
            <a:r>
              <a:rPr lang="cs-CZ" dirty="0" smtClean="0"/>
              <a:t> </a:t>
            </a:r>
            <a:r>
              <a:rPr lang="cs-CZ" dirty="0" err="1" smtClean="0"/>
              <a:t>romanum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261" y="1554163"/>
            <a:ext cx="6951877" cy="4525962"/>
          </a:xfrm>
        </p:spPr>
      </p:pic>
    </p:spTree>
    <p:extLst>
      <p:ext uri="{BB962C8B-B14F-4D97-AF65-F5344CB8AC3E}">
        <p14:creationId xmlns:p14="http://schemas.microsoft.com/office/powerpoint/2010/main" val="24076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Trajánův</a:t>
            </a:r>
            <a:r>
              <a:rPr lang="cs-CZ" dirty="0" smtClean="0"/>
              <a:t>  sloup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32656"/>
            <a:ext cx="2035468" cy="467552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708920"/>
            <a:ext cx="2767017" cy="36893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2539346" cy="403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93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Pompeiovo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divadlo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64904"/>
            <a:ext cx="5302352" cy="354594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32656"/>
            <a:ext cx="4613476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21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Kapitol – jeden ze sedmi </a:t>
            </a:r>
            <a:r>
              <a:rPr lang="cs-CZ" dirty="0" err="1" smtClean="0"/>
              <a:t>pahorkŮ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426020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Palatinum</a:t>
            </a:r>
            <a:r>
              <a:rPr lang="cs-CZ" dirty="0" smtClean="0"/>
              <a:t> – nejznámější římský pahorek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163294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Cirkus </a:t>
            </a:r>
            <a:r>
              <a:rPr lang="cs-CZ" dirty="0" err="1" smtClean="0"/>
              <a:t>maximus</a:t>
            </a:r>
            <a:r>
              <a:rPr lang="cs-CZ" dirty="0" smtClean="0"/>
              <a:t>   - přírodní stadion vhodně zakomponovaný do terénu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00808"/>
            <a:ext cx="6912768" cy="4698522"/>
          </a:xfrm>
        </p:spPr>
      </p:pic>
    </p:spTree>
    <p:extLst>
      <p:ext uri="{BB962C8B-B14F-4D97-AF65-F5344CB8AC3E}">
        <p14:creationId xmlns:p14="http://schemas.microsoft.com/office/powerpoint/2010/main" val="167884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Historie</a:t>
            </a:r>
            <a:r>
              <a:rPr lang="cs-CZ" dirty="0" smtClean="0"/>
              <a:t> – próza, dějiny válek, bitev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PLINIUS = o výbuchu Vesuvu</a:t>
            </a:r>
          </a:p>
          <a:p>
            <a:r>
              <a:rPr lang="cs-CZ" b="1" u="sng" dirty="0" smtClean="0"/>
              <a:t>Zeměpis</a:t>
            </a:r>
            <a:r>
              <a:rPr lang="cs-CZ" dirty="0" smtClean="0"/>
              <a:t> – PTOLEMAOIS = 1. mapa světa</a:t>
            </a:r>
          </a:p>
          <a:p>
            <a:r>
              <a:rPr lang="cs-CZ" b="1" u="sng" dirty="0" smtClean="0"/>
              <a:t>Lékařství</a:t>
            </a:r>
            <a:r>
              <a:rPr lang="cs-CZ" dirty="0" smtClean="0"/>
              <a:t> – GALÉNOS = lékař Marka </a:t>
            </a:r>
            <a:r>
              <a:rPr lang="cs-CZ" dirty="0" err="1" smtClean="0"/>
              <a:t>Aurélia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pozorování, pitvy, pokusy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hlavní orgány, popis oka</a:t>
            </a:r>
          </a:p>
          <a:p>
            <a:r>
              <a:rPr lang="cs-CZ" b="1" u="sng" dirty="0" smtClean="0"/>
              <a:t>Přírodní vědy </a:t>
            </a:r>
            <a:r>
              <a:rPr lang="cs-CZ" dirty="0" smtClean="0"/>
              <a:t>– aritmetika, astronomie</a:t>
            </a:r>
          </a:p>
          <a:p>
            <a:r>
              <a:rPr lang="cs-CZ" b="1" u="sng" dirty="0" smtClean="0"/>
              <a:t>Filozofie</a:t>
            </a:r>
            <a:r>
              <a:rPr lang="cs-CZ" dirty="0" smtClean="0"/>
              <a:t> – SENECA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24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vzdělání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Vzorem Řekové</a:t>
            </a:r>
          </a:p>
          <a:p>
            <a:r>
              <a:rPr lang="cs-CZ" dirty="0" smtClean="0"/>
              <a:t>škola – čtení, psaní, počty, dějepis, HV, TV</a:t>
            </a:r>
          </a:p>
          <a:p>
            <a:r>
              <a:rPr lang="cs-CZ" dirty="0" smtClean="0"/>
              <a:t>Státní řečnická škola – řečnictví, právo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CICERO</a:t>
            </a:r>
          </a:p>
          <a:p>
            <a:r>
              <a:rPr lang="cs-CZ" dirty="0" smtClean="0"/>
              <a:t>Vysoká škola = </a:t>
            </a:r>
            <a:r>
              <a:rPr lang="cs-CZ" dirty="0" err="1" smtClean="0"/>
              <a:t>Atheneum</a:t>
            </a:r>
            <a:r>
              <a:rPr lang="cs-CZ" dirty="0" smtClean="0"/>
              <a:t> – literatura, filozofie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– založil císař Hadrián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0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Básně : OVIDIUS – „Umění milovat“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VERGILIUS,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LIVIUS – sepsal dějiny Říma</a:t>
            </a:r>
          </a:p>
          <a:p>
            <a:r>
              <a:rPr lang="cs-CZ" dirty="0" smtClean="0"/>
              <a:t>Próza </a:t>
            </a:r>
          </a:p>
          <a:p>
            <a:r>
              <a:rPr lang="cs-CZ" dirty="0" smtClean="0"/>
              <a:t>Divadelní hry</a:t>
            </a:r>
          </a:p>
          <a:p>
            <a:r>
              <a:rPr lang="cs-CZ" dirty="0" smtClean="0"/>
              <a:t>Naučná literatura</a:t>
            </a:r>
          </a:p>
          <a:p>
            <a:r>
              <a:rPr lang="cs-CZ" dirty="0" smtClean="0"/>
              <a:t>SENECA – filozof</a:t>
            </a:r>
          </a:p>
          <a:p>
            <a:r>
              <a:rPr lang="cs-CZ" dirty="0" smtClean="0"/>
              <a:t>G.J.CAESAR – vojenství- zápisky o válce Galské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23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charakterizuj způsob života Římanů</a:t>
            </a:r>
          </a:p>
          <a:p>
            <a:r>
              <a:rPr lang="cs-CZ" dirty="0" smtClean="0"/>
              <a:t>2) Co zobrazovalo římské sochařství a malířství?</a:t>
            </a:r>
          </a:p>
          <a:p>
            <a:r>
              <a:rPr lang="cs-CZ" dirty="0" smtClean="0"/>
              <a:t>3) Jaké druhy staveb Římané stavěli?</a:t>
            </a:r>
          </a:p>
          <a:p>
            <a:r>
              <a:rPr lang="cs-CZ" dirty="0" smtClean="0"/>
              <a:t>4) vyjmenuj nejznámější stavební památky Říma</a:t>
            </a:r>
          </a:p>
          <a:p>
            <a:r>
              <a:rPr lang="cs-CZ" dirty="0" smtClean="0"/>
              <a:t>5) Co zkoumala římská věda?</a:t>
            </a:r>
          </a:p>
          <a:p>
            <a:r>
              <a:rPr lang="cs-CZ" dirty="0" smtClean="0"/>
              <a:t>6) Jak vypadalo římské vzdělání?</a:t>
            </a:r>
          </a:p>
          <a:p>
            <a:r>
              <a:rPr lang="cs-CZ" dirty="0" smtClean="0"/>
              <a:t>7) Jak bys charakterizoval římskou literaturu?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58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http://images.google.com/imgres?q=%C5%99%C3%ADmsk%C3%A9+mal%C3%AD%C5%99stv%C3%AD&amp;hl=cs&amp;biw=1280&amp;bih=636&amp;gbv=2&amp;tbm=isch&amp;tbnid=XmqDgrGH6nGHHM:&amp;imgrefurl=http://www.wlyceum.cz/rim/nove/yaroshyu/index.php&amp;docid=W1cWh-Dxgn8uXM&amp;imgurl=http://</a:t>
            </a:r>
            <a:r>
              <a:rPr lang="cs-CZ" dirty="0" smtClean="0"/>
              <a:t>www.wlyceum.cz/rim/nove/yaroshyu/freska_z_neronova_zlateho_domu.jpg&amp;w=300&amp;h=271&amp;ei=PymlT4L3LNDTsgbGranNBA&amp;zoom=1&amp;iact=hc&amp;vpx=119&amp;vpy=142&amp;dur=26&amp;hovh=213&amp;hovw=236&amp;tx=124&amp;ty=98&amp;sig=106000397853173062330&amp;page=1&amp;tbnh=138&amp;tbnw=154&amp;start=0&amp;ndsp=21&amp;ved=1t:429,r:0,s:0,i:71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anya.blog.cz/0805/pallas-prijmeni-bohyn-atheny</a:t>
            </a:r>
            <a:endParaRPr lang="cs-CZ" dirty="0" smtClean="0"/>
          </a:p>
          <a:p>
            <a:r>
              <a:rPr lang="cs-CZ" dirty="0"/>
              <a:t>http://images.google.com/imgres?q=%C5%99%C3%ADmsk%C3%A9+kopie+%C5%99eck%C3%BDch+soch&amp;start=25&amp;num=10&amp;hl=cs&amp;gbv=2&amp;biw=1280&amp;bih=636&amp;tbm=isch&amp;tbnid=Q5lgqcq2XT-1uM:&amp;imgrefurl=http://dejiny.nln.cz/archiv/2009/6/moribus-antiquis&amp;docid=eGzzk7O-ErIr8M&amp;imgurl=http://</a:t>
            </a:r>
            <a:r>
              <a:rPr lang="cs-CZ" dirty="0" smtClean="0"/>
              <a:t>dejiny.nln.cz/media/casopis/2009-06/sen.jpg&amp;w=257&amp;h=431&amp;ei=RCqlT9rBL4netAb0rZWjBQ&amp;zoom=1&amp;iact=hc&amp;vpx=1045&amp;vpy=174&amp;dur=413&amp;hovh=291&amp;hovw=173&amp;tx=79&amp;ty=159&amp;sig=106000397853173062330&amp;page=2&amp;tbnh=135&amp;tbnw=80&amp;ndsp=30&amp;ved=1t:429,r:22,s:25,i:51</a:t>
            </a:r>
          </a:p>
          <a:p>
            <a:r>
              <a:rPr lang="cs-CZ" dirty="0"/>
              <a:t>http://images.google.com/imgres?q=%C5%99%C3%ADmsk%C3%A9+busty&amp;start=112&amp;hl=cs&amp;gbv=2&amp;biw=1280&amp;bih=636&amp;tbm=isch&amp;tbnid=ZS2E65rqH-dlyM:&amp;imgrefurl=http://zpravy.idnes.cz/redir.aspx%3Fc%3Da030203_183451_igsvet_tom&amp;docid=YF3bZ9eJPHlRyM&amp;imgurl=http://</a:t>
            </a:r>
            <a:r>
              <a:rPr lang="cs-CZ" dirty="0" smtClean="0"/>
              <a:t>imgs.idnes.cz/igsvet/A030203_TOM_RIM2V_V.JPG&amp;w=198&amp;h=350&amp;ei=Ci6lT6T0FdHTsgaN_dAq&amp;zoom=1&amp;iact=hc&amp;vpx=700&amp;vpy=167&amp;dur=8176&amp;hovh=280&amp;hovw=158&amp;tx=104&amp;ty=150&amp;sig=106000397853173062330&amp;page=5&amp;tbnh=139&amp;tbnw=78&amp;ndsp=26&amp;ved=1t:429,r:11,s:112,i:93</a:t>
            </a:r>
          </a:p>
          <a:p>
            <a:r>
              <a:rPr lang="cs-CZ" dirty="0">
                <a:hlinkClick r:id="rId3"/>
              </a:rPr>
              <a:t>http://www.profimedia.cz/fotografie/marc-aurel-jezdecka-socha-v-rime-v-italii/0047959240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cestyapamatky.cz/cesty/italie-2005/letem-svetem-apulii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leccos.com/index.php/clanky/vitezny-oblouk</a:t>
            </a:r>
            <a:endParaRPr lang="cs-CZ" dirty="0" smtClean="0"/>
          </a:p>
          <a:p>
            <a:r>
              <a:rPr lang="cs-CZ" dirty="0">
                <a:hlinkClick r:id="rId6"/>
              </a:rPr>
              <a:t>http://oko.yin.cz/39/osobni-hygiena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>
                <a:hlinkClick r:id="rId7"/>
              </a:rPr>
              <a:t>http://oko.yin.cz/20/dedictvi-rimskeho-imperia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cs.wikipedia.org/wiki/Soubor:Rimski_most.jpg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http://www.poevrope.net/rim-pantheon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/>
              <a:t>http://images.google.com/</a:t>
            </a:r>
            <a:r>
              <a:rPr lang="cs-CZ" dirty="0" err="1"/>
              <a:t>search?tbm</a:t>
            </a:r>
            <a:r>
              <a:rPr lang="cs-CZ" dirty="0"/>
              <a:t>=</a:t>
            </a:r>
            <a:r>
              <a:rPr lang="cs-CZ" dirty="0" err="1"/>
              <a:t>isch&amp;hl</a:t>
            </a:r>
            <a:r>
              <a:rPr lang="cs-CZ" dirty="0"/>
              <a:t>=</a:t>
            </a:r>
            <a:r>
              <a:rPr lang="cs-CZ" dirty="0" err="1"/>
              <a:t>cs&amp;source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=1280&amp;bih=636&amp;q=%C5%99%C3%ADmsk%C3%A9+mal%C3%AD%C5%99stv%C3%AD&amp;gbv=2&amp;oq=%C5%99%C3%ADmsk%C3%A9+mal%C3%AD%C5%99stv%C3%AD&amp;aq=</a:t>
            </a:r>
            <a:r>
              <a:rPr lang="cs-CZ" dirty="0" err="1"/>
              <a:t>f&amp;aqi</a:t>
            </a:r>
            <a:r>
              <a:rPr lang="cs-CZ" dirty="0"/>
              <a:t>=&amp;</a:t>
            </a:r>
            <a:r>
              <a:rPr lang="cs-CZ" dirty="0" err="1"/>
              <a:t>aql</a:t>
            </a:r>
            <a:r>
              <a:rPr lang="cs-CZ" dirty="0"/>
              <a:t>=&amp;</a:t>
            </a:r>
            <a:r>
              <a:rPr lang="cs-CZ" dirty="0" err="1"/>
              <a:t>gs_l</a:t>
            </a:r>
            <a:r>
              <a:rPr lang="cs-CZ" dirty="0"/>
              <a:t>=img.12...0.0.1.34934.0.0.0.0.0.0.0.0..0.0...0.0.jyoYUkbm4v8#hl=</a:t>
            </a:r>
            <a:r>
              <a:rPr lang="cs-CZ" dirty="0" err="1"/>
              <a:t>cs&amp;gbv</a:t>
            </a:r>
            <a:r>
              <a:rPr lang="cs-CZ" dirty="0"/>
              <a:t>=2&amp;tbm=</a:t>
            </a:r>
            <a:r>
              <a:rPr lang="cs-CZ" dirty="0" err="1"/>
              <a:t>isch&amp;sa</a:t>
            </a:r>
            <a:r>
              <a:rPr lang="cs-CZ" dirty="0"/>
              <a:t>=1&amp;q=%C5%99%C3%ADmsk%C3%BD+pantheon&amp;oq=%C5%99%C3%ADmsk%C3%BD+pantheon&amp;aq=</a:t>
            </a:r>
            <a:r>
              <a:rPr lang="cs-CZ" dirty="0" err="1"/>
              <a:t>f&amp;aqi</a:t>
            </a:r>
            <a:r>
              <a:rPr lang="cs-CZ" dirty="0"/>
              <a:t>=g1&amp;aql=&amp;</a:t>
            </a:r>
            <a:r>
              <a:rPr lang="cs-CZ" dirty="0" err="1"/>
              <a:t>gs_l</a:t>
            </a:r>
            <a:r>
              <a:rPr lang="cs-CZ" dirty="0"/>
              <a:t>=img.12..0.3354.12984.23.16183.15.8.0.7.7.0.151.841.6j2.8.0...0.0.kjlQ5ARHs9M&amp;pbx=1&amp;bav=on.2,or.r_gc.r_pw.r_qf.,</a:t>
            </a:r>
            <a:r>
              <a:rPr lang="cs-CZ" dirty="0" smtClean="0"/>
              <a:t>cf.osb&amp;fp=f00577525959f988&amp;biw=1280&amp;bih=636</a:t>
            </a:r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cms.fhsdschools.org/lisasmith/Rome/tabid/22043/Default.aspx</a:t>
            </a:r>
            <a:endParaRPr lang="cs-CZ" dirty="0" smtClean="0"/>
          </a:p>
          <a:p>
            <a:r>
              <a:rPr lang="cs-CZ" dirty="0"/>
              <a:t>http://images.google.com/imgres?q=%C5%99%C3%ADmsk%C3%A9+koloseum&amp;hl=cs&amp;biw=1280&amp;bih=636&amp;gbv=2&amp;tbm=isch&amp;tbnid=266So9PLUJLLVM:&amp;imgrefurl=http://mkvl.blog.cz/0806/koloseum&amp;docid=uMAGVziJhSECPM&amp;imgurl=http://</a:t>
            </a:r>
            <a:r>
              <a:rPr lang="cs-CZ" dirty="0" smtClean="0"/>
              <a:t>nd01.jxs.cz/137/152/08ffe54eb1_30114587_o2.jpg&amp;w=400&amp;h=300&amp;ei=T16lT-LHNoXStAa1vemFBQ&amp;zoom=1&amp;iact=hc&amp;vpx=964&amp;vpy=221&amp;dur=561&amp;hovh=194&amp;hovw=259&amp;tx=146&amp;ty=115&amp;sig=106000397853173062330&amp;page=1&amp;tbnh=124&amp;tbnw=164&amp;start=0&amp;ndsp=18&amp;ved=1t:429,r:11,s:0,i:108</a:t>
            </a:r>
          </a:p>
          <a:p>
            <a:r>
              <a:rPr lang="cs-CZ" dirty="0"/>
              <a:t>http://images.google.com/imgres?q=%C5%99%C3%ADmsk%C3%A9+forum+romanum&amp;hl=cs&amp;biw=1280&amp;bih=636&amp;gbv=2&amp;tbm=isch&amp;tbnid=oJ8qK10qpsBwXM:&amp;imgrefurl=http://zdenekbrdek.blogspot.com/2008/11/novinky.html&amp;docid=1ZNdz_4iwDW3SM&amp;imgurl=http://</a:t>
            </a:r>
            <a:r>
              <a:rPr lang="cs-CZ" dirty="0" smtClean="0"/>
              <a:t>www.bigfoto.com/europe/italy/rome/forum-romanum-v5.jpg&amp;w=1152&amp;h=750&amp;ei=NmClT5rVIsGYOreOuZgD&amp;zoom=1&amp;iact=hc&amp;vpx=272&amp;vpy=4&amp;dur=5095&amp;hovh=181&amp;hovw=278&amp;tx=164&amp;ty=100&amp;sig=106000397853173062330&amp;page=1&amp;tbnh=104&amp;tbnw=159&amp;start=0&amp;ndsp=18&amp;ved=1t:429,r:1,s:0,i:76</a:t>
            </a:r>
          </a:p>
          <a:p>
            <a:r>
              <a:rPr lang="cs-CZ" dirty="0"/>
              <a:t>http://images.google.com/imgres?q=%C5%99%C3%ADmsk%C3%BD+Trai%C3%A1n%C5%AFv+sloup&amp;hl=cs&amp;biw=1280&amp;bih=636&amp;gbv=2&amp;tbm=isch&amp;tbnid=__X04ORx1bg73M:&amp;imgrefurl=http://milasko.blog.cz/1008/dakove-2-vrchol-moci-a-pad-za-decebala&amp;docid=wugQApV98Ym3HM&amp;imgurl=http://nd04.jxs.cz/395/400/38cf924049_67559564_o2.jpg&amp;w=300&amp;h=1011&amp;ei=8GClT-KBOcnoOfeczJgD&amp;zoom=1&amp;iact=hc&amp;vpx=725&amp;vpy=12&amp;dur=485&amp;hovh=384&amp;hovw=113&amp;tx=82&amp;ty=133&amp;sig=106000397853173062330&amp;page=1&amp;tbnh=129&amp;tbnw=38&amp;start=0&amp;ndsp=22&amp;ved=1t:429,r:18,s:0,i:111http://images.google.com/imgres?q=%C5%99%C3%ADmsk%C3%BD+Trai%C3%A1n%C5%AFv+sloup&amp;hl=cs&amp;biw=1280&amp;bih=636&amp;gbv=2&amp;tbm=isch&amp;tbnid=xD5vzhl9sncB-M:&amp;imgrefurl=http://www.jiri7.com/Italie.htm&amp;docid=pqdSjSjvK0D2hM&amp;imgurl=http://</a:t>
            </a:r>
            <a:r>
              <a:rPr lang="cs-CZ" dirty="0" smtClean="0"/>
              <a:t>www.jiri7.com/Italie32.JPG&amp;w=528&amp;h=704&amp;ei=8GClT-KBOcnoOfeczJgD&amp;zoom=1&amp;iact=hc&amp;vpx=907&amp;vpy=62&amp;dur=559&amp;hovh=124&amp;hovw=100&amp;tx=96&amp;ty=116&amp;sig=106000397853173062330&amp;page=1&amp;tbnh=124&amp;tbnw=100&amp;start=0&amp;ndsp=22&amp;ved=1t:429,r:12,s:0,i:98</a:t>
            </a:r>
          </a:p>
          <a:p>
            <a:r>
              <a:rPr lang="cs-CZ" dirty="0"/>
              <a:t>http://images.google.com/imgres?q=%C5%99%C3%ADmsk%C3%BD+Trai%C3%A1n%C5%AFv+sloup&amp;hl=cs&amp;biw=1280&amp;bih=636&amp;gbv=2&amp;tbm=isch&amp;tbnid=-8pvU6c9e8pJbM:&amp;imgrefurl=http://zstrebivlice.blog.cz/0604/referat-6-trida-staroveky-rim-za-principatu&amp;docid=uqHyHuuzQLfiuM&amp;imgurl=http://</a:t>
            </a:r>
            <a:r>
              <a:rPr lang="cs-CZ" dirty="0" smtClean="0"/>
              <a:t>nd01.jxs.cz/747/695/f2acbf3369_873557_o2.gif&amp;w=110&amp;h=175&amp;ei=8GClT-KBOcnoOfeczJgD&amp;zoom=1&amp;iact=hc&amp;vpx=610&amp;vpy=237&amp;dur=7164&amp;hovh=140&amp;hovw=88&amp;tx=69&amp;ty=94&amp;sig=106000397853173062330&amp;page=2&amp;tbnh=140&amp;tbnw=88&amp;start=22&amp;ndsp=25&amp;ved=1t:429,r:15,s:22,i:154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08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http://images.google.com/imgres?q=%C5%99%C3%ADmsk%C3%BD+Kapitol&amp;hl=cs&amp;gbv=2&amp;biw=1280&amp;bih=636&amp;tbm=isch&amp;tbnid=ptc_VRWeNfu45M:&amp;imgrefurl=http://www.libornovotny.cz/Lipari/rim.htm&amp;docid=mTpTY52uhavTXM&amp;imgurl=http://</a:t>
            </a:r>
            <a:r>
              <a:rPr lang="cs-CZ" dirty="0" smtClean="0"/>
              <a:t>www.libornovotny.cz/Lipari/Lipari027.JPG&amp;w=640&amp;h=480&amp;ei=XWKlT6iaA4aDOu27oZ8D&amp;zoom=1&amp;iact=hc&amp;vpx=946&amp;vpy=150&amp;dur=6816&amp;hovh=194&amp;hovw=259&amp;tx=124&amp;ty=130&amp;sig=106000397853173062330&amp;page=1&amp;tbnh=135&amp;tbnw=199&amp;start=0&amp;ndsp=17&amp;ved=1t:429,r:4,s:0,i:77</a:t>
            </a:r>
          </a:p>
          <a:p>
            <a:r>
              <a:rPr lang="cs-CZ" dirty="0"/>
              <a:t>http://images.google.com/imgres?q=%C5%99%C3%ADmsk%C3%A9+pompeiovo+divadlo&amp;hl=cs&amp;gbv=2&amp;biw=1280&amp;bih=636&amp;tbm=isch&amp;tbnid=j2XRQuBl-9ZElM:&amp;imgrefurl=http://www.academiamercurii.cz/predmety/latina/latina.php&amp;docid=HTW1Jb3qEN8EJM&amp;imgurl=http://</a:t>
            </a:r>
            <a:r>
              <a:rPr lang="cs-CZ" dirty="0" smtClean="0"/>
              <a:t>www.academiamercurii.cz/predmety/latina/slides/Pompeiovo%252520divadlo.jpg&amp;w=640&amp;h=428&amp;ei=UGOlT-z-OYeWOqK5kZED&amp;zoom=1&amp;iact=hc&amp;vpx=106&amp;vpy=151&amp;dur=825&amp;hovh=183&amp;hovw=275&amp;tx=148&amp;ty=78&amp;sig=106000397853173062330&amp;page=1&amp;tbnh=127&amp;tbnw=166&amp;start=0&amp;ndsp=19&amp;ved=1t:429,r:0,s:0,i:69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antika.avonet.cz/article.php?ID=1821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http://www.wigym.cz/nv/?</a:t>
            </a:r>
            <a:r>
              <a:rPr lang="cs-CZ" dirty="0" smtClean="0">
                <a:hlinkClick r:id="rId3"/>
              </a:rPr>
              <a:t>p=6340</a:t>
            </a:r>
            <a:endParaRPr lang="cs-CZ" dirty="0" smtClean="0"/>
          </a:p>
          <a:p>
            <a:r>
              <a:rPr lang="cs-CZ" dirty="0"/>
              <a:t>http://rim.poznej.com/pamatky/svetoznamy-circus-maximus/</a:t>
            </a:r>
          </a:p>
        </p:txBody>
      </p:sp>
    </p:spTree>
    <p:extLst>
      <p:ext uri="{BB962C8B-B14F-4D97-AF65-F5344CB8AC3E}">
        <p14:creationId xmlns:p14="http://schemas.microsoft.com/office/powerpoint/2010/main" val="129600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176</TotalTime>
  <Words>729</Words>
  <Application>Microsoft Office PowerPoint</Application>
  <PresentationFormat>Předvádění na obrazovce (4:3)</PresentationFormat>
  <Paragraphs>138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Cesta</vt:lpstr>
      <vt:lpstr>Kultura  STAROVĚKÉHO  ŘÍMA</vt:lpstr>
      <vt:lpstr>Anotace</vt:lpstr>
      <vt:lpstr>Metodický návod</vt:lpstr>
      <vt:lpstr>Charakteristika  doby</vt:lpstr>
      <vt:lpstr>Římské UMĚNÍ</vt:lpstr>
      <vt:lpstr>ŘÍMSKÉ  MALÍŘSTVÍ   A   SOCHAŘSTVÍ</vt:lpstr>
      <vt:lpstr>freska</vt:lpstr>
      <vt:lpstr>Pallas Athéna             Artemis</vt:lpstr>
      <vt:lpstr>Seneca  PERIKLes    julius  caesar</vt:lpstr>
      <vt:lpstr>Jezdecký pomník - kolos - vítězný oblouk</vt:lpstr>
      <vt:lpstr>ŘÍMSKÉ  STAVITELSTVÍ</vt:lpstr>
      <vt:lpstr>Lázně                                knihovna</vt:lpstr>
      <vt:lpstr>Most                                  </vt:lpstr>
      <vt:lpstr>Akvadukt</vt:lpstr>
      <vt:lpstr>Nejznámější památky</vt:lpstr>
      <vt:lpstr>Pantheon</vt:lpstr>
      <vt:lpstr>Koloseum</vt:lpstr>
      <vt:lpstr>Forum romanum</vt:lpstr>
      <vt:lpstr>Trajánův  sloup</vt:lpstr>
      <vt:lpstr>Pompeiovo  divadlo</vt:lpstr>
      <vt:lpstr>Kapitol – jeden ze sedmi pahorkŮ</vt:lpstr>
      <vt:lpstr>Palatinum – nejznámější římský pahorek</vt:lpstr>
      <vt:lpstr>Cirkus maximus   - přírodní stadion vhodně zakomponovaný do terénu</vt:lpstr>
      <vt:lpstr>ŘÍMSKÁ  VĚDA</vt:lpstr>
      <vt:lpstr>Římské vzdělání</vt:lpstr>
      <vt:lpstr>Římská literatura</vt:lpstr>
      <vt:lpstr>Otázky pro opakování:</vt:lpstr>
      <vt:lpstr>Zdroje</vt:lpstr>
      <vt:lpstr>Prezentace aplikace PowerPoint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  STAROVĚKÉHO  ŘÍMA</dc:title>
  <dc:creator>Blazkova</dc:creator>
  <cp:lastModifiedBy>Blazkova</cp:lastModifiedBy>
  <cp:revision>21</cp:revision>
  <dcterms:created xsi:type="dcterms:W3CDTF">2012-05-05T08:51:32Z</dcterms:created>
  <dcterms:modified xsi:type="dcterms:W3CDTF">2012-08-28T15:58:31Z</dcterms:modified>
</cp:coreProperties>
</file>