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8" r:id="rId11"/>
    <p:sldId id="269" r:id="rId12"/>
    <p:sldId id="263" r:id="rId13"/>
    <p:sldId id="264" r:id="rId14"/>
    <p:sldId id="270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3024D68-5189-4BF0-A78B-7F7A25F925CE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327369B-6753-4B6F-A5DB-E5F2F3D664D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tkani.webzdarma.cz/hdo18.html" TargetMode="External"/><Relationship Id="rId7" Type="http://schemas.openxmlformats.org/officeDocument/2006/relationships/hyperlink" Target="http://www.krusnohorsky.cz/2009/09/25/archeologicky-skanzen-brezno/" TargetMode="External"/><Relationship Id="rId2" Type="http://schemas.openxmlformats.org/officeDocument/2006/relationships/hyperlink" Target="http://cs.wikipedia.org/wiki/Soubor:Slashing-and-burn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udyznudy.cz/getmedia/93680cd7-e709-4074-b902-fead039eab6d/foto.aspx?width=400&amp;height=300" TargetMode="External"/><Relationship Id="rId5" Type="http://schemas.openxmlformats.org/officeDocument/2006/relationships/hyperlink" Target="http://www.kudyznudy.cz/getmedia/dc0f808b-214c-49a7-b4e2-2047862d0dd1/foto.aspx?width=400&amp;height=300" TargetMode="External"/><Relationship Id="rId4" Type="http://schemas.openxmlformats.org/officeDocument/2006/relationships/hyperlink" Target="http://cs.wikipedia.org/wiki/Soubor:Vaso_Campaniforme_Ciempozuelo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zemědělci </a:t>
            </a:r>
            <a:br>
              <a:rPr lang="cs-CZ" dirty="0" smtClean="0"/>
            </a:br>
            <a:r>
              <a:rPr lang="cs-CZ" dirty="0" smtClean="0"/>
              <a:t>ve</a:t>
            </a:r>
            <a:br>
              <a:rPr lang="cs-CZ" dirty="0" smtClean="0"/>
            </a:br>
            <a:r>
              <a:rPr lang="cs-CZ" dirty="0" smtClean="0"/>
              <a:t>střední Evropě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Kolem roku 6 000 před naším letopočtem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4293096"/>
            <a:ext cx="5760720" cy="1880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95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Pořadové číslo: 1. 17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 : ZŠ Choltice</a:t>
            </a:r>
          </a:p>
          <a:p>
            <a:r>
              <a:rPr lang="cs-CZ" dirty="0" smtClean="0"/>
              <a:t>Klíčová slova : zemědělci, Evropa, žďáření, </a:t>
            </a:r>
            <a:r>
              <a:rPr lang="cs-CZ" dirty="0" err="1" smtClean="0"/>
              <a:t>klúčení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tkaní, hrnčířství, keramika</a:t>
            </a:r>
          </a:p>
          <a:p>
            <a:r>
              <a:rPr lang="cs-CZ" dirty="0" smtClean="0"/>
              <a:t>Třída :  6                                              Datum :11.6. </a:t>
            </a:r>
            <a:r>
              <a:rPr lang="cs-CZ" smtClean="0"/>
              <a:t>2012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94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2.    anotace</a:t>
            </a:r>
          </a:p>
          <a:p>
            <a:r>
              <a:rPr lang="cs-CZ" dirty="0" smtClean="0"/>
              <a:t>3.    metodika</a:t>
            </a:r>
          </a:p>
          <a:p>
            <a:r>
              <a:rPr lang="cs-CZ" dirty="0" smtClean="0"/>
              <a:t>4.    otázky + odpovědi na zopakování předešlé látky</a:t>
            </a:r>
          </a:p>
          <a:p>
            <a:r>
              <a:rPr lang="cs-CZ" dirty="0" smtClean="0"/>
              <a:t>5.    otázky + odpovědi na zopakování předešlé látky</a:t>
            </a:r>
          </a:p>
          <a:p>
            <a:r>
              <a:rPr lang="cs-CZ" dirty="0" smtClean="0"/>
              <a:t>6.    příprava  úrodné země</a:t>
            </a:r>
          </a:p>
          <a:p>
            <a:r>
              <a:rPr lang="cs-CZ" dirty="0" smtClean="0"/>
              <a:t>7.    nástroje, které  zemědělci používali</a:t>
            </a:r>
          </a:p>
          <a:p>
            <a:r>
              <a:rPr lang="cs-CZ" dirty="0" smtClean="0"/>
              <a:t>8.    strava a obživa zemědělců</a:t>
            </a:r>
          </a:p>
          <a:p>
            <a:r>
              <a:rPr lang="cs-CZ" dirty="0" smtClean="0"/>
              <a:t>9.- 11.    obydlí zemědělců</a:t>
            </a:r>
          </a:p>
          <a:p>
            <a:r>
              <a:rPr lang="cs-CZ" smtClean="0"/>
              <a:t>13</a:t>
            </a:r>
            <a:r>
              <a:rPr lang="cs-CZ" dirty="0" smtClean="0"/>
              <a:t>.  nejznámější naleziště té doby</a:t>
            </a:r>
          </a:p>
          <a:p>
            <a:r>
              <a:rPr lang="cs-CZ" dirty="0" smtClean="0"/>
              <a:t>14. otázky na opakování</a:t>
            </a:r>
          </a:p>
          <a:p>
            <a:r>
              <a:rPr lang="cs-CZ" dirty="0" smtClean="0"/>
              <a:t>15.  zdroje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84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Které období doby kamenné u nás probíhá r. 5 500 – 4 000 př.n.l.?</a:t>
            </a:r>
          </a:p>
          <a:p>
            <a:r>
              <a:rPr lang="cs-CZ" dirty="0" smtClean="0"/>
              <a:t>Mladší doba kamenná – neolit</a:t>
            </a:r>
          </a:p>
          <a:p>
            <a:r>
              <a:rPr lang="cs-CZ" dirty="0" smtClean="0"/>
              <a:t>2) Jaké změny podnebí se v neolitu staly?</a:t>
            </a:r>
          </a:p>
          <a:p>
            <a:r>
              <a:rPr lang="cs-CZ" dirty="0" smtClean="0"/>
              <a:t>Oteplení, roztání ledovců</a:t>
            </a:r>
          </a:p>
          <a:p>
            <a:r>
              <a:rPr lang="cs-CZ" dirty="0" smtClean="0"/>
              <a:t>3) Jak se změnil život člověka se změnou podnebí?</a:t>
            </a:r>
          </a:p>
          <a:p>
            <a:r>
              <a:rPr lang="cs-CZ" dirty="0" smtClean="0"/>
              <a:t>Probíhá tzv. NEOLITICKÁ  REVOLUCE</a:t>
            </a:r>
          </a:p>
          <a:p>
            <a:r>
              <a:rPr lang="cs-CZ" dirty="0" smtClean="0"/>
              <a:t>Člověk se začíná živit sám nezávisle na přírodě zemědělstvím a chovem zvířat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umíme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09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4) Jaký typ hospodaření člověk provozuje?</a:t>
            </a:r>
          </a:p>
          <a:p>
            <a:r>
              <a:rPr lang="cs-CZ" b="1" dirty="0"/>
              <a:t>v</a:t>
            </a:r>
            <a:r>
              <a:rPr lang="cs-CZ" b="1" dirty="0" smtClean="0"/>
              <a:t>ýrobní hospodářství </a:t>
            </a:r>
            <a:r>
              <a:rPr lang="cs-CZ" dirty="0" smtClean="0"/>
              <a:t>= vyrábí si sám, už jen od přírody nepřijímá, co mu dá</a:t>
            </a:r>
          </a:p>
          <a:p>
            <a:r>
              <a:rPr lang="cs-CZ" dirty="0" smtClean="0"/>
              <a:t>5) Kde se usadila civilizace v době </a:t>
            </a:r>
            <a:r>
              <a:rPr lang="cs-CZ" b="1" dirty="0" smtClean="0"/>
              <a:t>NEOLITU</a:t>
            </a:r>
            <a:r>
              <a:rPr lang="cs-CZ" dirty="0" smtClean="0"/>
              <a:t>?</a:t>
            </a:r>
          </a:p>
          <a:p>
            <a:r>
              <a:rPr lang="cs-CZ" dirty="0"/>
              <a:t>v</a:t>
            </a:r>
            <a:r>
              <a:rPr lang="cs-CZ" dirty="0" smtClean="0"/>
              <a:t> oblasti  tzv.  </a:t>
            </a:r>
            <a:r>
              <a:rPr lang="cs-CZ" b="1" dirty="0" smtClean="0"/>
              <a:t>Úrodného půlměsíce</a:t>
            </a:r>
          </a:p>
          <a:p>
            <a:r>
              <a:rPr lang="cs-CZ" dirty="0" smtClean="0"/>
              <a:t>(Blízký východ = dnes : Palestina, Sýrie, Turecko, Irák, Irán)</a:t>
            </a:r>
          </a:p>
          <a:p>
            <a:r>
              <a:rPr lang="cs-CZ" dirty="0" smtClean="0"/>
              <a:t>6) Co to je „</a:t>
            </a:r>
            <a:r>
              <a:rPr lang="cs-CZ" b="1" dirty="0" smtClean="0"/>
              <a:t>domestikace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ochočení zvířat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 jsme nezopakovali všechno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426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kácení porostů, keřů, kleče, stromů</a:t>
            </a:r>
          </a:p>
          <a:p>
            <a:r>
              <a:rPr lang="cs-CZ" dirty="0" smtClean="0"/>
              <a:t>- vše spálí = žďáření</a:t>
            </a:r>
          </a:p>
          <a:p>
            <a:r>
              <a:rPr lang="cs-CZ" dirty="0" smtClean="0"/>
              <a:t>- vypalování kořenů = klučení</a:t>
            </a:r>
          </a:p>
          <a:p>
            <a:r>
              <a:rPr lang="cs-CZ" dirty="0" smtClean="0"/>
              <a:t>- popel je použit jako hnojivo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zemědělci připravují svá pole 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780928"/>
            <a:ext cx="2637656" cy="3391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79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motyka</a:t>
            </a:r>
          </a:p>
          <a:p>
            <a:r>
              <a:rPr lang="cs-CZ" dirty="0" smtClean="0"/>
              <a:t>- hák ( využívají větev stromu)</a:t>
            </a:r>
          </a:p>
          <a:p>
            <a:r>
              <a:rPr lang="cs-CZ" dirty="0" smtClean="0"/>
              <a:t>- srp</a:t>
            </a:r>
          </a:p>
          <a:p>
            <a:r>
              <a:rPr lang="cs-CZ" dirty="0" smtClean="0"/>
              <a:t>- uhlazené kameny – na drcení obilí</a:t>
            </a:r>
          </a:p>
          <a:p>
            <a:endParaRPr lang="cs-CZ" dirty="0"/>
          </a:p>
          <a:p>
            <a:r>
              <a:rPr lang="cs-CZ" dirty="0" smtClean="0"/>
              <a:t>Jak nástroje vyráběli?</a:t>
            </a:r>
          </a:p>
          <a:p>
            <a:r>
              <a:rPr lang="cs-CZ" dirty="0" smtClean="0"/>
              <a:t>-vrtáním a broušením</a:t>
            </a:r>
          </a:p>
          <a:p>
            <a:r>
              <a:rPr lang="cs-CZ" dirty="0" smtClean="0"/>
              <a:t>- čepele zasadili do dřeva nebo parohu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nástroje zemědělci požívali: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902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Strava :   kaše, placky</a:t>
            </a:r>
          </a:p>
          <a:p>
            <a:endParaRPr lang="cs-CZ" dirty="0"/>
          </a:p>
          <a:p>
            <a:r>
              <a:rPr lang="cs-CZ" dirty="0" smtClean="0"/>
              <a:t>- spřádání látek</a:t>
            </a:r>
          </a:p>
          <a:p>
            <a:r>
              <a:rPr lang="cs-CZ" dirty="0" smtClean="0"/>
              <a:t>- tkaní látek</a:t>
            </a:r>
          </a:p>
          <a:p>
            <a:r>
              <a:rPr lang="cs-CZ" dirty="0" smtClean="0"/>
              <a:t>- hrnčířství</a:t>
            </a:r>
          </a:p>
          <a:p>
            <a:r>
              <a:rPr lang="cs-CZ" dirty="0" smtClean="0"/>
              <a:t>- výroba keramiky</a:t>
            </a:r>
          </a:p>
          <a:p>
            <a:r>
              <a:rPr lang="cs-CZ" dirty="0" smtClean="0"/>
              <a:t>- stavba domů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Strava, obživa, činnosti 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636912"/>
            <a:ext cx="2160240" cy="19442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3896498"/>
            <a:ext cx="1765948" cy="1789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40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Velké podlouhlé domy – obývala jej velkorodina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(rodiče, děti, vnoučata)</a:t>
            </a:r>
          </a:p>
          <a:p>
            <a:endParaRPr lang="cs-CZ" dirty="0"/>
          </a:p>
          <a:p>
            <a:r>
              <a:rPr lang="cs-CZ" dirty="0" smtClean="0"/>
              <a:t>Stále trvá matriarchát .</a:t>
            </a:r>
          </a:p>
          <a:p>
            <a:endParaRPr lang="cs-CZ" dirty="0"/>
          </a:p>
          <a:p>
            <a:r>
              <a:rPr lang="cs-CZ" dirty="0" smtClean="0"/>
              <a:t>Rod = 5 – 10 velkorodin a domů</a:t>
            </a:r>
          </a:p>
          <a:p>
            <a:r>
              <a:rPr lang="cs-CZ" dirty="0"/>
              <a:t> </a:t>
            </a:r>
            <a:r>
              <a:rPr lang="cs-CZ" dirty="0" smtClean="0"/>
              <a:t>       = v čele rodu = stařešina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Obydlí nejstarších zemědělců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00" y="2472531"/>
            <a:ext cx="7747000" cy="3429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Podlouhlý dům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116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060848"/>
            <a:ext cx="7704856" cy="4204137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Převažují dlouhé domy, mění se jejich tvar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4183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Bylany u Kutné Hory</a:t>
            </a:r>
          </a:p>
          <a:p>
            <a:r>
              <a:rPr lang="cs-CZ" dirty="0" smtClean="0"/>
              <a:t>Březno u Loun</a:t>
            </a:r>
          </a:p>
          <a:p>
            <a:r>
              <a:rPr lang="cs-CZ" dirty="0" smtClean="0"/>
              <a:t>Mohelnice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Naleziště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85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276872"/>
            <a:ext cx="3810000" cy="28575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Březno u Loun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645024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50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jakým způsobem připravují svá pole první zemědělci?</a:t>
            </a:r>
          </a:p>
          <a:p>
            <a:r>
              <a:rPr lang="cs-CZ" dirty="0" smtClean="0"/>
              <a:t>2) Co je to žďáření?</a:t>
            </a:r>
          </a:p>
          <a:p>
            <a:r>
              <a:rPr lang="cs-CZ" dirty="0" smtClean="0"/>
              <a:t>3) Co je to klučení?</a:t>
            </a:r>
          </a:p>
          <a:p>
            <a:r>
              <a:rPr lang="cs-CZ" dirty="0" smtClean="0"/>
              <a:t>4) Jaké nástroje využívají první zemědělci?</a:t>
            </a:r>
          </a:p>
          <a:p>
            <a:r>
              <a:rPr lang="cs-CZ" dirty="0" smtClean="0"/>
              <a:t>5) Jak vypadají jejich domy?</a:t>
            </a:r>
          </a:p>
          <a:p>
            <a:r>
              <a:rPr lang="cs-CZ" dirty="0" smtClean="0"/>
              <a:t>6) Znáš nějaká česká naleziště z doby </a:t>
            </a:r>
            <a:r>
              <a:rPr lang="cs-CZ" smtClean="0"/>
              <a:t>prvních zemědělců?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46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cs.wikipedia.org/wiki/Soubor:Slashing-and-burning.jpg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http://tkani.webzdarma.cz/hdo18.html#1.1.1.3</a:t>
            </a:r>
            <a:r>
              <a:rPr lang="cs-CZ" dirty="0" smtClean="0"/>
              <a:t>.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cs.wikipedia.org/wiki/Soubor:Vaso_Campaniforme_Ciempozuelos.jpg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www.kudyznudy.cz/getmedia/dc0f808b-214c-49a7-b4e2-2047862d0dd1/foto.aspx?width=400&amp;height=300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www.kudyznudy.cz/getmedia/93680cd7-e709-4074-b902-fead039eab6d/foto.aspx?width=400&amp;height=300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http://www.krusnohorsky.cz/2009/09/25/archeologicky-skanzen-brezno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/>
              <a:t>http://images.google.com/imgres?q=prav%C4%9Bk%C3%A1+obydl%C3%AD+v+Bylanech&amp;hl=cs&amp;gbv=2&amp;biw=1076&amp;bih=636&amp;tbm=isch&amp;tbnid=_vtcfYTz-oLd9M:&amp;imgrefurl=http://archeology.cz/%3Ffeed%3Drss2%26cat%3D10&amp;docid=4yfai_3LevK_lM&amp;imgurl=http://archeology.cz/wp-content/uploads/2010/06/fa5df6f1db_55170860_o2.jpg&amp;w=471&amp;h=257&amp;ei=uc6kT7WnF8TQsga3l72JBQ&amp;zoom=1&amp;iact=hc&amp;vpx=96&amp;vpy=185&amp;dur=18865&amp;hovh=166&amp;hovw=304&amp;tx=165&amp;ty=72&amp;sig=106000397853173062330&amp;page=3&amp;tbnh=95&amp;tbnw=175&amp;start=36&amp;ndsp=21&amp;ved=1t:429,r:6,s:36,i:164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37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133</TotalTime>
  <Words>507</Words>
  <Application>Microsoft Office PowerPoint</Application>
  <PresentationFormat>Předvádění na obrazovce (4:3)</PresentationFormat>
  <Paragraphs>91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Tvrdý obal</vt:lpstr>
      <vt:lpstr>První zemědělci  ve střední Evropě</vt:lpstr>
      <vt:lpstr>anotace</vt:lpstr>
      <vt:lpstr>Metodický návod:</vt:lpstr>
      <vt:lpstr>Co už umíme :</vt:lpstr>
      <vt:lpstr>Ještě jsme nezopakovali všechno :</vt:lpstr>
      <vt:lpstr>Jak zemědělci připravují svá pole :</vt:lpstr>
      <vt:lpstr>Jaké nástroje zemědělci požívali:</vt:lpstr>
      <vt:lpstr>Strava, obživa, činnosti :</vt:lpstr>
      <vt:lpstr>Obydlí nejstarších zemědělců :</vt:lpstr>
      <vt:lpstr>Podlouhlý dům</vt:lpstr>
      <vt:lpstr>Převažují dlouhé domy, mění se jejich tvar</vt:lpstr>
      <vt:lpstr>Naleziště :</vt:lpstr>
      <vt:lpstr>Březno u Loun</vt:lpstr>
      <vt:lpstr>Otázky pro opakování:</vt:lpstr>
      <vt:lpstr>Zdroje :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zemědělci  ve střední Evropě</dc:title>
  <dc:creator>Blazkova</dc:creator>
  <cp:lastModifiedBy>Blazkova</cp:lastModifiedBy>
  <cp:revision>14</cp:revision>
  <dcterms:created xsi:type="dcterms:W3CDTF">2012-04-19T12:58:49Z</dcterms:created>
  <dcterms:modified xsi:type="dcterms:W3CDTF">2012-08-28T15:59:59Z</dcterms:modified>
</cp:coreProperties>
</file>