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59" r:id="rId4"/>
    <p:sldId id="265" r:id="rId5"/>
    <p:sldId id="266" r:id="rId6"/>
    <p:sldId id="267" r:id="rId7"/>
    <p:sldId id="264" r:id="rId8"/>
    <p:sldId id="268" r:id="rId9"/>
    <p:sldId id="270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943" autoAdjust="0"/>
  </p:normalViewPr>
  <p:slideViewPr>
    <p:cSldViewPr>
      <p:cViewPr varScale="1">
        <p:scale>
          <a:sx n="85" d="100"/>
          <a:sy n="85" d="100"/>
        </p:scale>
        <p:origin x="-72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PaedDR. Milena Holcnerová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TEMA: IN </a:t>
          </a:r>
          <a:r>
            <a:rPr lang="cs-CZ" sz="2000" smtClean="0"/>
            <a:t>THE </a:t>
          </a:r>
          <a:r>
            <a:rPr lang="cs-CZ" sz="2000" smtClean="0"/>
            <a:t>TOWN DIRECTIONS 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NÁZEV:VY_22_INOVACE_14_AJ4_ČTENÁŘSKÁ </a:t>
          </a:r>
          <a:r>
            <a:rPr lang="en-US" sz="2000" dirty="0" smtClean="0"/>
            <a:t>GRAMOTNOST</a:t>
          </a:r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ScaleY="106182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 custScaleY="114726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618BF117-B5A7-40A8-9F23-09A5DD031E56}" type="presOf" srcId="{1F4F8BC0-F267-4379-9FE7-6FFC8B64BAD8}" destId="{017154CD-D9A9-4968-AD11-1207A3C4C00A}" srcOrd="1" destOrd="0" presId="urn:microsoft.com/office/officeart/2005/8/layout/target3"/>
    <dgm:cxn modelId="{DA150A68-5C3B-4CD1-9001-45EBE0D76CC5}" type="presOf" srcId="{1F4F8BC0-F267-4379-9FE7-6FFC8B64BAD8}" destId="{C8857ABF-5052-4733-A46C-0F8B764FF76F}" srcOrd="0" destOrd="0" presId="urn:microsoft.com/office/officeart/2005/8/layout/target3"/>
    <dgm:cxn modelId="{D26D745E-50FF-4710-B162-9F458A12C7BF}" type="presOf" srcId="{D1B46980-6531-4606-95E6-44980827E919}" destId="{6140AFEC-043D-4C43-A2F9-D0F5331DF3A3}" srcOrd="0" destOrd="0" presId="urn:microsoft.com/office/officeart/2005/8/layout/target3"/>
    <dgm:cxn modelId="{A4E9720E-B66F-4FD0-AD0F-5EEFF7D5024C}" type="presOf" srcId="{D1D4F407-5343-4D3F-B5B9-D407B03CAEB4}" destId="{AED2198E-93D5-4001-81B4-73124B309672}" srcOrd="1" destOrd="0" presId="urn:microsoft.com/office/officeart/2005/8/layout/target3"/>
    <dgm:cxn modelId="{965EB9E2-1C6A-40A7-B482-0764115DA321}" type="presOf" srcId="{26CBEA56-8CFD-48C0-BD6E-2EB16B1FBF42}" destId="{92E1E9E3-D1F0-4866-9424-7ECC0DD990BC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BE17D81D-BECD-43BB-979F-421310E6C137}" type="presOf" srcId="{26CBEA56-8CFD-48C0-BD6E-2EB16B1FBF42}" destId="{5583D5C5-FAFF-4548-819C-80E289F73770}" srcOrd="0" destOrd="0" presId="urn:microsoft.com/office/officeart/2005/8/layout/target3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C76FD561-2114-48B9-97E5-145C8F4DB56B}" type="presOf" srcId="{D1B46980-6531-4606-95E6-44980827E919}" destId="{2BE915AB-18AA-4053-B92C-3BFC9ED204BB}" srcOrd="1" destOrd="0" presId="urn:microsoft.com/office/officeart/2005/8/layout/target3"/>
    <dgm:cxn modelId="{CE9BCB48-DB49-4A58-99AD-0CE43B31B4D4}" type="presOf" srcId="{1AE9165A-6B70-4FFD-A49C-881BF73B4F04}" destId="{BD3627E9-8FC8-4A2F-B3EA-FAE798EF81D8}" srcOrd="1" destOrd="0" presId="urn:microsoft.com/office/officeart/2005/8/layout/target3"/>
    <dgm:cxn modelId="{35E5E239-9BF1-4B6E-B7FB-E3DC51E0281D}" type="presOf" srcId="{D1D4F407-5343-4D3F-B5B9-D407B03CAEB4}" destId="{D005CE8C-CC26-4C3E-AC11-E15060ECD759}" srcOrd="0" destOrd="0" presId="urn:microsoft.com/office/officeart/2005/8/layout/target3"/>
    <dgm:cxn modelId="{B339825A-7635-44E8-862E-096715F13374}" type="presOf" srcId="{757F3AB3-0718-4624-B441-E567A8F0AB56}" destId="{333A1088-737F-45CB-B68E-254E46348037}" srcOrd="0" destOrd="0" presId="urn:microsoft.com/office/officeart/2005/8/layout/target3"/>
    <dgm:cxn modelId="{F601AF22-5523-4DFC-A62A-5E9B624D0393}" type="presOf" srcId="{1AE9165A-6B70-4FFD-A49C-881BF73B4F04}" destId="{A9F01C16-B5C0-47B0-9750-F7E5E11674A0}" srcOrd="0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8DC9B48B-EB5C-4BCC-B77A-F12B333B14D4}" type="presParOf" srcId="{333A1088-737F-45CB-B68E-254E46348037}" destId="{F5ABB229-8D3B-4694-996A-96F23CF14429}" srcOrd="0" destOrd="0" presId="urn:microsoft.com/office/officeart/2005/8/layout/target3"/>
    <dgm:cxn modelId="{77A02A7D-5878-4AB9-8CC8-97BE0BCD8E03}" type="presParOf" srcId="{333A1088-737F-45CB-B68E-254E46348037}" destId="{F41139FD-01EE-4571-8B17-4FB00FC51163}" srcOrd="1" destOrd="0" presId="urn:microsoft.com/office/officeart/2005/8/layout/target3"/>
    <dgm:cxn modelId="{B3740392-6DA4-467A-9354-DB777FE00BF7}" type="presParOf" srcId="{333A1088-737F-45CB-B68E-254E46348037}" destId="{D005CE8C-CC26-4C3E-AC11-E15060ECD759}" srcOrd="2" destOrd="0" presId="urn:microsoft.com/office/officeart/2005/8/layout/target3"/>
    <dgm:cxn modelId="{EB27228C-9F4E-40F9-A2F0-99C3ECE2EC3C}" type="presParOf" srcId="{333A1088-737F-45CB-B68E-254E46348037}" destId="{2C702D82-9B77-49B7-9568-BB8EB47C3372}" srcOrd="3" destOrd="0" presId="urn:microsoft.com/office/officeart/2005/8/layout/target3"/>
    <dgm:cxn modelId="{DBF84D5A-6C64-48B4-93D2-4E50D13BADDE}" type="presParOf" srcId="{333A1088-737F-45CB-B68E-254E46348037}" destId="{A52A0455-90FF-4808-ABD0-F02540D31D5A}" srcOrd="4" destOrd="0" presId="urn:microsoft.com/office/officeart/2005/8/layout/target3"/>
    <dgm:cxn modelId="{A669C302-2F08-4B4E-9748-CF07350700B3}" type="presParOf" srcId="{333A1088-737F-45CB-B68E-254E46348037}" destId="{6140AFEC-043D-4C43-A2F9-D0F5331DF3A3}" srcOrd="5" destOrd="0" presId="urn:microsoft.com/office/officeart/2005/8/layout/target3"/>
    <dgm:cxn modelId="{74749970-1A93-43E3-90AD-409E16E851A0}" type="presParOf" srcId="{333A1088-737F-45CB-B68E-254E46348037}" destId="{71A10DEB-455E-4133-A618-0A0EE82A21E3}" srcOrd="6" destOrd="0" presId="urn:microsoft.com/office/officeart/2005/8/layout/target3"/>
    <dgm:cxn modelId="{7F34832A-DA9F-40FB-9A60-4835351DA890}" type="presParOf" srcId="{333A1088-737F-45CB-B68E-254E46348037}" destId="{DA6A876D-6D25-492F-8BDC-9AE6A6CFB1FA}" srcOrd="7" destOrd="0" presId="urn:microsoft.com/office/officeart/2005/8/layout/target3"/>
    <dgm:cxn modelId="{8B4E6C99-4776-428A-BF3F-FF841CC3575E}" type="presParOf" srcId="{333A1088-737F-45CB-B68E-254E46348037}" destId="{A9F01C16-B5C0-47B0-9750-F7E5E11674A0}" srcOrd="8" destOrd="0" presId="urn:microsoft.com/office/officeart/2005/8/layout/target3"/>
    <dgm:cxn modelId="{DDD57C8B-6762-4BCF-8826-3F36FA730916}" type="presParOf" srcId="{333A1088-737F-45CB-B68E-254E46348037}" destId="{5C0CF724-3222-4429-B09A-F154A62FD507}" srcOrd="9" destOrd="0" presId="urn:microsoft.com/office/officeart/2005/8/layout/target3"/>
    <dgm:cxn modelId="{F8FEAD75-0124-4699-AE7E-D7062F4CCF6F}" type="presParOf" srcId="{333A1088-737F-45CB-B68E-254E46348037}" destId="{71A5FEA7-FE77-4220-960F-2AB7AE466FE5}" srcOrd="10" destOrd="0" presId="urn:microsoft.com/office/officeart/2005/8/layout/target3"/>
    <dgm:cxn modelId="{FE193216-FC6A-4460-AABE-C69F86DEC0A0}" type="presParOf" srcId="{333A1088-737F-45CB-B68E-254E46348037}" destId="{C8857ABF-5052-4733-A46C-0F8B764FF76F}" srcOrd="11" destOrd="0" presId="urn:microsoft.com/office/officeart/2005/8/layout/target3"/>
    <dgm:cxn modelId="{C2E679A4-ED1A-4A31-BD31-292D032E2FC9}" type="presParOf" srcId="{333A1088-737F-45CB-B68E-254E46348037}" destId="{1839E65E-6E97-41D2-A171-98C033275D27}" srcOrd="12" destOrd="0" presId="urn:microsoft.com/office/officeart/2005/8/layout/target3"/>
    <dgm:cxn modelId="{F1A14B55-6977-4DE9-AE26-C07478CC018E}" type="presParOf" srcId="{333A1088-737F-45CB-B68E-254E46348037}" destId="{914F10DC-A7FA-462B-9334-03354AC7EA9F}" srcOrd="13" destOrd="0" presId="urn:microsoft.com/office/officeart/2005/8/layout/target3"/>
    <dgm:cxn modelId="{EA77F6D8-8C21-43DD-AF5C-4A986759C8E9}" type="presParOf" srcId="{333A1088-737F-45CB-B68E-254E46348037}" destId="{5583D5C5-FAFF-4548-819C-80E289F73770}" srcOrd="14" destOrd="0" presId="urn:microsoft.com/office/officeart/2005/8/layout/target3"/>
    <dgm:cxn modelId="{A0E163F0-215C-448A-9B46-097D527F6A4F}" type="presParOf" srcId="{333A1088-737F-45CB-B68E-254E46348037}" destId="{AED2198E-93D5-4001-81B4-73124B309672}" srcOrd="15" destOrd="0" presId="urn:microsoft.com/office/officeart/2005/8/layout/target3"/>
    <dgm:cxn modelId="{640757F3-D9FA-49D7-93AA-39E0B8100229}" type="presParOf" srcId="{333A1088-737F-45CB-B68E-254E46348037}" destId="{2BE915AB-18AA-4053-B92C-3BFC9ED204BB}" srcOrd="16" destOrd="0" presId="urn:microsoft.com/office/officeart/2005/8/layout/target3"/>
    <dgm:cxn modelId="{CB87C03E-7997-4218-99AF-E3310260F5A9}" type="presParOf" srcId="{333A1088-737F-45CB-B68E-254E46348037}" destId="{BD3627E9-8FC8-4A2F-B3EA-FAE798EF81D8}" srcOrd="17" destOrd="0" presId="urn:microsoft.com/office/officeart/2005/8/layout/target3"/>
    <dgm:cxn modelId="{25C2E566-2B1E-4C6E-A463-4F21FC0D4072}" type="presParOf" srcId="{333A1088-737F-45CB-B68E-254E46348037}" destId="{017154CD-D9A9-4968-AD11-1207A3C4C00A}" srcOrd="18" destOrd="0" presId="urn:microsoft.com/office/officeart/2005/8/layout/target3"/>
    <dgm:cxn modelId="{E2CD45D3-0DF9-4516-9C1E-C6E8B733994E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79762" cy="297976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74189" y="0"/>
          <a:ext cx="6430999" cy="29797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474189" y="0"/>
        <a:ext cx="6430999" cy="476761"/>
      </dsp:txXfrm>
    </dsp:sp>
    <dsp:sp modelId="{A52A0455-90FF-4808-ABD0-F02540D31D5A}">
      <dsp:nvSpPr>
        <dsp:cNvPr id="0" name=""/>
        <dsp:cNvSpPr/>
      </dsp:nvSpPr>
      <dsp:spPr>
        <a:xfrm>
          <a:off x="312875" y="476761"/>
          <a:ext cx="2354011" cy="235401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89881" y="403999"/>
          <a:ext cx="6430999" cy="249953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PaedDR. Milena Holcnerová</a:t>
          </a:r>
          <a:endParaRPr lang="cs-CZ" sz="2000" kern="1200" dirty="0"/>
        </a:p>
      </dsp:txBody>
      <dsp:txXfrm>
        <a:off x="1489881" y="403999"/>
        <a:ext cx="6430999" cy="506235"/>
      </dsp:txXfrm>
    </dsp:sp>
    <dsp:sp modelId="{DA6A876D-6D25-492F-8BDC-9AE6A6CFB1FA}">
      <dsp:nvSpPr>
        <dsp:cNvPr id="0" name=""/>
        <dsp:cNvSpPr/>
      </dsp:nvSpPr>
      <dsp:spPr>
        <a:xfrm>
          <a:off x="625750" y="953523"/>
          <a:ext cx="1728261" cy="172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489881" y="826271"/>
          <a:ext cx="6430999" cy="198276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NÁZEV:VY_22_INOVACE_14_AJ4_ČTENÁŘSKÁ </a:t>
          </a:r>
          <a:r>
            <a:rPr lang="en-US" sz="2000" kern="1200" dirty="0" smtClean="0"/>
            <a:t>GRAMOTNOST</a:t>
          </a: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489881" y="826271"/>
        <a:ext cx="6430999" cy="546969"/>
      </dsp:txXfrm>
    </dsp:sp>
    <dsp:sp modelId="{71A5FEA7-FE77-4220-960F-2AB7AE466FE5}">
      <dsp:nvSpPr>
        <dsp:cNvPr id="0" name=""/>
        <dsp:cNvSpPr/>
      </dsp:nvSpPr>
      <dsp:spPr>
        <a:xfrm>
          <a:off x="938625" y="1430285"/>
          <a:ext cx="1102511" cy="110251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440683" y="1431730"/>
          <a:ext cx="6430999" cy="110251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IN </a:t>
          </a:r>
          <a:r>
            <a:rPr lang="cs-CZ" sz="2000" kern="1200" smtClean="0"/>
            <a:t>THE </a:t>
          </a:r>
          <a:r>
            <a:rPr lang="cs-CZ" sz="2000" kern="1200" smtClean="0"/>
            <a:t>TOWN DIRECTIONS </a:t>
          </a:r>
          <a:endParaRPr lang="cs-CZ" sz="2000" kern="1200" dirty="0"/>
        </a:p>
      </dsp:txBody>
      <dsp:txXfrm>
        <a:off x="1440683" y="1431730"/>
        <a:ext cx="6430999" cy="476761"/>
      </dsp:txXfrm>
    </dsp:sp>
    <dsp:sp modelId="{914F10DC-A7FA-462B-9334-03354AC7EA9F}">
      <dsp:nvSpPr>
        <dsp:cNvPr id="0" name=""/>
        <dsp:cNvSpPr/>
      </dsp:nvSpPr>
      <dsp:spPr>
        <a:xfrm>
          <a:off x="1251500" y="1907047"/>
          <a:ext cx="476761" cy="4767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489881" y="1907047"/>
          <a:ext cx="6430999" cy="4767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489881" y="1907047"/>
        <a:ext cx="6430999" cy="4767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81CB1-41AE-4688-BC1F-DEC03CB98B5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D4C59EB-427D-4270-91C5-1E8E9A8A84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81CB1-41AE-4688-BC1F-DEC03CB98B5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D4C59EB-427D-4270-91C5-1E8E9A8A84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81CB1-41AE-4688-BC1F-DEC03CB98B5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9EB-427D-4270-91C5-1E8E9A8A84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81CB1-41AE-4688-BC1F-DEC03CB98B5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9EB-427D-4270-91C5-1E8E9A8A84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81CB1-41AE-4688-BC1F-DEC03CB98B5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D4C59EB-427D-4270-91C5-1E8E9A8A84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81CB1-41AE-4688-BC1F-DEC03CB98B5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9EB-427D-4270-91C5-1E8E9A8A84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81CB1-41AE-4688-BC1F-DEC03CB98B5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9EB-427D-4270-91C5-1E8E9A8A84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81CB1-41AE-4688-BC1F-DEC03CB98B5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9EB-427D-4270-91C5-1E8E9A8A84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81CB1-41AE-4688-BC1F-DEC03CB98B5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9EB-427D-4270-91C5-1E8E9A8A84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81CB1-41AE-4688-BC1F-DEC03CB98B5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9EB-427D-4270-91C5-1E8E9A8A84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81CB1-41AE-4688-BC1F-DEC03CB98B5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9EB-427D-4270-91C5-1E8E9A8A84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1981CB1-41AE-4688-BC1F-DEC03CB98B53}" type="datetimeFigureOut">
              <a:rPr lang="cs-CZ" smtClean="0"/>
              <a:pPr/>
              <a:t>1.6.2013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D4C59EB-427D-4270-91C5-1E8E9A8A84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12" Type="http://schemas.openxmlformats.org/officeDocument/2006/relationships/image" Target="../media/image14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11" Type="http://schemas.openxmlformats.org/officeDocument/2006/relationships/image" Target="../media/image13.wmf"/><Relationship Id="rId5" Type="http://schemas.openxmlformats.org/officeDocument/2006/relationships/image" Target="../media/image7.wmf"/><Relationship Id="rId10" Type="http://schemas.openxmlformats.org/officeDocument/2006/relationships/image" Target="../media/image12.wmf"/><Relationship Id="rId4" Type="http://schemas.openxmlformats.org/officeDocument/2006/relationships/image" Target="../media/image6.jpeg"/><Relationship Id="rId9" Type="http://schemas.openxmlformats.org/officeDocument/2006/relationships/image" Target="../media/image11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6.wmf"/><Relationship Id="rId7" Type="http://schemas.openxmlformats.org/officeDocument/2006/relationships/image" Target="../media/image18.w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image" Target="../media/image12.wmf"/><Relationship Id="rId4" Type="http://schemas.openxmlformats.org/officeDocument/2006/relationships/image" Target="../media/image17.wmf"/><Relationship Id="rId9" Type="http://schemas.openxmlformats.org/officeDocument/2006/relationships/image" Target="../media/image20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_tRgETfSL9I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9Gw5ttjKIOo" TargetMode="External"/><Relationship Id="rId2" Type="http://schemas.openxmlformats.org/officeDocument/2006/relationships/hyperlink" Target="http://www.youtube.com/watch?v=qd-upMdKywE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64261219"/>
              </p:ext>
            </p:extLst>
          </p:nvPr>
        </p:nvGraphicFramePr>
        <p:xfrm>
          <a:off x="539552" y="476672"/>
          <a:ext cx="7920880" cy="2979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11560" y="836712"/>
            <a:ext cx="8172400" cy="430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Materiál je určen pro výuku anglického jazyka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   v </a:t>
            </a: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4.</a:t>
            </a:r>
            <a:r>
              <a:rPr lang="en-US" dirty="0" smtClean="0">
                <a:solidFill>
                  <a:prstClr val="black"/>
                </a:solidFill>
                <a:latin typeface="Arial" charset="0"/>
              </a:rPr>
              <a:t>a 5.</a:t>
            </a: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 </a:t>
            </a: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P</a:t>
            </a:r>
            <a:r>
              <a:rPr lang="en-US" dirty="0" err="1" smtClean="0">
                <a:solidFill>
                  <a:prstClr val="black"/>
                </a:solidFill>
                <a:latin typeface="Arial" charset="0"/>
              </a:rPr>
              <a:t>rocvi</a:t>
            </a: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č</a:t>
            </a:r>
            <a:r>
              <a:rPr lang="en-US" dirty="0" err="1" smtClean="0">
                <a:solidFill>
                  <a:prstClr val="black"/>
                </a:solidFill>
                <a:latin typeface="Arial" charset="0"/>
              </a:rPr>
              <a:t>uje</a:t>
            </a: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 </a:t>
            </a: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slovní zásobu významového okruhu</a:t>
            </a:r>
            <a:r>
              <a:rPr lang="en-US" dirty="0" smtClean="0">
                <a:solidFill>
                  <a:prstClr val="black"/>
                </a:solidFill>
                <a:latin typeface="Arial" charset="0"/>
              </a:rPr>
              <a:t> </a:t>
            </a: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Ve </a:t>
            </a: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městě.</a:t>
            </a:r>
            <a:endParaRPr lang="cs-CZ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Žáci spojují slovíčko s obrázkem, v</a:t>
            </a: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yhledávají </a:t>
            </a:r>
            <a:r>
              <a:rPr lang="cs-CZ" dirty="0">
                <a:solidFill>
                  <a:prstClr val="black"/>
                </a:solidFill>
                <a:latin typeface="Arial" charset="0"/>
              </a:rPr>
              <a:t>slovíčka </a:t>
            </a: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v </a:t>
            </a: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osmisměrce.</a:t>
            </a:r>
            <a:endParaRPr lang="cs-CZ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Řešení </a:t>
            </a:r>
            <a:r>
              <a:rPr lang="cs-CZ" dirty="0" err="1" smtClean="0">
                <a:solidFill>
                  <a:prstClr val="black"/>
                </a:solidFill>
                <a:latin typeface="Arial" charset="0"/>
              </a:rPr>
              <a:t>osmisměrky</a:t>
            </a: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 </a:t>
            </a: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následuje.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Dle vyznačených šipek ve </a:t>
            </a:r>
            <a:r>
              <a:rPr lang="cs-CZ" dirty="0" err="1" smtClean="0">
                <a:solidFill>
                  <a:prstClr val="black"/>
                </a:solidFill>
                <a:latin typeface="Arial" charset="0"/>
              </a:rPr>
              <a:t>slidu</a:t>
            </a: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 6 zadává pokyny na směr cesty.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Po shlédnutí videí odpovídá na otázky a posiluje kompetence komunikační a  v oblasti čtenářské gramotnosti.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dirty="0" smtClean="0">
              <a:solidFill>
                <a:prstClr val="black"/>
              </a:solidFill>
              <a:latin typeface="Arial" charset="0"/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Použité zdroje: učebnice Project 1 Tom Hutchinson, Oxford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                   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You tube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627784" y="188640"/>
            <a:ext cx="295232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Documents and Settings\oem\Local Settings\Temporary Internet Files\Content.IE5\UIE11HF3\MC90024048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88640"/>
            <a:ext cx="1138428" cy="1821485"/>
          </a:xfrm>
          <a:prstGeom prst="rect">
            <a:avLst/>
          </a:prstGeom>
          <a:noFill/>
        </p:spPr>
      </p:pic>
      <p:pic>
        <p:nvPicPr>
          <p:cNvPr id="5129" name="Picture 9" descr="C:\Documents and Settings\oem\Local Settings\Temporary Internet Files\Content.IE5\IF194SHG\MC90031989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4149080"/>
            <a:ext cx="1820570" cy="1628546"/>
          </a:xfrm>
          <a:prstGeom prst="rect">
            <a:avLst/>
          </a:prstGeom>
          <a:noFill/>
        </p:spPr>
      </p:pic>
      <p:pic>
        <p:nvPicPr>
          <p:cNvPr id="5131" name="Picture 11" descr="C:\Documents and Settings\oem\Local Settings\Temporary Internet Files\Content.IE5\UIE11HF3\MP900438759[1].jpg"/>
          <p:cNvPicPr>
            <a:picLocks noChangeAspect="1" noChangeArrowheads="1"/>
          </p:cNvPicPr>
          <p:nvPr/>
        </p:nvPicPr>
        <p:blipFill>
          <a:blip r:embed="rId4" cstate="print"/>
          <a:srcRect l="3004" t="19305"/>
          <a:stretch>
            <a:fillRect/>
          </a:stretch>
        </p:blipFill>
        <p:spPr bwMode="auto">
          <a:xfrm>
            <a:off x="0" y="4437112"/>
            <a:ext cx="1336411" cy="1556791"/>
          </a:xfrm>
          <a:prstGeom prst="rect">
            <a:avLst/>
          </a:prstGeom>
          <a:noFill/>
        </p:spPr>
      </p:pic>
      <p:pic>
        <p:nvPicPr>
          <p:cNvPr id="5127" name="Picture 7" descr="C:\Documents and Settings\oem\Local Settings\Temporary Internet Files\Content.IE5\UIE11HF3\MC90022184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2060848"/>
            <a:ext cx="1733702" cy="1833372"/>
          </a:xfrm>
          <a:prstGeom prst="rect">
            <a:avLst/>
          </a:prstGeom>
          <a:noFill/>
        </p:spPr>
      </p:pic>
      <p:pic>
        <p:nvPicPr>
          <p:cNvPr id="5130" name="Picture 10" descr="C:\Documents and Settings\oem\Local Settings\Temporary Internet Files\Content.IE5\1W501GND\MC90008968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712" y="188640"/>
            <a:ext cx="1611173" cy="1787652"/>
          </a:xfrm>
          <a:prstGeom prst="rect">
            <a:avLst/>
          </a:prstGeom>
          <a:noFill/>
        </p:spPr>
      </p:pic>
      <p:pic>
        <p:nvPicPr>
          <p:cNvPr id="5128" name="Picture 8" descr="C:\Documents and Settings\oem\Local Settings\Temporary Internet Files\Content.IE5\1W501GND\MC900355155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40352" y="1556792"/>
            <a:ext cx="1159459" cy="1820570"/>
          </a:xfrm>
          <a:prstGeom prst="rect">
            <a:avLst/>
          </a:prstGeom>
          <a:noFill/>
        </p:spPr>
      </p:pic>
      <p:pic>
        <p:nvPicPr>
          <p:cNvPr id="5125" name="Picture 5" descr="C:\Documents and Settings\oem\Local Settings\Temporary Internet Files\Content.IE5\UIE11HF3\MC900295945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1920" y="1124744"/>
            <a:ext cx="1837853" cy="1510420"/>
          </a:xfrm>
          <a:prstGeom prst="rect">
            <a:avLst/>
          </a:prstGeom>
          <a:noFill/>
        </p:spPr>
      </p:pic>
      <p:pic>
        <p:nvPicPr>
          <p:cNvPr id="5132" name="Picture 12" descr="C:\Documents and Settings\oem\Local Settings\Temporary Internet Files\Content.IE5\IF194SHG\MC90032619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08104" y="5044745"/>
            <a:ext cx="1665122" cy="1813255"/>
          </a:xfrm>
          <a:prstGeom prst="rect">
            <a:avLst/>
          </a:prstGeom>
          <a:noFill/>
        </p:spPr>
      </p:pic>
      <p:pic>
        <p:nvPicPr>
          <p:cNvPr id="5126" name="Picture 6" descr="C:\Documents and Settings\oem\Local Settings\Temporary Internet Files\Content.IE5\1W501GND\MC900415196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87354" y="3645024"/>
            <a:ext cx="2056646" cy="1689980"/>
          </a:xfrm>
          <a:prstGeom prst="rect">
            <a:avLst/>
          </a:prstGeom>
          <a:noFill/>
        </p:spPr>
      </p:pic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5495" y="332656"/>
          <a:ext cx="9108504" cy="6408712"/>
        </p:xfrm>
        <a:graphic>
          <a:graphicData uri="http://schemas.openxmlformats.org/drawingml/2006/table">
            <a:tbl>
              <a:tblPr/>
              <a:tblGrid>
                <a:gridCol w="3528392"/>
                <a:gridCol w="3096344"/>
                <a:gridCol w="2483768"/>
              </a:tblGrid>
              <a:tr h="1602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BOOKSHOP</a:t>
                      </a:r>
                      <a:endParaRPr lang="cs-CZ" sz="32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CASTLE</a:t>
                      </a:r>
                      <a:endParaRPr lang="cs-CZ" sz="32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CHURCH</a:t>
                      </a:r>
                      <a:endParaRPr lang="cs-CZ" sz="32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02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CINEMA</a:t>
                      </a:r>
                      <a:endParaRPr lang="cs-CZ" sz="320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CLOTHES</a:t>
                      </a:r>
                      <a:endParaRPr lang="cs-CZ" sz="320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HOTEL</a:t>
                      </a:r>
                      <a:endParaRPr lang="cs-CZ" sz="320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02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BANK</a:t>
                      </a:r>
                      <a:endParaRPr lang="cs-CZ" sz="32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MUSEUM</a:t>
                      </a:r>
                      <a:endParaRPr lang="cs-CZ" sz="320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SCHOOL</a:t>
                      </a:r>
                      <a:endParaRPr lang="cs-CZ" sz="32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02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SPORTSCENTRE</a:t>
                      </a:r>
                      <a:endParaRPr lang="cs-CZ" sz="320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SUPERMARKET</a:t>
                      </a:r>
                      <a:endParaRPr lang="cs-CZ" sz="320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3200" dirty="0">
                        <a:solidFill>
                          <a:srgbClr val="FF0000"/>
                        </a:solidFill>
                        <a:latin typeface="Calibri"/>
                        <a:ea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5122" name="Picture 2" descr="C:\Documents and Settings\oem\Local Settings\Temporary Internet Files\Content.IE5\1W501GND\MC900238997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475656" y="3933056"/>
            <a:ext cx="1751990" cy="1345997"/>
          </a:xfrm>
          <a:prstGeom prst="rect">
            <a:avLst/>
          </a:prstGeom>
          <a:noFill/>
        </p:spPr>
      </p:pic>
      <p:pic>
        <p:nvPicPr>
          <p:cNvPr id="5123" name="Picture 3" descr="C:\Documents and Settings\oem\Local Settings\Temporary Internet Files\Content.IE5\IF194SHG\MC900241645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004048" y="2564904"/>
            <a:ext cx="1825142" cy="1603858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3347864" y="0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Spoj obrázek se slovíčkem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79513" y="1268760"/>
          <a:ext cx="8784979" cy="4968550"/>
        </p:xfrm>
        <a:graphic>
          <a:graphicData uri="http://schemas.openxmlformats.org/drawingml/2006/table">
            <a:tbl>
              <a:tblPr/>
              <a:tblGrid>
                <a:gridCol w="943306"/>
                <a:gridCol w="871297"/>
                <a:gridCol w="871297"/>
                <a:gridCol w="871297"/>
                <a:gridCol w="871297"/>
                <a:gridCol w="871297"/>
                <a:gridCol w="871297"/>
                <a:gridCol w="871297"/>
                <a:gridCol w="871297"/>
                <a:gridCol w="871297"/>
              </a:tblGrid>
              <a:tr h="496855">
                <a:tc>
                  <a:txBody>
                    <a:bodyPr/>
                    <a:lstStyle/>
                    <a:p>
                      <a:r>
                        <a:rPr lang="cs-CZ" dirty="0"/>
                        <a:t>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Q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V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W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/>
                        <a:t>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B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W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B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J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W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/>
                        <a:t>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Q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K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/>
                        <a:t>W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V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Z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J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K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K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/>
                        <a:t>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V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V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/>
                        <a:t>W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Z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J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Q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/>
                        <a:t>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B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/>
                        <a:t>Q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K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23528" y="404664"/>
            <a:ext cx="84647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HLEDEJ: </a:t>
            </a:r>
            <a:r>
              <a:rPr lang="cs-CZ" sz="2400" dirty="0" smtClean="0">
                <a:solidFill>
                  <a:srgbClr val="FF0000"/>
                </a:solidFill>
              </a:rPr>
              <a:t>HOTEL, BANK, CHURCH, CASTLE,SCHOOL, SHOP, MUSEUM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323531" y="764700"/>
          <a:ext cx="8568948" cy="5600850"/>
        </p:xfrm>
        <a:graphic>
          <a:graphicData uri="http://schemas.openxmlformats.org/drawingml/2006/table">
            <a:tbl>
              <a:tblPr/>
              <a:tblGrid>
                <a:gridCol w="920109"/>
                <a:gridCol w="849871"/>
                <a:gridCol w="849871"/>
                <a:gridCol w="849871"/>
                <a:gridCol w="849871"/>
                <a:gridCol w="849871"/>
                <a:gridCol w="849871"/>
                <a:gridCol w="849871"/>
                <a:gridCol w="849871"/>
                <a:gridCol w="849871"/>
              </a:tblGrid>
              <a:tr h="560085">
                <a:tc>
                  <a:txBody>
                    <a:bodyPr/>
                    <a:lstStyle/>
                    <a:p>
                      <a:r>
                        <a:rPr lang="cs-CZ" dirty="0"/>
                        <a:t>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Q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560085">
                <a:tc>
                  <a:txBody>
                    <a:bodyPr/>
                    <a:lstStyle/>
                    <a:p>
                      <a:r>
                        <a:rPr lang="cs-CZ" dirty="0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V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W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560085">
                <a:tc>
                  <a:txBody>
                    <a:bodyPr/>
                    <a:lstStyle/>
                    <a:p>
                      <a:r>
                        <a:rPr lang="cs-CZ" dirty="0"/>
                        <a:t>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560085">
                <a:tc>
                  <a:txBody>
                    <a:bodyPr/>
                    <a:lstStyle/>
                    <a:p>
                      <a:r>
                        <a:rPr lang="cs-CZ" dirty="0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B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W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B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J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W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560085">
                <a:tc>
                  <a:txBody>
                    <a:bodyPr/>
                    <a:lstStyle/>
                    <a:p>
                      <a:r>
                        <a:rPr lang="cs-CZ" dirty="0"/>
                        <a:t>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Q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K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560085">
                <a:tc>
                  <a:txBody>
                    <a:bodyPr/>
                    <a:lstStyle/>
                    <a:p>
                      <a:r>
                        <a:rPr lang="cs-CZ"/>
                        <a:t>W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V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Z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J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K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K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0000"/>
                    </a:solidFill>
                  </a:tcPr>
                </a:tc>
              </a:tr>
              <a:tr h="560085">
                <a:tc>
                  <a:txBody>
                    <a:bodyPr/>
                    <a:lstStyle/>
                    <a:p>
                      <a:r>
                        <a:rPr lang="cs-CZ" dirty="0"/>
                        <a:t>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V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V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0085">
                <a:tc>
                  <a:txBody>
                    <a:bodyPr/>
                    <a:lstStyle/>
                    <a:p>
                      <a:r>
                        <a:rPr lang="cs-CZ"/>
                        <a:t>W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Z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J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Q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0085">
                <a:tc>
                  <a:txBody>
                    <a:bodyPr/>
                    <a:lstStyle/>
                    <a:p>
                      <a:r>
                        <a:rPr lang="cs-CZ"/>
                        <a:t>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B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560085">
                <a:tc>
                  <a:txBody>
                    <a:bodyPr/>
                    <a:lstStyle/>
                    <a:p>
                      <a:r>
                        <a:rPr lang="cs-CZ"/>
                        <a:t>Q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K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/>
                        <a:t>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C:\Documents and Settings\oem\Local Settings\Temporary Internet Files\Content.IE5\IF194SHG\MP90042548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44824"/>
            <a:ext cx="1340768" cy="1340768"/>
          </a:xfrm>
          <a:prstGeom prst="rect">
            <a:avLst/>
          </a:prstGeom>
          <a:noFill/>
        </p:spPr>
      </p:pic>
      <p:pic>
        <p:nvPicPr>
          <p:cNvPr id="20484" name="Picture 4" descr="C:\Documents and Settings\oem\Local Settings\Temporary Internet Files\Content.IE5\EP8AZKX8\MC90031133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332656"/>
            <a:ext cx="1815084" cy="1116482"/>
          </a:xfrm>
          <a:prstGeom prst="rect">
            <a:avLst/>
          </a:prstGeom>
          <a:noFill/>
        </p:spPr>
      </p:pic>
      <p:pic>
        <p:nvPicPr>
          <p:cNvPr id="20485" name="Picture 5" descr="C:\Program Files\Microsoft Office\MEDIA\CAGCAT10\j0149407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5926" y="2255067"/>
            <a:ext cx="1972147" cy="2347865"/>
          </a:xfrm>
          <a:prstGeom prst="rect">
            <a:avLst/>
          </a:prstGeom>
          <a:noFill/>
        </p:spPr>
      </p:pic>
      <p:pic>
        <p:nvPicPr>
          <p:cNvPr id="20486" name="Picture 6" descr="C:\Documents and Settings\oem\Local Settings\Temporary Internet Files\Content.IE5\IF194SHG\MC90041519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2204864"/>
            <a:ext cx="2056646" cy="1689980"/>
          </a:xfrm>
          <a:prstGeom prst="rect">
            <a:avLst/>
          </a:prstGeom>
          <a:noFill/>
        </p:spPr>
      </p:pic>
      <p:pic>
        <p:nvPicPr>
          <p:cNvPr id="20487" name="Picture 7" descr="C:\Documents and Settings\oem\Local Settings\Temporary Internet Files\Content.IE5\1W501GND\MC900089684[2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4581128"/>
            <a:ext cx="1611173" cy="1787652"/>
          </a:xfrm>
          <a:prstGeom prst="rect">
            <a:avLst/>
          </a:prstGeom>
          <a:noFill/>
        </p:spPr>
      </p:pic>
      <p:pic>
        <p:nvPicPr>
          <p:cNvPr id="20488" name="Picture 8" descr="C:\Documents and Settings\oem\Local Settings\Temporary Internet Files\Content.IE5\1W501GND\MC90008929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5373216"/>
            <a:ext cx="1825142" cy="1358798"/>
          </a:xfrm>
          <a:prstGeom prst="rect">
            <a:avLst/>
          </a:prstGeom>
          <a:noFill/>
        </p:spPr>
      </p:pic>
      <p:pic>
        <p:nvPicPr>
          <p:cNvPr id="20491" name="Picture 11" descr="C:\Documents and Settings\oem\Local Settings\Temporary Internet Files\Content.IE5\EP8AZKX8\MC900090185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59832" y="4797152"/>
            <a:ext cx="2207353" cy="1692743"/>
          </a:xfrm>
          <a:prstGeom prst="rect">
            <a:avLst/>
          </a:prstGeom>
          <a:noFill/>
        </p:spPr>
      </p:pic>
      <p:pic>
        <p:nvPicPr>
          <p:cNvPr id="20492" name="Picture 12" descr="C:\Documents and Settings\oem\Local Settings\Temporary Internet Files\Content.IE5\IF194SHG\MM900283034[2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68144" y="404664"/>
            <a:ext cx="1400175" cy="1238250"/>
          </a:xfrm>
          <a:prstGeom prst="rect">
            <a:avLst/>
          </a:prstGeom>
          <a:noFill/>
        </p:spPr>
      </p:pic>
      <p:sp>
        <p:nvSpPr>
          <p:cNvPr id="13" name="Ohnutá šipka 12"/>
          <p:cNvSpPr/>
          <p:nvPr/>
        </p:nvSpPr>
        <p:spPr>
          <a:xfrm rot="10800000">
            <a:off x="1907704" y="1412776"/>
            <a:ext cx="2325984" cy="1012696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Ohnutá šipka 14"/>
          <p:cNvSpPr/>
          <p:nvPr/>
        </p:nvSpPr>
        <p:spPr>
          <a:xfrm>
            <a:off x="1547664" y="3429000"/>
            <a:ext cx="1893936" cy="868680"/>
          </a:xfrm>
          <a:prstGeom prst="bentArrow">
            <a:avLst>
              <a:gd name="adj1" fmla="val 25000"/>
              <a:gd name="adj2" fmla="val 25677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Ohnutá šipka 15"/>
          <p:cNvSpPr/>
          <p:nvPr/>
        </p:nvSpPr>
        <p:spPr>
          <a:xfrm>
            <a:off x="4932040" y="980728"/>
            <a:ext cx="813816" cy="1368152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Ohnutá šipka 16"/>
          <p:cNvSpPr/>
          <p:nvPr/>
        </p:nvSpPr>
        <p:spPr>
          <a:xfrm rot="5400000">
            <a:off x="7178004" y="1183036"/>
            <a:ext cx="1129280" cy="86868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Šipka dolů 17"/>
          <p:cNvSpPr/>
          <p:nvPr/>
        </p:nvSpPr>
        <p:spPr>
          <a:xfrm>
            <a:off x="827584" y="2996952"/>
            <a:ext cx="484632" cy="15544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Šipka dolů 18"/>
          <p:cNvSpPr/>
          <p:nvPr/>
        </p:nvSpPr>
        <p:spPr>
          <a:xfrm>
            <a:off x="6948264" y="3933056"/>
            <a:ext cx="484632" cy="129614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Šipka doleva 19"/>
          <p:cNvSpPr/>
          <p:nvPr/>
        </p:nvSpPr>
        <p:spPr>
          <a:xfrm>
            <a:off x="5292080" y="5661248"/>
            <a:ext cx="108012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251520" y="332656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Říkej pokyny k cestě</a:t>
            </a:r>
            <a:r>
              <a:rPr lang="cs-CZ" sz="2400" dirty="0" smtClean="0"/>
              <a:t>:</a:t>
            </a:r>
            <a:endParaRPr lang="en-US" sz="2400" dirty="0" smtClean="0"/>
          </a:p>
          <a:p>
            <a:r>
              <a:rPr lang="en-US" sz="2400" dirty="0" smtClean="0"/>
              <a:t>- Turn left/right</a:t>
            </a:r>
          </a:p>
          <a:p>
            <a:r>
              <a:rPr lang="en-US" sz="2400" dirty="0" smtClean="0"/>
              <a:t>- </a:t>
            </a:r>
            <a:r>
              <a:rPr lang="cs-CZ" sz="2400" dirty="0" smtClean="0"/>
              <a:t>Go </a:t>
            </a:r>
            <a:r>
              <a:rPr lang="cs-CZ" sz="2400" dirty="0" smtClean="0"/>
              <a:t>straight</a:t>
            </a:r>
            <a:endParaRPr lang="cs-CZ" sz="2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836712"/>
            <a:ext cx="5323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?v=_tRgETfSL9I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404664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video 1 PLACES </a:t>
            </a:r>
            <a:r>
              <a:rPr lang="en-US" dirty="0" smtClean="0"/>
              <a:t>AROUND TOWN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827584" y="1340768"/>
            <a:ext cx="45365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Úkoly ke shlédnutému videu:</a:t>
            </a:r>
            <a:endParaRPr lang="en-US" dirty="0" smtClean="0"/>
          </a:p>
          <a:p>
            <a:endParaRPr lang="cs-CZ" dirty="0" smtClean="0"/>
          </a:p>
          <a:p>
            <a:r>
              <a:rPr lang="en-US" dirty="0" smtClean="0"/>
              <a:t>1/How many places do you remember</a:t>
            </a:r>
            <a:r>
              <a:rPr lang="cs-CZ" dirty="0" smtClean="0"/>
              <a:t>?</a:t>
            </a:r>
            <a:endParaRPr lang="en-US" dirty="0" smtClean="0"/>
          </a:p>
          <a:p>
            <a:r>
              <a:rPr lang="cs-CZ" dirty="0" smtClean="0"/>
              <a:t>2/</a:t>
            </a:r>
            <a:r>
              <a:rPr lang="en-US" dirty="0" smtClean="0"/>
              <a:t>Where do you go every day ?</a:t>
            </a:r>
          </a:p>
          <a:p>
            <a:r>
              <a:rPr lang="cs-CZ" dirty="0" smtClean="0"/>
              <a:t>3/</a:t>
            </a:r>
            <a:r>
              <a:rPr lang="en-US" dirty="0" smtClean="0"/>
              <a:t>Where do you </a:t>
            </a:r>
            <a:r>
              <a:rPr lang="en-US" dirty="0" smtClean="0"/>
              <a:t>borrow books</a:t>
            </a:r>
            <a:r>
              <a:rPr lang="en-US" dirty="0" smtClean="0"/>
              <a:t>?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12160" y="260648"/>
            <a:ext cx="162153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dirty="0" smtClean="0"/>
              <a:t>Answers:</a:t>
            </a:r>
          </a:p>
          <a:p>
            <a:r>
              <a:rPr lang="en-US" dirty="0" smtClean="0"/>
              <a:t>1/Train station</a:t>
            </a:r>
          </a:p>
          <a:p>
            <a:r>
              <a:rPr lang="en-US" dirty="0" smtClean="0"/>
              <a:t>YOO</a:t>
            </a:r>
          </a:p>
          <a:p>
            <a:r>
              <a:rPr lang="en-US" dirty="0" smtClean="0"/>
              <a:t>Restaurant</a:t>
            </a:r>
          </a:p>
          <a:p>
            <a:r>
              <a:rPr lang="en-US" dirty="0" smtClean="0"/>
              <a:t>School</a:t>
            </a:r>
          </a:p>
          <a:p>
            <a:r>
              <a:rPr lang="en-US" dirty="0" smtClean="0"/>
              <a:t>Museum</a:t>
            </a:r>
          </a:p>
          <a:p>
            <a:r>
              <a:rPr lang="en-US" dirty="0" smtClean="0"/>
              <a:t>Park</a:t>
            </a:r>
          </a:p>
          <a:p>
            <a:r>
              <a:rPr lang="en-US" dirty="0" smtClean="0"/>
              <a:t>Hospital</a:t>
            </a:r>
          </a:p>
          <a:p>
            <a:r>
              <a:rPr lang="en-US" dirty="0" smtClean="0"/>
              <a:t>Fire station</a:t>
            </a:r>
          </a:p>
          <a:p>
            <a:r>
              <a:rPr lang="en-US" dirty="0" smtClean="0"/>
              <a:t>Bus stop</a:t>
            </a:r>
          </a:p>
          <a:p>
            <a:r>
              <a:rPr lang="en-US" dirty="0" smtClean="0"/>
              <a:t>Supermarket</a:t>
            </a:r>
          </a:p>
          <a:p>
            <a:r>
              <a:rPr lang="en-US" dirty="0" smtClean="0"/>
              <a:t>Library</a:t>
            </a:r>
          </a:p>
          <a:p>
            <a:r>
              <a:rPr lang="en-US" dirty="0" smtClean="0"/>
              <a:t>playground</a:t>
            </a:r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084168" y="4869160"/>
            <a:ext cx="1359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2/ to school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56176" y="5661248"/>
            <a:ext cx="1637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3/in the library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99592" y="1772816"/>
            <a:ext cx="50156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Video 3 </a:t>
            </a:r>
            <a:r>
              <a:rPr lang="cs-CZ" dirty="0" smtClean="0"/>
              <a:t>BUDOVY </a:t>
            </a:r>
            <a:r>
              <a:rPr lang="cs-CZ" dirty="0" smtClean="0"/>
              <a:t>A FRÁZE S NIMI 2</a:t>
            </a:r>
          </a:p>
          <a:p>
            <a:r>
              <a:rPr lang="cs-CZ" dirty="0" smtClean="0">
                <a:hlinkClick r:id="rId2"/>
              </a:rPr>
              <a:t>http</a:t>
            </a:r>
            <a:r>
              <a:rPr lang="cs-CZ" dirty="0" smtClean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</a:t>
            </a:r>
            <a:r>
              <a:rPr lang="cs-CZ" dirty="0" err="1" smtClean="0">
                <a:hlinkClick r:id="rId2"/>
              </a:rPr>
              <a:t>qd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upMdKywE</a:t>
            </a:r>
            <a:endParaRPr lang="cs-CZ" dirty="0" smtClean="0"/>
          </a:p>
        </p:txBody>
      </p:sp>
      <p:sp>
        <p:nvSpPr>
          <p:cNvPr id="5" name="Obdélník 4"/>
          <p:cNvSpPr/>
          <p:nvPr/>
        </p:nvSpPr>
        <p:spPr>
          <a:xfrm>
            <a:off x="899592" y="908720"/>
            <a:ext cx="5958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Video 2 </a:t>
            </a:r>
            <a:r>
              <a:rPr lang="cs-CZ" dirty="0" smtClean="0"/>
              <a:t>BUDOVY </a:t>
            </a:r>
            <a:r>
              <a:rPr lang="cs-CZ" dirty="0" smtClean="0"/>
              <a:t>A FRÁZE S NIMI 1</a:t>
            </a:r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 smtClean="0">
                <a:hlinkClick r:id="rId3"/>
              </a:rPr>
              <a:t>://www.</a:t>
            </a:r>
            <a:r>
              <a:rPr lang="cs-CZ" dirty="0" err="1" smtClean="0">
                <a:hlinkClick r:id="rId3"/>
              </a:rPr>
              <a:t>youtube.com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watch</a:t>
            </a:r>
            <a:r>
              <a:rPr lang="cs-CZ" dirty="0" smtClean="0">
                <a:hlinkClick r:id="rId3"/>
              </a:rPr>
              <a:t>?v=9Gw5ttjKIOo</a:t>
            </a:r>
            <a:r>
              <a:rPr lang="cs-CZ" dirty="0" smtClean="0"/>
              <a:t>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612845"/>
            <a:ext cx="871296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Úkoly ke shlédnutému videu:</a:t>
            </a:r>
            <a:endParaRPr lang="en-US" sz="2400" dirty="0" smtClean="0"/>
          </a:p>
          <a:p>
            <a:r>
              <a:rPr lang="en-US" sz="2400" dirty="0" smtClean="0"/>
              <a:t>1</a:t>
            </a:r>
            <a:r>
              <a:rPr lang="cs-CZ" sz="2400" dirty="0" smtClean="0"/>
              <a:t>/What </a:t>
            </a:r>
            <a:r>
              <a:rPr lang="cs-CZ" sz="2400" dirty="0" err="1" smtClean="0"/>
              <a:t>building</a:t>
            </a:r>
            <a:r>
              <a:rPr lang="cs-CZ" sz="2400" dirty="0" smtClean="0"/>
              <a:t> do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know</a:t>
            </a:r>
            <a:r>
              <a:rPr lang="cs-CZ" sz="2400" dirty="0" smtClean="0"/>
              <a:t>?</a:t>
            </a:r>
            <a:endParaRPr lang="en-US" sz="2400" dirty="0" smtClean="0"/>
          </a:p>
          <a:p>
            <a:r>
              <a:rPr lang="cs-CZ" sz="2400" dirty="0" smtClean="0"/>
              <a:t>2/</a:t>
            </a:r>
            <a:r>
              <a:rPr lang="en-US" sz="2400" dirty="0" smtClean="0"/>
              <a:t>Where do you buy books?</a:t>
            </a:r>
          </a:p>
          <a:p>
            <a:r>
              <a:rPr lang="cs-CZ" sz="2400" dirty="0" smtClean="0"/>
              <a:t>3</a:t>
            </a:r>
            <a:r>
              <a:rPr lang="en-US" sz="2400" dirty="0" smtClean="0"/>
              <a:t>/Where do go to swim?</a:t>
            </a:r>
          </a:p>
          <a:p>
            <a:r>
              <a:rPr lang="cs-CZ" sz="2400" dirty="0" smtClean="0"/>
              <a:t>4/</a:t>
            </a:r>
            <a:r>
              <a:rPr lang="en-US" sz="2400" dirty="0" smtClean="0"/>
              <a:t>The first letter of this building is M and last letter is M?</a:t>
            </a:r>
          </a:p>
          <a:p>
            <a:r>
              <a:rPr lang="cs-CZ" sz="2400" dirty="0" smtClean="0"/>
              <a:t>5/</a:t>
            </a:r>
            <a:r>
              <a:rPr lang="en-US" sz="2400" dirty="0" smtClean="0"/>
              <a:t>You can buy milk and bread there.</a:t>
            </a:r>
          </a:p>
          <a:p>
            <a:r>
              <a:rPr lang="cs-CZ" sz="2400" dirty="0" smtClean="0"/>
              <a:t>6/</a:t>
            </a:r>
            <a:r>
              <a:rPr lang="en-US" sz="2400" dirty="0" smtClean="0"/>
              <a:t>You can see a film there.</a:t>
            </a:r>
          </a:p>
          <a:p>
            <a:r>
              <a:rPr lang="cs-CZ" sz="2400" dirty="0" smtClean="0"/>
              <a:t>7/</a:t>
            </a:r>
            <a:r>
              <a:rPr lang="en-US" sz="2400" dirty="0" smtClean="0"/>
              <a:t>You wait for bus at the………….</a:t>
            </a:r>
          </a:p>
          <a:p>
            <a:r>
              <a:rPr lang="cs-CZ" sz="2400" dirty="0" smtClean="0"/>
              <a:t>8/</a:t>
            </a:r>
            <a:r>
              <a:rPr lang="en-US" sz="2400" dirty="0" smtClean="0"/>
              <a:t>You go there when you are ill.</a:t>
            </a:r>
          </a:p>
          <a:p>
            <a:r>
              <a:rPr lang="cs-CZ" sz="2400" dirty="0" smtClean="0"/>
              <a:t>9/</a:t>
            </a:r>
            <a:r>
              <a:rPr lang="en-US" sz="2400" dirty="0" smtClean="0"/>
              <a:t>There are some trees, flowers, banks, you can walk there.</a:t>
            </a:r>
          </a:p>
          <a:p>
            <a:r>
              <a:rPr lang="cs-CZ" sz="2400" dirty="0" smtClean="0"/>
              <a:t>10/</a:t>
            </a:r>
            <a:r>
              <a:rPr lang="en-US" sz="2400" dirty="0" smtClean="0"/>
              <a:t>You can see animals from Africa here.</a:t>
            </a:r>
          </a:p>
          <a:p>
            <a:r>
              <a:rPr lang="cs-CZ" sz="2400" dirty="0" smtClean="0"/>
              <a:t>11/</a:t>
            </a:r>
            <a:r>
              <a:rPr lang="en-US" sz="2400" dirty="0" smtClean="0"/>
              <a:t>You can get some money here.</a:t>
            </a:r>
          </a:p>
          <a:p>
            <a:r>
              <a:rPr lang="cs-CZ" sz="2400" dirty="0" smtClean="0"/>
              <a:t>12/</a:t>
            </a:r>
            <a:r>
              <a:rPr lang="en-US" sz="2400" dirty="0" smtClean="0"/>
              <a:t>Where do you buy new clothes?</a:t>
            </a:r>
          </a:p>
          <a:p>
            <a:r>
              <a:rPr lang="cs-CZ" sz="2400" dirty="0" smtClean="0"/>
              <a:t>14/</a:t>
            </a:r>
            <a:r>
              <a:rPr lang="en-US" sz="2400" dirty="0" smtClean="0"/>
              <a:t>You can eat fish and chips here.</a:t>
            </a:r>
            <a:endParaRPr lang="cs-CZ" sz="2400" dirty="0" smtClean="0"/>
          </a:p>
          <a:p>
            <a:r>
              <a:rPr lang="cs-CZ" sz="2400" dirty="0" smtClean="0"/>
              <a:t>15/</a:t>
            </a:r>
            <a:r>
              <a:rPr lang="en-US" sz="2400" dirty="0" smtClean="0"/>
              <a:t>You can get some gas here.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980728"/>
            <a:ext cx="691276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How many questions did you do?</a:t>
            </a:r>
          </a:p>
          <a:p>
            <a:r>
              <a:rPr lang="en-US" sz="2400" dirty="0" smtClean="0"/>
              <a:t>15 -12  </a:t>
            </a:r>
            <a:r>
              <a:rPr lang="en-US" sz="2400" dirty="0" smtClean="0">
                <a:solidFill>
                  <a:srgbClr val="FF0000"/>
                </a:solidFill>
              </a:rPr>
              <a:t>You are excellent</a:t>
            </a:r>
            <a:r>
              <a:rPr lang="en-US" sz="2400" dirty="0" smtClean="0"/>
              <a:t>.</a:t>
            </a:r>
          </a:p>
          <a:p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 smtClean="0"/>
              <a:t>11 </a:t>
            </a:r>
            <a:r>
              <a:rPr lang="en-US" sz="2400" dirty="0" smtClean="0"/>
              <a:t>– 9  </a:t>
            </a:r>
            <a:r>
              <a:rPr lang="en-US" sz="2400" dirty="0" smtClean="0">
                <a:solidFill>
                  <a:srgbClr val="00B050"/>
                </a:solidFill>
              </a:rPr>
              <a:t>You are very good.</a:t>
            </a:r>
          </a:p>
          <a:p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 smtClean="0"/>
              <a:t>8 </a:t>
            </a:r>
            <a:r>
              <a:rPr lang="en-US" sz="2400" dirty="0" smtClean="0"/>
              <a:t>- 5      </a:t>
            </a:r>
            <a:r>
              <a:rPr lang="en-US" sz="2400" dirty="0" smtClean="0">
                <a:solidFill>
                  <a:srgbClr val="00B0F0"/>
                </a:solidFill>
              </a:rPr>
              <a:t>You aren’t bad</a:t>
            </a:r>
            <a:r>
              <a:rPr lang="en-US" sz="2400" dirty="0" smtClean="0">
                <a:solidFill>
                  <a:srgbClr val="92D050"/>
                </a:solidFill>
              </a:rPr>
              <a:t>.</a:t>
            </a:r>
          </a:p>
          <a:p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 smtClean="0"/>
              <a:t>4 </a:t>
            </a:r>
            <a:r>
              <a:rPr lang="en-US" sz="2400" dirty="0" smtClean="0"/>
              <a:t>- 0      Never mind. You will be better tomorrow.</a:t>
            </a:r>
          </a:p>
          <a:p>
            <a:endParaRPr lang="en-US" sz="2400" dirty="0" smtClean="0"/>
          </a:p>
        </p:txBody>
      </p:sp>
      <p:sp>
        <p:nvSpPr>
          <p:cNvPr id="3" name="Veselý obličej 2"/>
          <p:cNvSpPr/>
          <p:nvPr/>
        </p:nvSpPr>
        <p:spPr>
          <a:xfrm>
            <a:off x="5868144" y="1196752"/>
            <a:ext cx="914400" cy="914400"/>
          </a:xfrm>
          <a:prstGeom prst="smileyFace">
            <a:avLst>
              <a:gd name="adj" fmla="val 465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4788024" y="2204864"/>
            <a:ext cx="914400" cy="914400"/>
          </a:xfrm>
          <a:prstGeom prst="smileyFace">
            <a:avLst>
              <a:gd name="adj" fmla="val 465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eselý obličej 4"/>
          <p:cNvSpPr/>
          <p:nvPr/>
        </p:nvSpPr>
        <p:spPr>
          <a:xfrm>
            <a:off x="7236296" y="4509120"/>
            <a:ext cx="914400" cy="914400"/>
          </a:xfrm>
          <a:prstGeom prst="smileyFace">
            <a:avLst>
              <a:gd name="adj" fmla="val -2664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eselý obličej 5"/>
          <p:cNvSpPr/>
          <p:nvPr/>
        </p:nvSpPr>
        <p:spPr>
          <a:xfrm>
            <a:off x="5580112" y="3284984"/>
            <a:ext cx="914400" cy="914400"/>
          </a:xfrm>
          <a:prstGeom prst="smileyFace">
            <a:avLst>
              <a:gd name="adj" fmla="val -22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167</TotalTime>
  <Words>608</Words>
  <Application>Microsoft Office PowerPoint</Application>
  <PresentationFormat>Předvádění na obrazovce (4:3)</PresentationFormat>
  <Paragraphs>295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OEM</dc:creator>
  <cp:lastModifiedBy>OEM</cp:lastModifiedBy>
  <cp:revision>21</cp:revision>
  <dcterms:created xsi:type="dcterms:W3CDTF">2013-01-05T18:16:44Z</dcterms:created>
  <dcterms:modified xsi:type="dcterms:W3CDTF">2013-06-01T16:31:11Z</dcterms:modified>
</cp:coreProperties>
</file>