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88E106-C844-4A07-927C-F1C08F11133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48000-3489-4109-A374-A4F8F3A1DA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l_train_east_of_Bristol_Parkway_2006-05-03_01.jpg" TargetMode="External"/><Relationship Id="rId2" Type="http://schemas.openxmlformats.org/officeDocument/2006/relationships/hyperlink" Target="http://cs.wikipedia.org/wiki/Soubor:Mineral_Antracita_GDFL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rtugal_pipeline.jpg" TargetMode="External"/><Relationship Id="rId5" Type="http://schemas.openxmlformats.org/officeDocument/2006/relationships/hyperlink" Target="http://cs.wikipedia.org/wiki/Soubor:Oil_well.jpg" TargetMode="External"/><Relationship Id="rId4" Type="http://schemas.openxmlformats.org/officeDocument/2006/relationships/hyperlink" Target="http://cs.wikipedia.org/wiki/Soubor:An_oil_rig_offshore_Vungtau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ulf_Offshore_Platform.jpg?uselang=cs" TargetMode="External"/><Relationship Id="rId2" Type="http://schemas.openxmlformats.org/officeDocument/2006/relationships/hyperlink" Target="http://cs.wikipedia.org/wiki/Soubor:Erd&#246;l_Bohrtur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.wikipedia.org/wiki/Tiedosto:StatfjordA(Jarvin1982).jpg" TargetMode="External"/><Relationship Id="rId5" Type="http://schemas.openxmlformats.org/officeDocument/2006/relationships/hyperlink" Target="http://sk.wikipedia.org/wiki/S&#250;bor:Trans-Alaska_Pipeline_System_Luca_Galuzzi_2005.jpg" TargetMode="External"/><Relationship Id="rId4" Type="http://schemas.openxmlformats.org/officeDocument/2006/relationships/hyperlink" Target="http://cs.wikipedia.org/wiki/Soubor:Focul_viu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</a:t>
            </a:r>
            <a:r>
              <a:rPr lang="cs-CZ" sz="2000" dirty="0" smtClean="0"/>
              <a:t>(období</a:t>
            </a:r>
            <a:r>
              <a:rPr lang="cs-CZ" sz="2000" dirty="0" smtClean="0"/>
              <a:t>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seznamuje žáky s druhy energetických surovin, jejich využitím. Žáci aktivně určují správné odpovědi.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435769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48" y="500042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VY_32_INOVACE_17_ENERGETICKÉ SUROVINY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Uhlí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ropa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70C0"/>
                </a:solidFill>
              </a:rPr>
              <a:t>zemní plyn </a:t>
            </a:r>
            <a:r>
              <a:rPr lang="cs-CZ" dirty="0" smtClean="0"/>
              <a:t>jsou:</a:t>
            </a:r>
            <a:endParaRPr lang="cs-CZ" dirty="0" smtClean="0"/>
          </a:p>
          <a:p>
            <a:r>
              <a:rPr lang="cs-CZ" dirty="0" smtClean="0"/>
              <a:t> nerostné suroviny, které se utvářely přeměnou organizmů po miliony let</a:t>
            </a:r>
          </a:p>
          <a:p>
            <a:r>
              <a:rPr lang="cs-CZ" dirty="0"/>
              <a:t>s</a:t>
            </a:r>
            <a:r>
              <a:rPr lang="cs-CZ" dirty="0" smtClean="0"/>
              <a:t>uroviny, ze kterých se vyrábí energie</a:t>
            </a:r>
          </a:p>
          <a:p>
            <a:r>
              <a:rPr lang="cs-CZ" dirty="0"/>
              <a:t>e</a:t>
            </a:r>
            <a:r>
              <a:rPr lang="cs-CZ" dirty="0" smtClean="0"/>
              <a:t>nergetické suroviny nebo také paliva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Uhlí</a:t>
            </a:r>
          </a:p>
          <a:p>
            <a:pPr marL="5381625" indent="-5381625">
              <a:buNone/>
            </a:pPr>
            <a:r>
              <a:rPr lang="cs-CZ" dirty="0" smtClean="0"/>
              <a:t>Skládá se převážně: z uhlíku           </a:t>
            </a:r>
            <a:r>
              <a:rPr lang="cs-CZ" dirty="0" smtClean="0">
                <a:solidFill>
                  <a:srgbClr val="00B050"/>
                </a:solidFill>
              </a:rPr>
              <a:t>správně</a:t>
            </a:r>
            <a:r>
              <a:rPr lang="cs-CZ" dirty="0" smtClean="0"/>
              <a:t> </a:t>
            </a:r>
          </a:p>
          <a:p>
            <a:pPr marL="0" indent="3222625">
              <a:buNone/>
            </a:pPr>
            <a:r>
              <a:rPr lang="cs-CZ" dirty="0" smtClean="0"/>
              <a:t> z kyslíku          </a:t>
            </a:r>
            <a:r>
              <a:rPr lang="cs-CZ" dirty="0" smtClean="0">
                <a:solidFill>
                  <a:srgbClr val="FF0000"/>
                </a:solidFill>
              </a:rPr>
              <a:t>chybně                    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/>
            <a:r>
              <a:rPr lang="cs-CZ" b="1" dirty="0" smtClean="0">
                <a:solidFill>
                  <a:srgbClr val="663300"/>
                </a:solidFill>
              </a:rPr>
              <a:t> Hnědé </a:t>
            </a:r>
            <a:r>
              <a:rPr lang="cs-CZ" b="1" dirty="0" smtClean="0">
                <a:solidFill>
                  <a:srgbClr val="663300"/>
                </a:solidFill>
              </a:rPr>
              <a:t>uhlí </a:t>
            </a:r>
            <a:r>
              <a:rPr lang="cs-CZ" dirty="0" smtClean="0"/>
              <a:t>se těží v povrchových dolech.</a:t>
            </a:r>
          </a:p>
          <a:p>
            <a:pPr marL="0" indent="0"/>
            <a:r>
              <a:rPr lang="cs-CZ" b="1" dirty="0" smtClean="0"/>
              <a:t> Černé uhlí</a:t>
            </a:r>
            <a:r>
              <a:rPr lang="cs-CZ" dirty="0" smtClean="0"/>
              <a:t> se těží v hlubinných dolech.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>
              <a:solidFill>
                <a:srgbClr val="6633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000760" y="2214554"/>
            <a:ext cx="142876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000760" y="2857496"/>
            <a:ext cx="142876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3784 0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92136 0 " pathEditMode="relative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Využití:</a:t>
            </a:r>
          </a:p>
          <a:p>
            <a:r>
              <a:rPr lang="cs-CZ" dirty="0"/>
              <a:t>k</a:t>
            </a:r>
            <a:r>
              <a:rPr lang="cs-CZ" dirty="0" smtClean="0"/>
              <a:t> topení</a:t>
            </a:r>
          </a:p>
          <a:p>
            <a:r>
              <a:rPr lang="cs-CZ" dirty="0"/>
              <a:t>k</a:t>
            </a:r>
            <a:r>
              <a:rPr lang="cs-CZ" dirty="0" smtClean="0"/>
              <a:t> výrobě el. energie v tepelných elektrárnách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Viktor\Desktop\uhlí černý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17002" y="3643314"/>
            <a:ext cx="3540750" cy="2655563"/>
          </a:xfrm>
          <a:prstGeom prst="rect">
            <a:avLst/>
          </a:prstGeom>
          <a:noFill/>
        </p:spPr>
      </p:pic>
      <p:pic>
        <p:nvPicPr>
          <p:cNvPr id="1027" name="Picture 3" descr="C:\Users\Viktor\Desktop\uhlí černý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3322669"/>
            <a:ext cx="2437203" cy="3249603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3"/>
            <a:ext cx="8229600" cy="200026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sz="3500" b="1" dirty="0" smtClean="0">
                <a:solidFill>
                  <a:schemeClr val="accent3">
                    <a:lumMod val="50000"/>
                  </a:schemeClr>
                </a:solidFill>
              </a:rPr>
              <a:t>Ropa, </a:t>
            </a:r>
            <a:r>
              <a:rPr lang="cs-CZ" sz="3500" dirty="0" smtClean="0"/>
              <a:t>také</a:t>
            </a:r>
            <a:r>
              <a:rPr lang="cs-CZ" sz="3500" b="1" dirty="0" smtClean="0">
                <a:solidFill>
                  <a:schemeClr val="accent3">
                    <a:lumMod val="50000"/>
                  </a:schemeClr>
                </a:solidFill>
              </a:rPr>
              <a:t> černé zlato</a:t>
            </a:r>
          </a:p>
          <a:p>
            <a:pPr>
              <a:buNone/>
            </a:pPr>
            <a:r>
              <a:rPr lang="cs-CZ" sz="3500" dirty="0" smtClean="0"/>
              <a:t>Je různobarevná, od světlé barvy až po tmavou.</a:t>
            </a:r>
          </a:p>
          <a:p>
            <a:pPr>
              <a:buNone/>
            </a:pPr>
            <a:r>
              <a:rPr lang="cs-CZ" sz="3500" dirty="0" smtClean="0"/>
              <a:t>Přepravuje se ropovody, tankery.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Viktor\Desktop\800px-Trans-Alaska_Pipeline_System_Luca_Galuzzi_20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0967" y="3857628"/>
            <a:ext cx="4289595" cy="2857496"/>
          </a:xfrm>
          <a:prstGeom prst="rect">
            <a:avLst/>
          </a:prstGeom>
          <a:noFill/>
        </p:spPr>
      </p:pic>
      <p:pic>
        <p:nvPicPr>
          <p:cNvPr id="2053" name="Picture 5" descr="C:\Users\Viktor\Desktop\800px-Portugal_pipeline (1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891135"/>
            <a:ext cx="4286248" cy="2824013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</a:pPr>
            <a:r>
              <a:rPr lang="cs-CZ" u="sng" dirty="0" smtClean="0"/>
              <a:t>Využití:</a:t>
            </a:r>
          </a:p>
          <a:p>
            <a:r>
              <a:rPr lang="cs-CZ" dirty="0"/>
              <a:t>v</a:t>
            </a:r>
            <a:r>
              <a:rPr lang="cs-CZ" dirty="0" smtClean="0"/>
              <a:t>ýroba nafty a benzínu</a:t>
            </a:r>
          </a:p>
          <a:p>
            <a:r>
              <a:rPr lang="cs-CZ" dirty="0"/>
              <a:t>v</a:t>
            </a:r>
            <a:r>
              <a:rPr lang="cs-CZ" dirty="0" smtClean="0"/>
              <a:t>e stavebnictví, např. asfalt</a:t>
            </a:r>
          </a:p>
          <a:p>
            <a:r>
              <a:rPr lang="cs-CZ" dirty="0"/>
              <a:t>v</a:t>
            </a:r>
            <a:r>
              <a:rPr lang="cs-CZ" dirty="0" smtClean="0"/>
              <a:t> chemickém průmyslu – chemikálie, např. herbicidy, pesticidy aj.</a:t>
            </a:r>
          </a:p>
          <a:p>
            <a:r>
              <a:rPr lang="cs-CZ" dirty="0"/>
              <a:t>v</a:t>
            </a:r>
            <a:r>
              <a:rPr lang="cs-CZ" dirty="0" smtClean="0"/>
              <a:t>ýroba plastů</a:t>
            </a:r>
          </a:p>
          <a:p>
            <a:r>
              <a:rPr lang="cs-CZ" dirty="0"/>
              <a:t>v</a:t>
            </a:r>
            <a:r>
              <a:rPr lang="cs-CZ" dirty="0" smtClean="0"/>
              <a:t>ýroba elektřiny</a:t>
            </a:r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Ropa se získává pomocí vrtů.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8" name="Picture 6" descr="C:\Users\Viktor\Desktop\431px-Erdöl_Bohrtur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472044"/>
            <a:ext cx="2808293" cy="3919289"/>
          </a:xfrm>
          <a:prstGeom prst="rect">
            <a:avLst/>
          </a:prstGeom>
          <a:noFill/>
        </p:spPr>
      </p:pic>
      <p:pic>
        <p:nvPicPr>
          <p:cNvPr id="3079" name="Picture 7" descr="C:\Users\Viktor\Desktop\Oil_wel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500306"/>
            <a:ext cx="5126564" cy="3844923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Viktor\Desktop\ropna plošin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352586" cy="3571876"/>
          </a:xfrm>
          <a:prstGeom prst="rect">
            <a:avLst/>
          </a:prstGeom>
          <a:noFill/>
        </p:spPr>
      </p:pic>
      <p:pic>
        <p:nvPicPr>
          <p:cNvPr id="4100" name="Picture 4" descr="C:\Users\Viktor\Desktop\800px-An_oil_rig_offshore_Vungta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33" y="3335952"/>
            <a:ext cx="5286413" cy="3522072"/>
          </a:xfrm>
          <a:prstGeom prst="rect">
            <a:avLst/>
          </a:prstGeom>
          <a:noFill/>
        </p:spPr>
      </p:pic>
      <p:pic>
        <p:nvPicPr>
          <p:cNvPr id="4101" name="Picture 5" descr="C:\Users\Viktor\Desktop\450px-Gulf_Offshore_Platform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714488"/>
            <a:ext cx="3857652" cy="5143536"/>
          </a:xfrm>
          <a:prstGeom prst="rect">
            <a:avLst/>
          </a:prstGeom>
          <a:noFill/>
        </p:spPr>
      </p:pic>
      <p:pic>
        <p:nvPicPr>
          <p:cNvPr id="4102" name="Picture 6" descr="C:\Users\Viktor\Desktop\StatfjordA(Jarvin1982)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1" y="1"/>
            <a:ext cx="3857620" cy="1857364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Energetické suroviny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514353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Zemní plyn – je přírodní hořlavý plyn.</a:t>
            </a:r>
          </a:p>
          <a:p>
            <a:pPr>
              <a:buNone/>
            </a:pPr>
            <a:r>
              <a:rPr lang="cs-CZ" dirty="0" smtClean="0"/>
              <a:t>Uvolňuje se odpařováním z ropy.</a:t>
            </a:r>
          </a:p>
          <a:p>
            <a:pPr>
              <a:buNone/>
            </a:pPr>
            <a:r>
              <a:rPr lang="cs-CZ" dirty="0" smtClean="0"/>
              <a:t>Těží se společně s ropou.</a:t>
            </a:r>
          </a:p>
          <a:p>
            <a:pPr>
              <a:buNone/>
            </a:pPr>
            <a:r>
              <a:rPr lang="cs-CZ" dirty="0" smtClean="0"/>
              <a:t>Přepravuje se plynovody.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u="sng" dirty="0" smtClean="0"/>
              <a:t>Využití:</a:t>
            </a:r>
          </a:p>
          <a:p>
            <a:r>
              <a:rPr lang="cs-CZ" dirty="0" smtClean="0"/>
              <a:t>k vytápění</a:t>
            </a:r>
          </a:p>
          <a:p>
            <a:r>
              <a:rPr lang="cs-CZ" dirty="0" smtClean="0"/>
              <a:t>vaření a pečení</a:t>
            </a:r>
          </a:p>
        </p:txBody>
      </p:sp>
      <p:pic>
        <p:nvPicPr>
          <p:cNvPr id="5123" name="Picture 3" descr="C:\Users\Viktor\Desktop\800px-Focul_viu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02163" y="3786190"/>
            <a:ext cx="3860826" cy="2714644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http://cs.wikipedia.org/wiki/Soubor:Mineral_Antracita_GDFL001.JPG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http://cs.wikipedia.org/wiki/Soubor:Coal_train_east_of_Bristol_Parkway_2006-05-03_01.jpg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http://cs.wikipedia.org/wiki/Soubor:An_oil_rig_offshore_Vungtau.jpg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http://cs.wikipedia.org/wiki/Soubor:Oil_well.jpg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http://cs.wikipedia.org/wiki/Soubor:Portugal_pipeline.jpg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http://cs.wikipedia.org/wiki/Soubor:Erdöl_Bohrturm.jpg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http://commons.wikimedia.org/wiki/File:Gulf_Offshore_Platform.jpg?uselang=cs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http://cs.wikipedia.org/wiki/Soubor:Focul_viu1.jpg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/>
              </a:rPr>
              <a:t>http://sk.wikipedia.org/wiki/Súbor:Trans-Alaska_Pipeline_System_Luca_Galuzzi_2005.jpg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6"/>
              </a:rPr>
              <a:t>http://fi.wikipedia.org/wiki/Tiedosto:StatfjordA(Jarvin1982).jpg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271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Energetické suroviny</vt:lpstr>
      <vt:lpstr>Energetické suroviny</vt:lpstr>
      <vt:lpstr>Energetické suroviny</vt:lpstr>
      <vt:lpstr>Energetické suroviny</vt:lpstr>
      <vt:lpstr>Energetické suroviny</vt:lpstr>
      <vt:lpstr>Energetické suroviny</vt:lpstr>
      <vt:lpstr>Energetické suroviny</vt:lpstr>
      <vt:lpstr>Prezentace aplikace PowerPoint</vt:lpstr>
      <vt:lpstr>Energetické suroviny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Martin Králík</cp:lastModifiedBy>
  <cp:revision>32</cp:revision>
  <dcterms:created xsi:type="dcterms:W3CDTF">2011-10-16T10:55:22Z</dcterms:created>
  <dcterms:modified xsi:type="dcterms:W3CDTF">2012-03-19T18:18:01Z</dcterms:modified>
</cp:coreProperties>
</file>