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3" r:id="rId2"/>
    <p:sldId id="274" r:id="rId3"/>
    <p:sldId id="260" r:id="rId4"/>
    <p:sldId id="275" r:id="rId5"/>
    <p:sldId id="261" r:id="rId6"/>
    <p:sldId id="276" r:id="rId7"/>
    <p:sldId id="262" r:id="rId8"/>
    <p:sldId id="263" r:id="rId9"/>
    <p:sldId id="277" r:id="rId10"/>
    <p:sldId id="265" r:id="rId11"/>
    <p:sldId id="266" r:id="rId12"/>
    <p:sldId id="267" r:id="rId13"/>
    <p:sldId id="268" r:id="rId14"/>
    <p:sldId id="269" r:id="rId15"/>
    <p:sldId id="278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32" y="-9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EE42CA-7103-40A4-AF51-EA61D0F9AE5D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52D4B6-4B57-4890-8B17-F26B608F1F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04EB7-FC67-46F4-BA60-3C3D3CF135E8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731CB-4094-4F87-B97F-E7D0D167C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04EB7-FC67-46F4-BA60-3C3D3CF135E8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731CB-4094-4F87-B97F-E7D0D167C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04EB7-FC67-46F4-BA60-3C3D3CF135E8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731CB-4094-4F87-B97F-E7D0D167C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04EB7-FC67-46F4-BA60-3C3D3CF135E8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731CB-4094-4F87-B97F-E7D0D167C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04EB7-FC67-46F4-BA60-3C3D3CF135E8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731CB-4094-4F87-B97F-E7D0D167C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04EB7-FC67-46F4-BA60-3C3D3CF135E8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731CB-4094-4F87-B97F-E7D0D167C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04EB7-FC67-46F4-BA60-3C3D3CF135E8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731CB-4094-4F87-B97F-E7D0D167C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04EB7-FC67-46F4-BA60-3C3D3CF135E8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731CB-4094-4F87-B97F-E7D0D167C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04EB7-FC67-46F4-BA60-3C3D3CF135E8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731CB-4094-4F87-B97F-E7D0D167C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04EB7-FC67-46F4-BA60-3C3D3CF135E8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731CB-4094-4F87-B97F-E7D0D167C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04EB7-FC67-46F4-BA60-3C3D3CF135E8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731CB-4094-4F87-B97F-E7D0D167C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404EB7-FC67-46F4-BA60-3C3D3CF135E8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3731CB-4094-4F87-B97F-E7D0D167C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CJL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3.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Velká písmena </a:t>
                      </a:r>
                      <a:b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u významných dnů </a:t>
                      </a:r>
                      <a:b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 akcí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Pravopis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Hana Maříková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listopad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OPVK_1.5_DUM_III/2_CJL_MA028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VY_32_INOVACE_CJL_MA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028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Opakování grafické stránky jazyka, zopakování pravidel pro psaní velkých písmen u významných dějinných událostí, akcí, památných dnů a svátků, cen, vyznamenání a při vyjadřování úcty 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Velká písmena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velká písmena píšeme u názvů: </a:t>
            </a:r>
          </a:p>
          <a:p>
            <a:r>
              <a:rPr lang="cs-CZ" dirty="0" smtClean="0"/>
              <a:t>významných dějinných událostí</a:t>
            </a:r>
          </a:p>
          <a:p>
            <a:r>
              <a:rPr lang="cs-CZ" dirty="0" smtClean="0"/>
              <a:t>opakujících se kulturních,politických, obchodních a jiných akcí</a:t>
            </a:r>
            <a:endParaRPr lang="cs-CZ" dirty="0"/>
          </a:p>
          <a:p>
            <a:r>
              <a:rPr lang="cs-CZ" dirty="0" smtClean="0"/>
              <a:t>významných památných dnů a u svátků</a:t>
            </a:r>
          </a:p>
          <a:p>
            <a:r>
              <a:rPr lang="cs-CZ" dirty="0"/>
              <a:t>v</a:t>
            </a:r>
            <a:r>
              <a:rPr lang="cs-CZ" dirty="0" smtClean="0"/>
              <a:t>ýznamných soutěží a jejich trofejí</a:t>
            </a:r>
          </a:p>
          <a:p>
            <a:r>
              <a:rPr lang="cs-CZ" dirty="0"/>
              <a:t>v</a:t>
            </a:r>
            <a:r>
              <a:rPr lang="cs-CZ" dirty="0" smtClean="0"/>
              <a:t>yznamenání a cen</a:t>
            </a:r>
          </a:p>
          <a:p>
            <a:r>
              <a:rPr lang="cs-CZ" dirty="0"/>
              <a:t>v</a:t>
            </a:r>
            <a:r>
              <a:rPr lang="cs-CZ" dirty="0" smtClean="0"/>
              <a:t>elké písmeno píšeme i jako výraz úcty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Významné dějinné události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3800" dirty="0" smtClean="0"/>
              <a:t>Květnová revoluce (též Květen 1945, Pražské povstání apod.) </a:t>
            </a:r>
            <a:r>
              <a:rPr lang="cs-CZ" sz="3800" dirty="0" smtClean="0">
                <a:solidFill>
                  <a:srgbClr val="FF0000"/>
                </a:solidFill>
              </a:rPr>
              <a:t>ale</a:t>
            </a:r>
            <a:r>
              <a:rPr lang="cs-CZ" sz="3800" dirty="0" smtClean="0"/>
              <a:t> sametová revoluce</a:t>
            </a:r>
          </a:p>
          <a:p>
            <a:r>
              <a:rPr lang="cs-CZ" sz="3800" dirty="0" smtClean="0"/>
              <a:t>Konference o bezpečnosti a spolupráci </a:t>
            </a:r>
            <a:br>
              <a:rPr lang="cs-CZ" sz="3800" dirty="0" smtClean="0"/>
            </a:br>
            <a:r>
              <a:rPr lang="cs-CZ" sz="3800" dirty="0" smtClean="0"/>
              <a:t>v Evropě</a:t>
            </a:r>
          </a:p>
          <a:p>
            <a:r>
              <a:rPr lang="cs-CZ" sz="3800" dirty="0" smtClean="0"/>
              <a:t>Slovenské národní povstání</a:t>
            </a:r>
          </a:p>
          <a:p>
            <a:r>
              <a:rPr lang="cs-CZ" sz="3800" dirty="0" smtClean="0"/>
              <a:t>Velká francouzská revoluce  </a:t>
            </a:r>
          </a:p>
          <a:p>
            <a:r>
              <a:rPr lang="cs-CZ" sz="3800" dirty="0" smtClean="0"/>
              <a:t>Krvavá neděle (Petrohrad 1905)</a:t>
            </a:r>
          </a:p>
          <a:p>
            <a:r>
              <a:rPr lang="cs-CZ" sz="3800" dirty="0" smtClean="0">
                <a:solidFill>
                  <a:srgbClr val="FF0000"/>
                </a:solidFill>
              </a:rPr>
              <a:t>ale</a:t>
            </a:r>
            <a:r>
              <a:rPr lang="cs-CZ" sz="3800" dirty="0" smtClean="0"/>
              <a:t> </a:t>
            </a:r>
            <a:r>
              <a:rPr lang="cs-CZ" sz="3800" dirty="0" smtClean="0">
                <a:solidFill>
                  <a:srgbClr val="FF0000"/>
                </a:solidFill>
              </a:rPr>
              <a:t>zpravidla</a:t>
            </a:r>
            <a:r>
              <a:rPr lang="cs-CZ" sz="3800" dirty="0" smtClean="0"/>
              <a:t> </a:t>
            </a:r>
            <a:br>
              <a:rPr lang="cs-CZ" sz="3800" dirty="0" smtClean="0"/>
            </a:br>
            <a:r>
              <a:rPr lang="cs-CZ" sz="3800" dirty="0" smtClean="0"/>
              <a:t>druhá světová válka</a:t>
            </a:r>
            <a:br>
              <a:rPr lang="cs-CZ" sz="3800" dirty="0" smtClean="0"/>
            </a:br>
            <a:r>
              <a:rPr lang="cs-CZ" sz="3800" dirty="0" smtClean="0"/>
              <a:t>husitské války,  napoleonské války (v mn</a:t>
            </a:r>
            <a:r>
              <a:rPr lang="cs-CZ" sz="3800" dirty="0"/>
              <a:t>.</a:t>
            </a:r>
            <a:r>
              <a:rPr lang="cs-CZ" sz="3800" dirty="0" smtClean="0"/>
              <a:t> </a:t>
            </a:r>
            <a:r>
              <a:rPr lang="cs-CZ" sz="3800" dirty="0"/>
              <a:t>č</a:t>
            </a:r>
            <a:r>
              <a:rPr lang="cs-CZ" sz="3800" dirty="0" smtClean="0"/>
              <a:t>.)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Poznámka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u</a:t>
            </a:r>
            <a:r>
              <a:rPr lang="cs-CZ" sz="4000" dirty="0" smtClean="0"/>
              <a:t> historických událostí hodně vzdálených od současnosti </a:t>
            </a:r>
            <a:br>
              <a:rPr lang="cs-CZ" sz="4000" dirty="0" smtClean="0"/>
            </a:br>
            <a:r>
              <a:rPr lang="cs-CZ" sz="4000" dirty="0" smtClean="0"/>
              <a:t>nebo jsou-li názvy v mn. čísle,</a:t>
            </a:r>
            <a:br>
              <a:rPr lang="cs-CZ" sz="4000" dirty="0" smtClean="0"/>
            </a:br>
            <a:r>
              <a:rPr lang="cs-CZ" sz="4000" dirty="0" smtClean="0"/>
              <a:t>píšeme malé počáteční písmeno – </a:t>
            </a:r>
            <a:br>
              <a:rPr lang="cs-CZ" sz="4000" dirty="0" smtClean="0"/>
            </a:br>
            <a:r>
              <a:rPr lang="cs-CZ" sz="4000" dirty="0" smtClean="0"/>
              <a:t>vestfálský mír, bartolomějská noc, dobytí Bastily, třicetiletá válka</a:t>
            </a:r>
            <a:endParaRPr lang="cs-CZ" sz="4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Opakující se akce politické, </a:t>
            </a:r>
            <a:br>
              <a:rPr lang="cs-CZ" dirty="0" smtClean="0"/>
            </a:br>
            <a:r>
              <a:rPr lang="cs-CZ" dirty="0" smtClean="0"/>
              <a:t>obchodní, kulturní aj.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Den lidských práv, Týden italského filmu, Měsíc knihy, Den Země, Mezinárodní den žen</a:t>
            </a:r>
          </a:p>
          <a:p>
            <a:r>
              <a:rPr lang="cs-CZ" dirty="0" smtClean="0"/>
              <a:t>Mezinárodní hudební festival Pražské jaro, Zahrada Čech (výstava), Velká cena Prahy, Země živitelka, Český slavík, </a:t>
            </a:r>
            <a:r>
              <a:rPr lang="cs-CZ" dirty="0" err="1" smtClean="0"/>
              <a:t>Invex</a:t>
            </a:r>
            <a:r>
              <a:rPr lang="cs-CZ" dirty="0" smtClean="0"/>
              <a:t> Brno (veletrh výpočetní techniky), Velká pardubická, Závod míru, soutěž Miss ČR, Haškova Lipnice, Jiráskův Hronov, Šťastných deset, Šance milion, Český lev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Velké písmeno vždy u oficiálních názvů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u mnoha označení píšeme </a:t>
            </a:r>
            <a:r>
              <a:rPr lang="cs-CZ" dirty="0" smtClean="0">
                <a:solidFill>
                  <a:srgbClr val="FF0000"/>
                </a:solidFill>
              </a:rPr>
              <a:t>velké písmeno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zpravidla </a:t>
            </a:r>
            <a:r>
              <a:rPr lang="cs-CZ" dirty="0" smtClean="0">
                <a:solidFill>
                  <a:srgbClr val="FF0000"/>
                </a:solidFill>
              </a:rPr>
              <a:t>s uvedením pořadí nebo data,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/>
              <a:t>ovšem</a:t>
            </a:r>
            <a:r>
              <a:rPr lang="cs-CZ" dirty="0" smtClean="0">
                <a:solidFill>
                  <a:srgbClr val="FF0000"/>
                </a:solidFill>
              </a:rPr>
              <a:t> jen jsou-li názvy oficiální</a:t>
            </a:r>
            <a:r>
              <a:rPr lang="cs-CZ" dirty="0" smtClean="0"/>
              <a:t> -  </a:t>
            </a:r>
          </a:p>
          <a:p>
            <a:r>
              <a:rPr lang="cs-CZ" dirty="0" smtClean="0"/>
              <a:t>Dvacátý (20.) mezinárodní filmový festival </a:t>
            </a:r>
            <a:br>
              <a:rPr lang="cs-CZ" dirty="0" smtClean="0"/>
            </a:br>
            <a:r>
              <a:rPr lang="cs-CZ" dirty="0" smtClean="0"/>
              <a:t>v Karlových Varech i Mezinárodní filmový festival v Karlových Varech</a:t>
            </a:r>
          </a:p>
          <a:p>
            <a:r>
              <a:rPr lang="cs-CZ" dirty="0" smtClean="0"/>
              <a:t>Šestnácté (16.) zimní olympijské hry</a:t>
            </a:r>
          </a:p>
          <a:p>
            <a:r>
              <a:rPr lang="cs-CZ" dirty="0" smtClean="0"/>
              <a:t>Mistrovství světa v odbíjené žen 1992 </a:t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Obecné pojmenování – malé písmeno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pokud jde o pojmenování obecné, píšeme malé písmeno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- filmový festival v Karlových   Varech</a:t>
            </a:r>
            <a:br>
              <a:rPr lang="cs-CZ" sz="4400" dirty="0" smtClean="0"/>
            </a:br>
            <a:r>
              <a:rPr lang="cs-CZ" sz="4400" dirty="0" smtClean="0"/>
              <a:t>- zimní olympijské hry</a:t>
            </a:r>
            <a:br>
              <a:rPr lang="cs-CZ" sz="4400" dirty="0" smtClean="0"/>
            </a:br>
            <a:r>
              <a:rPr lang="cs-CZ" sz="4400" dirty="0" smtClean="0"/>
              <a:t>- mistrovství světa atd.</a:t>
            </a:r>
            <a:endParaRPr lang="cs-CZ" sz="4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Významné památné dny, svátky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600" dirty="0" smtClean="0"/>
              <a:t>Den české státnosti (28. 9.)</a:t>
            </a:r>
          </a:p>
          <a:p>
            <a:r>
              <a:rPr lang="cs-CZ" sz="3600" dirty="0" smtClean="0"/>
              <a:t>Den vzniku samostatného českého státu </a:t>
            </a:r>
            <a:br>
              <a:rPr lang="cs-CZ" sz="3600" dirty="0" smtClean="0"/>
            </a:br>
            <a:r>
              <a:rPr lang="cs-CZ" sz="3600" dirty="0" smtClean="0"/>
              <a:t>(28. 10.) </a:t>
            </a:r>
          </a:p>
          <a:p>
            <a:r>
              <a:rPr lang="cs-CZ" sz="3600" dirty="0" smtClean="0"/>
              <a:t>Den boje za svobodu a demokracii (17. 11.)</a:t>
            </a:r>
          </a:p>
          <a:p>
            <a:r>
              <a:rPr lang="cs-CZ" sz="3600" dirty="0" smtClean="0"/>
              <a:t>První máj, Svátek práce</a:t>
            </a:r>
          </a:p>
          <a:p>
            <a:r>
              <a:rPr lang="cs-CZ" sz="3600" dirty="0" smtClean="0"/>
              <a:t>Den osvobození od fašismu (8. 5.)</a:t>
            </a:r>
          </a:p>
          <a:p>
            <a:r>
              <a:rPr lang="cs-CZ" sz="3600" dirty="0" smtClean="0"/>
              <a:t>Den slovanských věrozvěstů Cyrila </a:t>
            </a:r>
            <a:br>
              <a:rPr lang="cs-CZ" sz="3600" dirty="0" smtClean="0"/>
            </a:br>
            <a:r>
              <a:rPr lang="cs-CZ" sz="3600" dirty="0" smtClean="0"/>
              <a:t>a Metoděje (5. 7.)</a:t>
            </a:r>
          </a:p>
          <a:p>
            <a:r>
              <a:rPr lang="cs-CZ" sz="3600" dirty="0" smtClean="0"/>
              <a:t>Den upálení mistra Jana Husa (6. 7.)</a:t>
            </a:r>
          </a:p>
          <a:p>
            <a:endParaRPr lang="cs-CZ" sz="3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Významné dny a svátky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Nový rok (pouze den 1. 1.), Štědrý den, Hod boží vánoční (Boží hod vánoční), Květná neděle, Hromnice, Dušičky,  </a:t>
            </a:r>
            <a:br>
              <a:rPr lang="cs-CZ" sz="3600" dirty="0" smtClean="0"/>
            </a:br>
            <a:r>
              <a:rPr lang="cs-CZ" sz="3600" dirty="0" smtClean="0"/>
              <a:t>Velký pátek</a:t>
            </a:r>
          </a:p>
          <a:p>
            <a:r>
              <a:rPr lang="cs-CZ" sz="3600" dirty="0" smtClean="0"/>
              <a:t>Mezinárodní den žen, Mezinárodní den dětí, Svátek matek, Den vítězství</a:t>
            </a:r>
          </a:p>
          <a:p>
            <a:r>
              <a:rPr lang="cs-CZ" sz="3600" dirty="0" smtClean="0"/>
              <a:t>Vánoce, Velikonoce, Svatodušní svátky</a:t>
            </a:r>
            <a:br>
              <a:rPr lang="cs-CZ" sz="3600" dirty="0" smtClean="0"/>
            </a:br>
            <a:r>
              <a:rPr lang="cs-CZ" sz="3600" dirty="0" smtClean="0">
                <a:solidFill>
                  <a:srgbClr val="FF0000"/>
                </a:solidFill>
              </a:rPr>
              <a:t>ale </a:t>
            </a:r>
            <a:r>
              <a:rPr lang="cs-CZ" sz="3600" dirty="0" smtClean="0"/>
              <a:t>-  advent, masopust, letnice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Soutěže a jejich trofeje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Zlatý krokodýl</a:t>
            </a:r>
          </a:p>
          <a:p>
            <a:r>
              <a:rPr lang="cs-CZ" dirty="0" smtClean="0"/>
              <a:t>Český slavík</a:t>
            </a:r>
          </a:p>
          <a:p>
            <a:r>
              <a:rPr lang="cs-CZ" dirty="0" smtClean="0"/>
              <a:t>Stříbrná růže mezinárodního televizního festivalu v Praze</a:t>
            </a:r>
          </a:p>
          <a:p>
            <a:r>
              <a:rPr lang="cs-CZ" dirty="0" smtClean="0"/>
              <a:t>Zlatá deska Supraphonu</a:t>
            </a:r>
          </a:p>
          <a:p>
            <a:r>
              <a:rPr lang="cs-CZ" dirty="0" smtClean="0"/>
              <a:t>Světový pohár ve sjezdovém lyžování</a:t>
            </a:r>
          </a:p>
          <a:p>
            <a:r>
              <a:rPr lang="cs-CZ" dirty="0" smtClean="0"/>
              <a:t>(závod o) Primátorský štít, </a:t>
            </a:r>
          </a:p>
          <a:p>
            <a:r>
              <a:rPr lang="cs-CZ" dirty="0" smtClean="0"/>
              <a:t>(soutěž o) Pohár mistrů evropských zemí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Jména vyznamenání a cen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Řád bílého lva</a:t>
            </a:r>
          </a:p>
          <a:p>
            <a:r>
              <a:rPr lang="cs-CZ" dirty="0" smtClean="0"/>
              <a:t>Řád T. G. Masaryka</a:t>
            </a:r>
          </a:p>
          <a:p>
            <a:r>
              <a:rPr lang="cs-CZ" dirty="0" smtClean="0"/>
              <a:t>Cena Egona </a:t>
            </a:r>
            <a:r>
              <a:rPr lang="cs-CZ" dirty="0" err="1" smtClean="0"/>
              <a:t>Hostovského</a:t>
            </a:r>
            <a:endParaRPr lang="cs-CZ" dirty="0" smtClean="0"/>
          </a:p>
          <a:p>
            <a:r>
              <a:rPr lang="cs-CZ" dirty="0" smtClean="0"/>
              <a:t>Nobelova cena míru </a:t>
            </a:r>
          </a:p>
          <a:p>
            <a:r>
              <a:rPr lang="cs-CZ" dirty="0" smtClean="0"/>
              <a:t>Medaile za zásluhy</a:t>
            </a:r>
          </a:p>
          <a:p>
            <a:r>
              <a:rPr lang="cs-CZ" dirty="0" smtClean="0"/>
              <a:t>Janského plaketa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ale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čestná plaketa F. Palackého,</a:t>
            </a:r>
            <a:br>
              <a:rPr lang="cs-CZ" dirty="0" smtClean="0"/>
            </a:br>
            <a:r>
              <a:rPr lang="cs-CZ" dirty="0" smtClean="0"/>
              <a:t>stříbrná medaile Masarykovy univerzity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Velké písmeno jako </a:t>
            </a:r>
            <a:br>
              <a:rPr lang="cs-CZ" dirty="0" smtClean="0"/>
            </a:br>
            <a:r>
              <a:rPr lang="cs-CZ" dirty="0" smtClean="0"/>
              <a:t>výraz úcty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800" dirty="0" smtClean="0">
                <a:solidFill>
                  <a:srgbClr val="FF0000"/>
                </a:solidFill>
              </a:rPr>
              <a:t> v dopisech</a:t>
            </a:r>
            <a:r>
              <a:rPr lang="cs-CZ" sz="4800" dirty="0" smtClean="0"/>
              <a:t> </a:t>
            </a:r>
            <a:r>
              <a:rPr lang="cs-CZ" sz="4800" dirty="0" smtClean="0">
                <a:solidFill>
                  <a:srgbClr val="FF0000"/>
                </a:solidFill>
              </a:rPr>
              <a:t>u osobních </a:t>
            </a:r>
            <a:br>
              <a:rPr lang="cs-CZ" sz="4800" dirty="0" smtClean="0">
                <a:solidFill>
                  <a:srgbClr val="FF0000"/>
                </a:solidFill>
              </a:rPr>
            </a:br>
            <a:r>
              <a:rPr lang="cs-CZ" sz="4800" dirty="0" smtClean="0">
                <a:solidFill>
                  <a:srgbClr val="FF0000"/>
                </a:solidFill>
              </a:rPr>
              <a:t>a přivlastňovacích zájmen </a:t>
            </a:r>
            <a:br>
              <a:rPr lang="cs-CZ" sz="4800" dirty="0" smtClean="0">
                <a:solidFill>
                  <a:srgbClr val="FF0000"/>
                </a:solidFill>
              </a:rPr>
            </a:br>
            <a:r>
              <a:rPr lang="cs-CZ" sz="4800" dirty="0" smtClean="0">
                <a:solidFill>
                  <a:srgbClr val="FF0000"/>
                </a:solidFill>
              </a:rPr>
              <a:t>druhé osoby: </a:t>
            </a:r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4800" dirty="0" smtClean="0"/>
              <a:t>Ty, Tebe, ..., Tvůj, Vy, Vám, ..., Váš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Velké písmeno můžeme </a:t>
            </a:r>
            <a:br>
              <a:rPr lang="cs-CZ" dirty="0" smtClean="0"/>
            </a:br>
            <a:r>
              <a:rPr lang="cs-CZ" dirty="0" smtClean="0"/>
              <a:t>v dopisech napsat vždy!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těchto případech </a:t>
            </a:r>
            <a:r>
              <a:rPr lang="cs-CZ" dirty="0" smtClean="0">
                <a:solidFill>
                  <a:srgbClr val="FF0000"/>
                </a:solidFill>
              </a:rPr>
              <a:t>lze napsat velké písmeno vždy,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ať píšeme jednotlivci, několika osobám, </a:t>
            </a:r>
            <a:br>
              <a:rPr lang="cs-CZ" dirty="0" smtClean="0"/>
            </a:br>
            <a:r>
              <a:rPr lang="cs-CZ" dirty="0" smtClean="0"/>
              <a:t>nebo kolektivu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malé písmeno </a:t>
            </a:r>
            <a:r>
              <a:rPr lang="cs-CZ" dirty="0" smtClean="0"/>
              <a:t>u všech uvedených zájmen můžeme užít jen </a:t>
            </a:r>
            <a:r>
              <a:rPr lang="cs-CZ" dirty="0" smtClean="0">
                <a:solidFill>
                  <a:srgbClr val="FF0000"/>
                </a:solidFill>
              </a:rPr>
              <a:t>v dopise soukromém</a:t>
            </a:r>
            <a:r>
              <a:rPr lang="cs-CZ" dirty="0" smtClean="0"/>
              <a:t>, důvěrném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velké písmeno se </a:t>
            </a:r>
            <a:r>
              <a:rPr lang="cs-CZ" dirty="0" smtClean="0"/>
              <a:t>však</a:t>
            </a:r>
            <a:r>
              <a:rPr lang="cs-CZ" dirty="0" smtClean="0">
                <a:solidFill>
                  <a:srgbClr val="FF0000"/>
                </a:solidFill>
              </a:rPr>
              <a:t> nepíše u zájmen zvratných</a:t>
            </a:r>
            <a:r>
              <a:rPr lang="cs-CZ" dirty="0" smtClean="0"/>
              <a:t> (se, si, sebe, svůj)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Velké písmeno v některých </a:t>
            </a:r>
            <a:br>
              <a:rPr lang="cs-CZ" dirty="0" smtClean="0"/>
            </a:br>
            <a:r>
              <a:rPr lang="cs-CZ" dirty="0" smtClean="0"/>
              <a:t>tradičních titulech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užívaných pro významné osobnosti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Excelence, Vaše Magnificence, Jasnosti</a:t>
            </a:r>
          </a:p>
          <a:p>
            <a:r>
              <a:rPr lang="cs-CZ" dirty="0" smtClean="0"/>
              <a:t>Jeho Milost</a:t>
            </a:r>
          </a:p>
          <a:p>
            <a:r>
              <a:rPr lang="cs-CZ" dirty="0" smtClean="0"/>
              <a:t>Mistr Mikoláš Aleš, vážený Mistře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ale </a:t>
            </a:r>
            <a:r>
              <a:rPr lang="cs-CZ" dirty="0" smtClean="0"/>
              <a:t>jako historický akademický titul – mistr Jan Hus, jen v tradiční zkratce je M. Jan Hus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Velké písmeno jako vyjádření úcty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dirty="0" smtClean="0"/>
              <a:t>jako prostředek k </a:t>
            </a:r>
            <a:r>
              <a:rPr lang="cs-CZ" sz="4400" dirty="0" smtClean="0">
                <a:solidFill>
                  <a:srgbClr val="FF0000"/>
                </a:solidFill>
              </a:rPr>
              <a:t>zdůraznění</a:t>
            </a:r>
            <a:r>
              <a:rPr lang="cs-CZ" sz="4400" dirty="0" smtClean="0"/>
              <a:t> (on je Někdo), neobvyklého pojetí (oblast Já) </a:t>
            </a:r>
          </a:p>
          <a:p>
            <a:r>
              <a:rPr lang="cs-CZ" sz="4400" dirty="0" smtClean="0"/>
              <a:t>nebo vztahu citového, zvl. v řeči básnické </a:t>
            </a:r>
            <a:br>
              <a:rPr lang="cs-CZ" sz="4400" dirty="0" smtClean="0"/>
            </a:br>
            <a:r>
              <a:rPr lang="cs-CZ" sz="4400" dirty="0" smtClean="0"/>
              <a:t>(matka Vlast, On a Ona)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EISLEROVÁ, Jana. </a:t>
            </a:r>
            <a:r>
              <a:rPr lang="cs-CZ" i="1" dirty="0" smtClean="0"/>
              <a:t>Píše se VELKÉ/malé písmeno?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Havlíčkův Brod: Fragment, 2004, 80 s. Já na to mám--, --já se to naučím. ISBN 80-720-0951-6. </a:t>
            </a:r>
          </a:p>
          <a:p>
            <a:r>
              <a:rPr lang="cs-CZ" i="1" dirty="0" smtClean="0"/>
              <a:t>Pravidla českého pravopisu. Školní vydání včetně Dodatku</a:t>
            </a:r>
            <a:r>
              <a:rPr lang="cs-CZ" dirty="0" smtClean="0"/>
              <a:t>. 1.vyd. Praha: Fortuna, 1999, 383 s. ISBN 80-716-8679-4. </a:t>
            </a:r>
          </a:p>
          <a:p>
            <a:r>
              <a:rPr lang="cs-CZ" dirty="0" smtClean="0"/>
              <a:t>SOCHROVÁ, Marie. </a:t>
            </a:r>
            <a:r>
              <a:rPr lang="cs-CZ" i="1" dirty="0" smtClean="0"/>
              <a:t>Český jazyk v kostce</a:t>
            </a:r>
            <a:r>
              <a:rPr lang="cs-CZ" dirty="0" smtClean="0"/>
              <a:t>. ISBN 80-7200-041-1.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507</Words>
  <Application>Microsoft Office PowerPoint</Application>
  <PresentationFormat>Předvádění na obrazovce (4:3)</PresentationFormat>
  <Paragraphs>90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Digitální učební materiál</vt:lpstr>
      <vt:lpstr>Velká písmena</vt:lpstr>
      <vt:lpstr>Významné dějinné události</vt:lpstr>
      <vt:lpstr>Poznámka</vt:lpstr>
      <vt:lpstr>Opakující se akce politické,  obchodní, kulturní aj.</vt:lpstr>
      <vt:lpstr>Velké písmeno vždy u oficiálních názvů</vt:lpstr>
      <vt:lpstr>Obecné pojmenování – malé písmeno</vt:lpstr>
      <vt:lpstr>Významné památné dny, svátky</vt:lpstr>
      <vt:lpstr>Významné dny a svátky</vt:lpstr>
      <vt:lpstr>Soutěže a jejich trofeje</vt:lpstr>
      <vt:lpstr> Jména vyznamenání a cen </vt:lpstr>
      <vt:lpstr> Velké písmeno jako  výraz úcty  </vt:lpstr>
      <vt:lpstr>Velké písmeno můžeme  v dopisech napsat vždy!</vt:lpstr>
      <vt:lpstr>Velké písmeno v některých  tradičních titulech </vt:lpstr>
      <vt:lpstr>Velké písmeno jako vyjádření úcty</vt:lpstr>
      <vt:lpstr>Zdroje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marikova</dc:creator>
  <cp:lastModifiedBy>siroky</cp:lastModifiedBy>
  <cp:revision>9</cp:revision>
  <dcterms:created xsi:type="dcterms:W3CDTF">2013-10-16T13:03:01Z</dcterms:created>
  <dcterms:modified xsi:type="dcterms:W3CDTF">2013-11-24T21:24:49Z</dcterms:modified>
</cp:coreProperties>
</file>