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81" r:id="rId2"/>
    <p:sldId id="257" r:id="rId3"/>
    <p:sldId id="285" r:id="rId4"/>
    <p:sldId id="282" r:id="rId5"/>
    <p:sldId id="258" r:id="rId6"/>
    <p:sldId id="284" r:id="rId7"/>
    <p:sldId id="259" r:id="rId8"/>
    <p:sldId id="283" r:id="rId9"/>
    <p:sldId id="260" r:id="rId10"/>
    <p:sldId id="261" r:id="rId11"/>
    <p:sldId id="262" r:id="rId12"/>
    <p:sldId id="263" r:id="rId13"/>
    <p:sldId id="27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02" y="-9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708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F703E5-9EEF-446D-9CDF-1A5203BBED6E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6D88D7-CCBF-4E02-9497-104396B2C64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260E8-44D6-4A8A-9AED-1281DAFE37D3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4F9E-8DAB-494F-8B48-F95A0C4C0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260E8-44D6-4A8A-9AED-1281DAFE37D3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4F9E-8DAB-494F-8B48-F95A0C4C0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260E8-44D6-4A8A-9AED-1281DAFE37D3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4F9E-8DAB-494F-8B48-F95A0C4C0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260E8-44D6-4A8A-9AED-1281DAFE37D3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4F9E-8DAB-494F-8B48-F95A0C4C0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260E8-44D6-4A8A-9AED-1281DAFE37D3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4F9E-8DAB-494F-8B48-F95A0C4C0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260E8-44D6-4A8A-9AED-1281DAFE37D3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4F9E-8DAB-494F-8B48-F95A0C4C0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260E8-44D6-4A8A-9AED-1281DAFE37D3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4F9E-8DAB-494F-8B48-F95A0C4C0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260E8-44D6-4A8A-9AED-1281DAFE37D3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4F9E-8DAB-494F-8B48-F95A0C4C0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260E8-44D6-4A8A-9AED-1281DAFE37D3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4F9E-8DAB-494F-8B48-F95A0C4C0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260E8-44D6-4A8A-9AED-1281DAFE37D3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4F9E-8DAB-494F-8B48-F95A0C4C0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260E8-44D6-4A8A-9AED-1281DAFE37D3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334F9E-8DAB-494F-8B48-F95A0C4C0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0260E8-44D6-4A8A-9AED-1281DAFE37D3}" type="datetimeFigureOut">
              <a:rPr lang="cs-CZ" smtClean="0"/>
              <a:pPr/>
              <a:t>24.11.2013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334F9E-8DAB-494F-8B48-F95A0C4C0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CJL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1.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 2.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                                             Psaní i/y v příčestí minulém</a:t>
                      </a:r>
                      <a:b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</a:b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a u jmenných tvarů přídavných jmen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Pravopis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Hana Maříková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listopad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OPVK_1.5_DUM_III/2_CJL_MA029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VY_32_INOVACE_CJL_MA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029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Opakování grafické stránky jazyka, zopakování pravidel pro psaní i/y v příčestí minulém a u jmenných tvarů přídavných jmen, uvedení příkladů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pro psaní i/y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j</a:t>
            </a:r>
            <a:r>
              <a:rPr lang="cs-CZ" dirty="0" smtClean="0"/>
              <a:t>e-li </a:t>
            </a:r>
            <a:r>
              <a:rPr lang="cs-CZ" dirty="0"/>
              <a:t>podmětem </a:t>
            </a:r>
            <a:r>
              <a:rPr lang="cs-CZ" dirty="0">
                <a:solidFill>
                  <a:srgbClr val="FF0000"/>
                </a:solidFill>
              </a:rPr>
              <a:t>jméno mužského rodu životného v množném čísle</a:t>
            </a:r>
            <a:r>
              <a:rPr lang="cs-CZ" dirty="0"/>
              <a:t>, píše se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 </a:t>
            </a:r>
            <a:r>
              <a:rPr lang="cs-CZ" dirty="0"/>
              <a:t>koncovkách příčestí a jmenných tvarů přídavných jmen </a:t>
            </a:r>
            <a:r>
              <a:rPr lang="cs-CZ" dirty="0">
                <a:solidFill>
                  <a:srgbClr val="FF0000"/>
                </a:solidFill>
              </a:rPr>
              <a:t>-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endParaRPr lang="cs-CZ" dirty="0"/>
          </a:p>
          <a:p>
            <a:r>
              <a:rPr lang="cs-CZ" dirty="0" smtClean="0"/>
              <a:t>např</a:t>
            </a:r>
            <a:r>
              <a:rPr lang="cs-CZ" dirty="0"/>
              <a:t>.: Účastníci zájezdu se vrátili z hor do hněda opáleni.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– podmět r. m. živ. v mn.č.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dirty="0" smtClean="0"/>
              <a:t>Nejlepší absolventi školy byli vyznamenáni.</a:t>
            </a:r>
          </a:p>
          <a:p>
            <a:r>
              <a:rPr lang="cs-CZ" sz="4000" dirty="0" smtClean="0"/>
              <a:t>Naši přátelé nám dobře poradili.</a:t>
            </a:r>
          </a:p>
          <a:p>
            <a:r>
              <a:rPr lang="cs-CZ" sz="4000" dirty="0" smtClean="0"/>
              <a:t>Zvědové přinesli důležité zprávy. </a:t>
            </a:r>
          </a:p>
          <a:p>
            <a:r>
              <a:rPr lang="cs-CZ" sz="4000" dirty="0" smtClean="0"/>
              <a:t>Hoši se rozběhli bosi po louce.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Označení neživé věci v životném tvaru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m</a:t>
            </a:r>
            <a:r>
              <a:rPr lang="cs-CZ" dirty="0" smtClean="0">
                <a:solidFill>
                  <a:srgbClr val="FF0000"/>
                </a:solidFill>
              </a:rPr>
              <a:t>ěkké i</a:t>
            </a:r>
            <a:r>
              <a:rPr lang="cs-CZ" dirty="0" smtClean="0"/>
              <a:t> v příčestí píšeme i v případech,</a:t>
            </a:r>
            <a:br>
              <a:rPr lang="cs-CZ" dirty="0" smtClean="0"/>
            </a:br>
            <a:r>
              <a:rPr lang="cs-CZ" dirty="0" smtClean="0"/>
              <a:t>kdy je v podmětu </a:t>
            </a:r>
            <a:r>
              <a:rPr lang="cs-CZ" dirty="0" smtClean="0">
                <a:solidFill>
                  <a:srgbClr val="FF0000"/>
                </a:solidFill>
              </a:rPr>
              <a:t>podstatné jméno 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r. mužského v tvaru životném, 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které ale označuje věci neživé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např. </a:t>
            </a:r>
          </a:p>
          <a:p>
            <a:r>
              <a:rPr lang="cs-CZ" dirty="0" smtClean="0"/>
              <a:t>Na dvoře stáli dva obrovští sněhuláci.</a:t>
            </a:r>
          </a:p>
          <a:p>
            <a:r>
              <a:rPr lang="cs-CZ" dirty="0" smtClean="0"/>
              <a:t>Hadroví strašáci se kolébali ve větru.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Tvary životné i neživotné </a:t>
            </a:r>
            <a:br>
              <a:rPr lang="cs-CZ" dirty="0" smtClean="0"/>
            </a:br>
            <a:r>
              <a:rPr lang="cs-CZ" dirty="0" smtClean="0"/>
              <a:t>pro věci neživé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n</a:t>
            </a:r>
            <a:r>
              <a:rPr lang="cs-CZ" dirty="0" smtClean="0"/>
              <a:t>ěkterých </a:t>
            </a:r>
            <a:r>
              <a:rPr lang="cs-CZ" dirty="0"/>
              <a:t>jmen mužského rodu se užívá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 </a:t>
            </a:r>
            <a:r>
              <a:rPr lang="cs-CZ" dirty="0"/>
              <a:t>tvarech životných i neživotných, </a:t>
            </a:r>
            <a:br>
              <a:rPr lang="cs-CZ" dirty="0"/>
            </a:br>
            <a:r>
              <a:rPr lang="cs-CZ" dirty="0" smtClean="0"/>
              <a:t>i </a:t>
            </a:r>
            <a:r>
              <a:rPr lang="cs-CZ" dirty="0"/>
              <a:t>když označují jen věci neživé,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např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slanečci </a:t>
            </a:r>
            <a:r>
              <a:rPr lang="cs-CZ" dirty="0"/>
              <a:t>i </a:t>
            </a:r>
            <a:r>
              <a:rPr lang="cs-CZ" dirty="0" smtClean="0"/>
              <a:t>slanečky</a:t>
            </a:r>
          </a:p>
          <a:p>
            <a:r>
              <a:rPr lang="cs-CZ" dirty="0" smtClean="0"/>
              <a:t>uzenáči </a:t>
            </a:r>
            <a:r>
              <a:rPr lang="cs-CZ" dirty="0"/>
              <a:t>i </a:t>
            </a:r>
            <a:r>
              <a:rPr lang="cs-CZ" dirty="0" smtClean="0"/>
              <a:t>uzenáče</a:t>
            </a:r>
          </a:p>
          <a:p>
            <a:r>
              <a:rPr lang="cs-CZ" dirty="0" smtClean="0"/>
              <a:t>ledoborci </a:t>
            </a:r>
            <a:r>
              <a:rPr lang="cs-CZ" dirty="0"/>
              <a:t>i </a:t>
            </a:r>
            <a:r>
              <a:rPr lang="cs-CZ" dirty="0" smtClean="0"/>
              <a:t>ledoborce</a:t>
            </a:r>
          </a:p>
          <a:p>
            <a:r>
              <a:rPr lang="cs-CZ" dirty="0" smtClean="0"/>
              <a:t>ukazatelé </a:t>
            </a:r>
            <a:r>
              <a:rPr lang="cs-CZ" dirty="0"/>
              <a:t>i ukazatele apod.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Ž</a:t>
            </a:r>
            <a:r>
              <a:rPr lang="cs-CZ" dirty="0" smtClean="0"/>
              <a:t>ivotné tvary – měkké i, </a:t>
            </a:r>
            <a:br>
              <a:rPr lang="cs-CZ" dirty="0" smtClean="0"/>
            </a:br>
            <a:r>
              <a:rPr lang="cs-CZ" dirty="0" smtClean="0"/>
              <a:t>neživotné tvary – tvrdé 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>
                <a:solidFill>
                  <a:srgbClr val="FF0000"/>
                </a:solidFill>
              </a:rPr>
              <a:t>ž</a:t>
            </a:r>
            <a:r>
              <a:rPr lang="cs-CZ" dirty="0" smtClean="0">
                <a:solidFill>
                  <a:srgbClr val="FF0000"/>
                </a:solidFill>
              </a:rPr>
              <a:t>ivotné tvary </a:t>
            </a:r>
            <a:r>
              <a:rPr lang="cs-CZ" dirty="0" smtClean="0"/>
              <a:t>podstatných jmen vyžadují ve shodných tvarech jmen přídavných a příčestí měkké </a:t>
            </a:r>
            <a:r>
              <a:rPr lang="cs-CZ" dirty="0" smtClean="0">
                <a:solidFill>
                  <a:srgbClr val="FF0000"/>
                </a:solidFill>
              </a:rPr>
              <a:t>-i</a:t>
            </a:r>
            <a:r>
              <a:rPr lang="cs-CZ" dirty="0" smtClean="0"/>
              <a:t>, 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neživotné tvary </a:t>
            </a:r>
            <a:r>
              <a:rPr lang="cs-CZ" dirty="0" smtClean="0"/>
              <a:t>tvrdé –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, </a:t>
            </a:r>
            <a:br>
              <a:rPr lang="cs-CZ" dirty="0" smtClean="0"/>
            </a:br>
            <a:r>
              <a:rPr lang="cs-CZ" dirty="0"/>
              <a:t>n</a:t>
            </a:r>
            <a:r>
              <a:rPr lang="cs-CZ" dirty="0" smtClean="0"/>
              <a:t>apř. </a:t>
            </a:r>
          </a:p>
          <a:p>
            <a:r>
              <a:rPr lang="cs-CZ" dirty="0" smtClean="0"/>
              <a:t>Uzenáči byli na skladě. X Uzenáče byly na skladě.</a:t>
            </a:r>
          </a:p>
          <a:p>
            <a:r>
              <a:rPr lang="cs-CZ" dirty="0" smtClean="0"/>
              <a:t>Mohutní ledoborci vypluli na pomoc. </a:t>
            </a:r>
            <a:br>
              <a:rPr lang="cs-CZ" dirty="0" smtClean="0"/>
            </a:br>
            <a:r>
              <a:rPr lang="cs-CZ" dirty="0" smtClean="0"/>
              <a:t>X Mohutné ledoborce vypluly na pomoc. </a:t>
            </a:r>
          </a:p>
          <a:p>
            <a:r>
              <a:rPr lang="cs-CZ" dirty="0" smtClean="0"/>
              <a:t>Na poradě byli zhodnoceni ukazatelé prosperity podniku. </a:t>
            </a:r>
            <a:br>
              <a:rPr lang="cs-CZ" dirty="0" smtClean="0"/>
            </a:br>
            <a:r>
              <a:rPr lang="cs-CZ" dirty="0" smtClean="0"/>
              <a:t>X Na poradě byly zhodnoceny ukazatele prosperity podniku.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Významové rozlišení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u</a:t>
            </a:r>
            <a:r>
              <a:rPr lang="cs-CZ" dirty="0" smtClean="0"/>
              <a:t> </a:t>
            </a:r>
            <a:r>
              <a:rPr lang="cs-CZ" dirty="0"/>
              <a:t>některých jmen odpovídá rozdíl </a:t>
            </a:r>
            <a:r>
              <a:rPr lang="cs-CZ" dirty="0" smtClean="0"/>
              <a:t>mluvnické </a:t>
            </a:r>
            <a:r>
              <a:rPr lang="cs-CZ" dirty="0"/>
              <a:t>životnosti a neživotnosti </a:t>
            </a:r>
            <a:r>
              <a:rPr lang="cs-CZ" dirty="0" smtClean="0"/>
              <a:t>rozlišení významovému </a:t>
            </a:r>
            <a:br>
              <a:rPr lang="cs-CZ" dirty="0" smtClean="0"/>
            </a:br>
            <a:r>
              <a:rPr lang="cs-CZ" dirty="0" smtClean="0"/>
              <a:t>např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Unavení </a:t>
            </a:r>
            <a:r>
              <a:rPr lang="cs-CZ" dirty="0"/>
              <a:t>nosiči </a:t>
            </a:r>
            <a:r>
              <a:rPr lang="cs-CZ" dirty="0" smtClean="0"/>
              <a:t>odpočívali. </a:t>
            </a:r>
            <a:br>
              <a:rPr lang="cs-CZ" dirty="0" smtClean="0"/>
            </a:br>
            <a:r>
              <a:rPr lang="cs-CZ" dirty="0" smtClean="0"/>
              <a:t>X Železné </a:t>
            </a:r>
            <a:r>
              <a:rPr lang="cs-CZ" dirty="0"/>
              <a:t>nosiče zrezavěly. </a:t>
            </a:r>
          </a:p>
          <a:p>
            <a:r>
              <a:rPr lang="cs-CZ" dirty="0" smtClean="0"/>
              <a:t>Zkušení </a:t>
            </a:r>
            <a:r>
              <a:rPr lang="cs-CZ" dirty="0"/>
              <a:t>vodiči velbloudů jsou </a:t>
            </a:r>
            <a:r>
              <a:rPr lang="cs-CZ" dirty="0" smtClean="0"/>
              <a:t>nutností na cestách. </a:t>
            </a:r>
            <a:br>
              <a:rPr lang="cs-CZ" dirty="0" smtClean="0"/>
            </a:br>
            <a:r>
              <a:rPr lang="cs-CZ" dirty="0" smtClean="0"/>
              <a:t>X </a:t>
            </a:r>
            <a:r>
              <a:rPr lang="cs-CZ" dirty="0"/>
              <a:t>Kovy jsou dobré vodiče tepla. </a:t>
            </a:r>
            <a:endParaRPr lang="cs-CZ" dirty="0" smtClean="0"/>
          </a:p>
          <a:p>
            <a:r>
              <a:rPr lang="cs-CZ" dirty="0" smtClean="0"/>
              <a:t>Draci </a:t>
            </a:r>
            <a:r>
              <a:rPr lang="cs-CZ" dirty="0"/>
              <a:t>z pohádky strašili chlapce ve </a:t>
            </a:r>
            <a:r>
              <a:rPr lang="cs-CZ" dirty="0" smtClean="0"/>
              <a:t>snu</a:t>
            </a:r>
            <a:r>
              <a:rPr lang="cs-CZ" dirty="0"/>
              <a:t>.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X Kovové </a:t>
            </a:r>
            <a:r>
              <a:rPr lang="cs-CZ" dirty="0"/>
              <a:t>draky letadel ležely připraveny v tovární hale.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Podmět r. mužského. neživotného., </a:t>
            </a:r>
            <a:br>
              <a:rPr lang="cs-CZ" dirty="0" smtClean="0"/>
            </a:br>
            <a:r>
              <a:rPr lang="cs-CZ" dirty="0" smtClean="0"/>
              <a:t>r. ženského a r. středního v mn. č.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Autofit/>
          </a:bodyPr>
          <a:lstStyle/>
          <a:p>
            <a:r>
              <a:rPr lang="cs-CZ" sz="4000" dirty="0"/>
              <a:t>p</a:t>
            </a:r>
            <a:r>
              <a:rPr lang="cs-CZ" sz="4000" dirty="0" smtClean="0"/>
              <a:t>okud je podmětem jméno mužského rodu neživotného </a:t>
            </a:r>
            <a:br>
              <a:rPr lang="cs-CZ" sz="4000" dirty="0" smtClean="0"/>
            </a:br>
            <a:r>
              <a:rPr lang="cs-CZ" sz="4000" dirty="0" smtClean="0"/>
              <a:t>v množném čísle nebo jméno rodu ženského v množném čísle, </a:t>
            </a:r>
            <a:br>
              <a:rPr lang="cs-CZ" sz="4000" dirty="0" smtClean="0"/>
            </a:br>
            <a:r>
              <a:rPr lang="cs-CZ" sz="4000" dirty="0" smtClean="0"/>
              <a:t>píše se v koncovkách příčestí a jmenných tvarů přídavných jmen </a:t>
            </a:r>
            <a:r>
              <a:rPr lang="cs-CZ" sz="4000" dirty="0" smtClean="0">
                <a:solidFill>
                  <a:srgbClr val="FF0000"/>
                </a:solidFill>
              </a:rPr>
              <a:t>-y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Motory </a:t>
            </a:r>
            <a:r>
              <a:rPr lang="cs-CZ" dirty="0"/>
              <a:t>automobilů se na znamení </a:t>
            </a:r>
            <a:r>
              <a:rPr lang="cs-CZ" dirty="0" smtClean="0"/>
              <a:t>rozběhly.</a:t>
            </a:r>
          </a:p>
          <a:p>
            <a:r>
              <a:rPr lang="cs-CZ" dirty="0" smtClean="0"/>
              <a:t>Počítače </a:t>
            </a:r>
            <a:r>
              <a:rPr lang="cs-CZ" dirty="0"/>
              <a:t>se staly součástí našeho života. </a:t>
            </a:r>
            <a:endParaRPr lang="cs-CZ" dirty="0" smtClean="0"/>
          </a:p>
          <a:p>
            <a:r>
              <a:rPr lang="cs-CZ" dirty="0" smtClean="0"/>
              <a:t>Na </a:t>
            </a:r>
            <a:r>
              <a:rPr lang="cs-CZ" dirty="0"/>
              <a:t>poradě vedoucích pracovníků se stanovily nové výrobní programy. </a:t>
            </a:r>
            <a:endParaRPr lang="cs-CZ" dirty="0" smtClean="0"/>
          </a:p>
          <a:p>
            <a:r>
              <a:rPr lang="cs-CZ" dirty="0" smtClean="0"/>
              <a:t>Učitelky </a:t>
            </a:r>
            <a:r>
              <a:rPr lang="cs-CZ" dirty="0"/>
              <a:t>nám připravily hezký výlet. </a:t>
            </a:r>
            <a:endParaRPr lang="cs-CZ" dirty="0" smtClean="0"/>
          </a:p>
          <a:p>
            <a:r>
              <a:rPr lang="cs-CZ" dirty="0" smtClean="0"/>
              <a:t>Otepi </a:t>
            </a:r>
            <a:r>
              <a:rPr lang="cs-CZ" dirty="0"/>
              <a:t>slámy se vršily ve stoh. </a:t>
            </a:r>
            <a:endParaRPr lang="cs-CZ" dirty="0" smtClean="0"/>
          </a:p>
          <a:p>
            <a:r>
              <a:rPr lang="cs-CZ" dirty="0" err="1" smtClean="0"/>
              <a:t>Bezručovy</a:t>
            </a:r>
            <a:r>
              <a:rPr lang="cs-CZ" dirty="0" smtClean="0"/>
              <a:t> </a:t>
            </a:r>
            <a:r>
              <a:rPr lang="cs-CZ" dirty="0"/>
              <a:t>Slezské písně byly přeloženy do několika cizích jazyků.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Rodiče, koně, lidičky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odstatná </a:t>
            </a:r>
            <a:r>
              <a:rPr lang="cs-CZ" dirty="0"/>
              <a:t>jména rodiče, koně, lidičky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mají </a:t>
            </a:r>
            <a:r>
              <a:rPr lang="cs-CZ" dirty="0">
                <a:solidFill>
                  <a:srgbClr val="FF0000"/>
                </a:solidFill>
              </a:rPr>
              <a:t>koncovky jako </a:t>
            </a:r>
            <a:r>
              <a:rPr lang="cs-CZ" dirty="0" smtClean="0">
                <a:solidFill>
                  <a:srgbClr val="FF0000"/>
                </a:solidFill>
              </a:rPr>
              <a:t>neživotná </a:t>
            </a:r>
            <a:r>
              <a:rPr lang="cs-CZ" dirty="0" err="1" smtClean="0">
                <a:solidFill>
                  <a:srgbClr val="FF0000"/>
                </a:solidFill>
              </a:rPr>
              <a:t>podst</a:t>
            </a:r>
            <a:r>
              <a:rPr lang="cs-CZ" dirty="0" smtClean="0">
                <a:solidFill>
                  <a:srgbClr val="FF0000"/>
                </a:solidFill>
              </a:rPr>
              <a:t>. </a:t>
            </a:r>
            <a:r>
              <a:rPr lang="cs-CZ" dirty="0" err="1" smtClean="0">
                <a:solidFill>
                  <a:srgbClr val="FF0000"/>
                </a:solidFill>
              </a:rPr>
              <a:t>jm</a:t>
            </a:r>
            <a:r>
              <a:rPr lang="cs-CZ" dirty="0">
                <a:solidFill>
                  <a:srgbClr val="FF0000"/>
                </a:solidFill>
              </a:rPr>
              <a:t>.</a:t>
            </a:r>
            <a:r>
              <a:rPr lang="cs-CZ" dirty="0" smtClean="0"/>
              <a:t>, 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ale shodu </a:t>
            </a:r>
            <a:r>
              <a:rPr lang="cs-CZ" dirty="0">
                <a:solidFill>
                  <a:srgbClr val="FF0000"/>
                </a:solidFill>
              </a:rPr>
              <a:t>jako jména životná</a:t>
            </a:r>
            <a:r>
              <a:rPr lang="cs-CZ" dirty="0" smtClean="0"/>
              <a:t>:</a:t>
            </a:r>
          </a:p>
          <a:p>
            <a:r>
              <a:rPr lang="cs-CZ" dirty="0" smtClean="0"/>
              <a:t> </a:t>
            </a:r>
            <a:r>
              <a:rPr lang="cs-CZ" dirty="0"/>
              <a:t>Svědomití rodiče by to nedopustili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/>
              <a:t>Čtyři vraní koně táhli </a:t>
            </a:r>
            <a:r>
              <a:rPr lang="cs-CZ" dirty="0" smtClean="0"/>
              <a:t>kočár.</a:t>
            </a:r>
          </a:p>
          <a:p>
            <a:r>
              <a:rPr lang="cs-CZ" dirty="0" smtClean="0"/>
              <a:t>(</a:t>
            </a:r>
            <a:r>
              <a:rPr lang="cs-CZ" dirty="0"/>
              <a:t>ale V tělocvičně nebyly koně připraveny). </a:t>
            </a:r>
            <a:endParaRPr lang="cs-CZ" dirty="0" smtClean="0"/>
          </a:p>
          <a:p>
            <a:r>
              <a:rPr lang="cs-CZ" dirty="0" smtClean="0"/>
              <a:t>To byste se, lidičky, divili. </a:t>
            </a:r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Dni, dny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Podstatné </a:t>
            </a:r>
            <a:r>
              <a:rPr lang="cs-CZ" dirty="0"/>
              <a:t>jméno den má v 1. p. č. mn. dva tvary: dny a dni; </a:t>
            </a:r>
            <a:endParaRPr lang="cs-CZ" dirty="0" smtClean="0"/>
          </a:p>
          <a:p>
            <a:r>
              <a:rPr lang="cs-CZ" dirty="0" smtClean="0"/>
              <a:t>oba </a:t>
            </a:r>
            <a:r>
              <a:rPr lang="cs-CZ" dirty="0"/>
              <a:t>však mají pouze </a:t>
            </a:r>
            <a:r>
              <a:rPr lang="cs-CZ" dirty="0">
                <a:solidFill>
                  <a:srgbClr val="FF0000"/>
                </a:solidFill>
              </a:rPr>
              <a:t>shodu jako jména neživotná</a:t>
            </a:r>
            <a:r>
              <a:rPr lang="cs-CZ" dirty="0"/>
              <a:t>: </a:t>
            </a: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Dny </a:t>
            </a:r>
            <a:r>
              <a:rPr lang="cs-CZ" dirty="0">
                <a:solidFill>
                  <a:srgbClr val="FF0000"/>
                </a:solidFill>
              </a:rPr>
              <a:t>(dni)</a:t>
            </a:r>
            <a:r>
              <a:rPr lang="cs-CZ" dirty="0"/>
              <a:t> se krátil</a:t>
            </a:r>
            <a:r>
              <a:rPr lang="cs-CZ" dirty="0">
                <a:solidFill>
                  <a:srgbClr val="FF0000"/>
                </a:solidFill>
              </a:rPr>
              <a:t>y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Uplynuly </a:t>
            </a:r>
            <a:r>
              <a:rPr lang="cs-CZ" dirty="0"/>
              <a:t>tři dlouhé dny (dni</a:t>
            </a:r>
            <a:r>
              <a:rPr lang="cs-CZ" dirty="0" smtClean="0"/>
              <a:t>).</a:t>
            </a:r>
          </a:p>
          <a:p>
            <a:r>
              <a:rPr lang="cs-CZ" dirty="0" smtClean="0"/>
              <a:t>X pouze </a:t>
            </a:r>
            <a:r>
              <a:rPr lang="cs-CZ" dirty="0"/>
              <a:t>u knižního a zastaralého tvaru dnové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je </a:t>
            </a:r>
            <a:r>
              <a:rPr lang="cs-CZ" dirty="0"/>
              <a:t>shoda jako u podstatných jmen životných: Krásní dn</a:t>
            </a:r>
            <a:r>
              <a:rPr lang="cs-CZ" dirty="0">
                <a:solidFill>
                  <a:srgbClr val="FF0000"/>
                </a:solidFill>
              </a:rPr>
              <a:t>ové</a:t>
            </a:r>
            <a:r>
              <a:rPr lang="cs-CZ" dirty="0"/>
              <a:t> minul</a:t>
            </a:r>
            <a:r>
              <a:rPr lang="cs-CZ" dirty="0">
                <a:solidFill>
                  <a:srgbClr val="FF0000"/>
                </a:solidFill>
              </a:rPr>
              <a:t>i</a:t>
            </a:r>
            <a:r>
              <a:rPr lang="cs-CZ" dirty="0"/>
              <a:t>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Děti – 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odstatné </a:t>
            </a:r>
            <a:r>
              <a:rPr lang="cs-CZ" dirty="0"/>
              <a:t>jméno dítě má v </a:t>
            </a:r>
            <a:r>
              <a:rPr lang="cs-CZ" dirty="0" smtClean="0"/>
              <a:t>jednotném čísle </a:t>
            </a:r>
            <a:br>
              <a:rPr lang="cs-CZ" dirty="0" smtClean="0"/>
            </a:br>
            <a:r>
              <a:rPr lang="cs-CZ" dirty="0" smtClean="0"/>
              <a:t>tvar </a:t>
            </a:r>
            <a:r>
              <a:rPr lang="cs-CZ" dirty="0"/>
              <a:t>středního rodu,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ale </a:t>
            </a:r>
            <a:r>
              <a:rPr lang="cs-CZ" dirty="0"/>
              <a:t>v č. mn. tvar </a:t>
            </a:r>
            <a:r>
              <a:rPr lang="cs-CZ" dirty="0" smtClean="0"/>
              <a:t>ženského rodu děti (kosti), </a:t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dirty="0"/>
              <a:t>tedy </a:t>
            </a:r>
            <a:r>
              <a:rPr lang="cs-CZ" dirty="0" smtClean="0"/>
              <a:t>i </a:t>
            </a:r>
            <a:r>
              <a:rPr lang="cs-CZ" dirty="0"/>
              <a:t>shodu v ženském </a:t>
            </a:r>
            <a:r>
              <a:rPr lang="cs-CZ" dirty="0" smtClean="0"/>
              <a:t>rodě</a:t>
            </a:r>
            <a:br>
              <a:rPr lang="cs-CZ" dirty="0" smtClean="0"/>
            </a:br>
            <a:r>
              <a:rPr lang="cs-CZ" dirty="0" smtClean="0"/>
              <a:t>např</a:t>
            </a:r>
            <a:r>
              <a:rPr lang="cs-CZ" dirty="0"/>
              <a:t>. </a:t>
            </a:r>
          </a:p>
          <a:p>
            <a:r>
              <a:rPr lang="cs-CZ" dirty="0" smtClean="0"/>
              <a:t>Děti </a:t>
            </a:r>
            <a:r>
              <a:rPr lang="cs-CZ" dirty="0"/>
              <a:t>běhaly na pláži bosy. </a:t>
            </a:r>
            <a:endParaRPr lang="cs-CZ" dirty="0" smtClean="0"/>
          </a:p>
          <a:p>
            <a:r>
              <a:rPr lang="cs-CZ" dirty="0" smtClean="0"/>
              <a:t>Všechny </a:t>
            </a:r>
            <a:r>
              <a:rPr lang="cs-CZ" dirty="0"/>
              <a:t>děti se shromáždily na školním dvoře.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/>
              <a:t>Pravidla českého pravopisu. Školní vydání včetně Dodatku</a:t>
            </a:r>
            <a:r>
              <a:rPr lang="cs-CZ" dirty="0" smtClean="0"/>
              <a:t>. 1.vyd. Praha: Fortuna, 1999, 383 s. ISBN 80-716-8679-4. </a:t>
            </a:r>
          </a:p>
          <a:p>
            <a:r>
              <a:rPr lang="cs-CZ" dirty="0" smtClean="0"/>
              <a:t>SOCHROVÁ, Marie. </a:t>
            </a:r>
            <a:r>
              <a:rPr lang="cs-CZ" i="1" dirty="0" smtClean="0"/>
              <a:t>Český jazyk v kostce</a:t>
            </a:r>
            <a:r>
              <a:rPr lang="cs-CZ" dirty="0" smtClean="0"/>
              <a:t>. ISBN 80-7200-041-1.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</TotalTime>
  <Words>385</Words>
  <Application>Microsoft Office PowerPoint</Application>
  <PresentationFormat>Předvádění na obrazovce (4:3)</PresentationFormat>
  <Paragraphs>72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Digitální učební materiál</vt:lpstr>
      <vt:lpstr>Pravidla pro psaní i/y </vt:lpstr>
      <vt:lpstr>Příklady – podmět r. m. živ. v mn.č.</vt:lpstr>
      <vt:lpstr>Označení neživé věci v životném tvaru</vt:lpstr>
      <vt:lpstr>Tvary životné i neživotné  pro věci neživé</vt:lpstr>
      <vt:lpstr>Životné tvary – měkké i,  neživotné tvary – tvrdé y</vt:lpstr>
      <vt:lpstr>Významové rozlišení</vt:lpstr>
      <vt:lpstr>Podmět r. mužského. neživotného.,  r. ženského a r. středního v mn. č.</vt:lpstr>
      <vt:lpstr>Příklady</vt:lpstr>
      <vt:lpstr>Rodiče, koně, lidičky </vt:lpstr>
      <vt:lpstr>Dni, dny</vt:lpstr>
      <vt:lpstr>Děti – y</vt:lpstr>
      <vt:lpstr>Zdroje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marikova</dc:creator>
  <cp:lastModifiedBy>siroky</cp:lastModifiedBy>
  <cp:revision>22</cp:revision>
  <dcterms:created xsi:type="dcterms:W3CDTF">2013-10-25T13:34:05Z</dcterms:created>
  <dcterms:modified xsi:type="dcterms:W3CDTF">2013-11-24T21:25:58Z</dcterms:modified>
</cp:coreProperties>
</file>