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9"/>
  </p:notesMasterIdLst>
  <p:sldIdLst>
    <p:sldId id="274" r:id="rId2"/>
    <p:sldId id="257" r:id="rId3"/>
    <p:sldId id="277" r:id="rId4"/>
    <p:sldId id="275" r:id="rId5"/>
    <p:sldId id="276" r:id="rId6"/>
    <p:sldId id="258" r:id="rId7"/>
    <p:sldId id="278" r:id="rId8"/>
    <p:sldId id="279" r:id="rId9"/>
    <p:sldId id="259" r:id="rId10"/>
    <p:sldId id="260" r:id="rId11"/>
    <p:sldId id="280" r:id="rId12"/>
    <p:sldId id="261" r:id="rId13"/>
    <p:sldId id="281" r:id="rId14"/>
    <p:sldId id="262" r:id="rId15"/>
    <p:sldId id="282" r:id="rId16"/>
    <p:sldId id="263" r:id="rId17"/>
    <p:sldId id="264" r:id="rId18"/>
    <p:sldId id="265" r:id="rId19"/>
    <p:sldId id="266" r:id="rId20"/>
    <p:sldId id="267" r:id="rId21"/>
    <p:sldId id="283" r:id="rId22"/>
    <p:sldId id="268" r:id="rId23"/>
    <p:sldId id="269" r:id="rId24"/>
    <p:sldId id="284" r:id="rId25"/>
    <p:sldId id="270" r:id="rId26"/>
    <p:sldId id="271" r:id="rId27"/>
    <p:sldId id="273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15" autoAdjust="0"/>
    <p:restoredTop sz="94660"/>
  </p:normalViewPr>
  <p:slideViewPr>
    <p:cSldViewPr>
      <p:cViewPr>
        <p:scale>
          <a:sx n="62" d="100"/>
          <a:sy n="62" d="100"/>
        </p:scale>
        <p:origin x="-110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CCEC75C-D88B-4A8B-A0B9-543EDE4AD077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C315496-8A4E-4432-A44A-E3672CB9348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100" name="Zástupný symbol pro záhlaví 4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065FE-48E5-44A8-88A8-4CF494615E38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51998-DF24-43D0-B55F-96274378DE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065FE-48E5-44A8-88A8-4CF494615E38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51998-DF24-43D0-B55F-96274378DE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065FE-48E5-44A8-88A8-4CF494615E38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51998-DF24-43D0-B55F-96274378DE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065FE-48E5-44A8-88A8-4CF494615E38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51998-DF24-43D0-B55F-96274378DE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065FE-48E5-44A8-88A8-4CF494615E38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51998-DF24-43D0-B55F-96274378DE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065FE-48E5-44A8-88A8-4CF494615E38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51998-DF24-43D0-B55F-96274378DE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065FE-48E5-44A8-88A8-4CF494615E38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51998-DF24-43D0-B55F-96274378DE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065FE-48E5-44A8-88A8-4CF494615E38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51998-DF24-43D0-B55F-96274378DE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065FE-48E5-44A8-88A8-4CF494615E38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51998-DF24-43D0-B55F-96274378DE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065FE-48E5-44A8-88A8-4CF494615E38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51998-DF24-43D0-B55F-96274378DE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065FE-48E5-44A8-88A8-4CF494615E38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51998-DF24-43D0-B55F-96274378DE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0065FE-48E5-44A8-88A8-4CF494615E38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051998-DF24-43D0-B55F-96274378DE5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pPr eaLnBrk="1" hangingPunct="1"/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086" name="Group 38"/>
          <p:cNvGraphicFramePr>
            <a:graphicFrameLocks noGrp="1"/>
          </p:cNvGraphicFramePr>
          <p:nvPr/>
        </p:nvGraphicFramePr>
        <p:xfrm>
          <a:off x="323850" y="1844675"/>
          <a:ext cx="8496300" cy="4683128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Tahoma" pitchFamily="34" charset="0"/>
                        </a:rPr>
                        <a:t>CJL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1.a 2.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Arial" charset="0"/>
                        </a:rPr>
                        <a:t>Psaní i/y v příčestí minulém</a:t>
                      </a:r>
                      <a:b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Arial" charset="0"/>
                        </a:rPr>
                      </a:b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Arial" charset="0"/>
                        </a:rPr>
                        <a:t>a u jmenných tvarů příd. jmen </a:t>
                      </a:r>
                      <a:b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Arial" charset="0"/>
                        </a:rPr>
                      </a:b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Arial" charset="0"/>
                        </a:rPr>
                        <a:t>po několikanásobném podmětu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Pravopis</a:t>
                      </a: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+mn-ea"/>
                          <a:cs typeface="Tahoma" pitchFamily="34" charset="0"/>
                        </a:rPr>
                        <a:t>Mgr. Hana Maříková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tvorby: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listopad 2013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OPVK_1.5_DUM_III/2_CJL_MA030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+mn-ea"/>
                          <a:cs typeface="Tahoma" pitchFamily="34" charset="0"/>
                        </a:rPr>
                        <a:t>09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VY_32_INOVACE_CJL_MA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Tahoma" pitchFamily="34" charset="0"/>
                        </a:rPr>
                        <a:t>030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8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Anotace: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Opakování grafické stránky jazyka, zopakování pravidel pro psaní i/y v příčestí minulém a u jmenných tvarů přídavných jmen, uvedení příkladů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Několik souřadně spojených jmen </a:t>
            </a:r>
            <a:br>
              <a:rPr lang="cs-CZ" dirty="0" smtClean="0"/>
            </a:br>
            <a:r>
              <a:rPr lang="cs-CZ" dirty="0" smtClean="0"/>
              <a:t>v podmětu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5400" dirty="0"/>
              <a:t>p</a:t>
            </a:r>
            <a:r>
              <a:rPr lang="cs-CZ" sz="5400" dirty="0" smtClean="0"/>
              <a:t>okud je podmět tvořen </a:t>
            </a:r>
            <a:br>
              <a:rPr lang="cs-CZ" sz="5400" dirty="0" smtClean="0"/>
            </a:br>
            <a:r>
              <a:rPr lang="cs-CZ" sz="5400" dirty="0" smtClean="0"/>
              <a:t>z několika </a:t>
            </a:r>
            <a:r>
              <a:rPr lang="cs-CZ" sz="5400" dirty="0"/>
              <a:t>souřadně spojených jmen, </a:t>
            </a:r>
            <a:r>
              <a:rPr lang="cs-CZ" sz="5400" dirty="0" smtClean="0"/>
              <a:t/>
            </a:r>
            <a:br>
              <a:rPr lang="cs-CZ" sz="5400" dirty="0" smtClean="0"/>
            </a:br>
            <a:r>
              <a:rPr lang="cs-CZ" sz="5400" dirty="0" smtClean="0"/>
              <a:t>řídí </a:t>
            </a:r>
            <a:r>
              <a:rPr lang="cs-CZ" sz="5400" dirty="0"/>
              <a:t>se psaní -i nebo -y těmito pravidly: </a:t>
            </a:r>
            <a:endParaRPr lang="cs-CZ" sz="5400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Alespoň jedno r. m. životného - 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4800" dirty="0" smtClean="0"/>
              <a:t> je-li mezi podstatnými jmény </a:t>
            </a:r>
            <a:r>
              <a:rPr lang="cs-CZ" sz="4800" dirty="0" smtClean="0">
                <a:solidFill>
                  <a:srgbClr val="FF0000"/>
                </a:solidFill>
              </a:rPr>
              <a:t>alespoň jedno rodu mužského životného, píše se -i</a:t>
            </a:r>
            <a:r>
              <a:rPr lang="cs-CZ" sz="4800" dirty="0" smtClean="0"/>
              <a:t> </a:t>
            </a:r>
          </a:p>
          <a:p>
            <a:r>
              <a:rPr lang="cs-CZ" sz="4800" dirty="0"/>
              <a:t>z</a:t>
            </a:r>
            <a:r>
              <a:rPr lang="cs-CZ" sz="4800" dirty="0" smtClean="0"/>
              <a:t>áleží však i na postavení podmětu vzhledem </a:t>
            </a:r>
            <a:br>
              <a:rPr lang="cs-CZ" sz="4800" dirty="0" smtClean="0"/>
            </a:br>
            <a:r>
              <a:rPr lang="cs-CZ" sz="4800" dirty="0" smtClean="0"/>
              <a:t>k přísudku: </a:t>
            </a:r>
          </a:p>
          <a:p>
            <a:endParaRPr lang="cs-CZ" b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Podmět před přísudkem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>
                <a:solidFill>
                  <a:srgbClr val="FF0000"/>
                </a:solidFill>
              </a:rPr>
              <a:t>p</a:t>
            </a:r>
            <a:r>
              <a:rPr lang="cs-CZ" sz="4000" dirty="0" smtClean="0">
                <a:solidFill>
                  <a:srgbClr val="FF0000"/>
                </a:solidFill>
              </a:rPr>
              <a:t>ředchází-li podmět před přísudkem, </a:t>
            </a:r>
            <a:br>
              <a:rPr lang="cs-CZ" sz="4000" dirty="0" smtClean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rgbClr val="FF0000"/>
                </a:solidFill>
              </a:rPr>
              <a:t>píše se -i vždy</a:t>
            </a:r>
            <a:r>
              <a:rPr lang="cs-CZ" sz="4000" dirty="0" smtClean="0"/>
              <a:t>: </a:t>
            </a:r>
          </a:p>
          <a:p>
            <a:r>
              <a:rPr lang="cs-CZ" sz="4000" dirty="0" smtClean="0"/>
              <a:t>Otec i matka šli večer do divadla. </a:t>
            </a:r>
            <a:endParaRPr lang="cs-CZ" sz="4000" dirty="0"/>
          </a:p>
          <a:p>
            <a:r>
              <a:rPr lang="cs-CZ" sz="4000" dirty="0" smtClean="0"/>
              <a:t>Režisérka filmu a autor scénáře měli největší úspěch. </a:t>
            </a:r>
            <a:endParaRPr lang="cs-CZ" sz="4000" dirty="0"/>
          </a:p>
          <a:p>
            <a:r>
              <a:rPr lang="cs-CZ" sz="4000" dirty="0" smtClean="0"/>
              <a:t>Tento hráč, ba celé mužstvo zklamali.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Podmět před přísudkem</a:t>
            </a:r>
            <a:br>
              <a:rPr lang="cs-CZ" dirty="0" smtClean="0"/>
            </a:br>
            <a:r>
              <a:rPr lang="cs-CZ" dirty="0" smtClean="0"/>
              <a:t> (alespoň jedno r. m. živ.) - příklady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000" dirty="0" smtClean="0"/>
              <a:t>Slepice, kuřata a kohouti utekli </a:t>
            </a:r>
            <a:br>
              <a:rPr lang="cs-CZ" sz="4000" dirty="0" smtClean="0"/>
            </a:br>
            <a:r>
              <a:rPr lang="cs-CZ" sz="4000" dirty="0" smtClean="0"/>
              <a:t>před psem.</a:t>
            </a:r>
          </a:p>
          <a:p>
            <a:r>
              <a:rPr lang="cs-CZ" sz="4000" dirty="0" smtClean="0"/>
              <a:t>Žáci a žákyně, kteří mají výborný prospěch, byli veřejně pochváleni. </a:t>
            </a:r>
            <a:endParaRPr lang="cs-CZ" sz="4000" dirty="0"/>
          </a:p>
          <a:p>
            <a:r>
              <a:rPr lang="cs-CZ" sz="4000" dirty="0" smtClean="0"/>
              <a:t>Naši závodníci a jejich stroje budili zaslouženou pozornost. </a:t>
            </a:r>
            <a:endParaRPr lang="cs-CZ" sz="4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Podmět za </a:t>
            </a:r>
            <a:r>
              <a:rPr lang="cs-CZ" dirty="0"/>
              <a:t>p</a:t>
            </a:r>
            <a:r>
              <a:rPr lang="cs-CZ" dirty="0" smtClean="0"/>
              <a:t>řísudkem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dirty="0"/>
              <a:t>n</a:t>
            </a:r>
            <a:r>
              <a:rPr lang="cs-CZ" sz="4400" dirty="0" smtClean="0"/>
              <a:t>ásleduje-li </a:t>
            </a:r>
            <a:r>
              <a:rPr lang="cs-CZ" sz="4400" dirty="0"/>
              <a:t>podmět za přísudkem, je možná </a:t>
            </a:r>
            <a:r>
              <a:rPr lang="cs-CZ" sz="4400" dirty="0" smtClean="0"/>
              <a:t/>
            </a:r>
            <a:br>
              <a:rPr lang="cs-CZ" sz="4400" dirty="0" smtClean="0"/>
            </a:br>
            <a:r>
              <a:rPr lang="cs-CZ" sz="4400" dirty="0" smtClean="0">
                <a:solidFill>
                  <a:srgbClr val="FF0000"/>
                </a:solidFill>
              </a:rPr>
              <a:t>shoda </a:t>
            </a:r>
            <a:r>
              <a:rPr lang="cs-CZ" sz="4400" dirty="0">
                <a:solidFill>
                  <a:srgbClr val="FF0000"/>
                </a:solidFill>
              </a:rPr>
              <a:t>i podle nejbližšího jména několikanásobného podmětu</a:t>
            </a:r>
            <a:r>
              <a:rPr lang="cs-CZ" sz="4400" dirty="0"/>
              <a:t>, pokud je toto jméno v množném čísle: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S</a:t>
            </a:r>
            <a:r>
              <a:rPr lang="cs-CZ" dirty="0" smtClean="0"/>
              <a:t>hoda podle nejbližšího jména </a:t>
            </a:r>
            <a:r>
              <a:rPr lang="cs-CZ" dirty="0" err="1" smtClean="0"/>
              <a:t>několikanás</a:t>
            </a:r>
            <a:r>
              <a:rPr lang="cs-CZ" dirty="0" smtClean="0"/>
              <a:t>. podmětu - příklady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Předmětem studia se staly kosatky a delfíni.</a:t>
            </a:r>
            <a:br>
              <a:rPr lang="cs-CZ" dirty="0" smtClean="0"/>
            </a:br>
            <a:r>
              <a:rPr lang="cs-CZ" dirty="0" smtClean="0"/>
              <a:t>X</a:t>
            </a:r>
            <a:br>
              <a:rPr lang="cs-CZ" dirty="0" smtClean="0"/>
            </a:br>
            <a:r>
              <a:rPr lang="cs-CZ" dirty="0" smtClean="0"/>
              <a:t>Předmětem studia se stali kosatky a delfíni. </a:t>
            </a:r>
          </a:p>
          <a:p>
            <a:r>
              <a:rPr lang="cs-CZ" dirty="0" smtClean="0"/>
              <a:t>Na koncert šly všechny žákyně, ale jen jediný žák. X </a:t>
            </a:r>
            <a:br>
              <a:rPr lang="cs-CZ" dirty="0" smtClean="0"/>
            </a:br>
            <a:r>
              <a:rPr lang="cs-CZ" dirty="0" smtClean="0"/>
              <a:t>Na koncert šli všechny žákyně, ale jen jediný žák. </a:t>
            </a:r>
          </a:p>
          <a:p>
            <a:r>
              <a:rPr lang="cs-CZ" dirty="0" smtClean="0"/>
              <a:t>V soutěži vystoupily pěvecké sbory i sólisté.</a:t>
            </a:r>
            <a:br>
              <a:rPr lang="cs-CZ" dirty="0" smtClean="0"/>
            </a:br>
            <a:r>
              <a:rPr lang="cs-CZ" dirty="0" smtClean="0"/>
              <a:t>X </a:t>
            </a:r>
            <a:br>
              <a:rPr lang="cs-CZ" dirty="0" smtClean="0"/>
            </a:br>
            <a:r>
              <a:rPr lang="cs-CZ" dirty="0" smtClean="0"/>
              <a:t>V soutěži vystoupili pěvecké sbory i sólisté. </a:t>
            </a:r>
            <a:endParaRPr lang="cs-CZ" dirty="0"/>
          </a:p>
          <a:p>
            <a:r>
              <a:rPr lang="cs-CZ" dirty="0" smtClean="0"/>
              <a:t>ALE - Večer šli otec i matka (vedle matka i otec) do divadla.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Žádné jméno rodu muž. živ</a:t>
            </a:r>
            <a:r>
              <a:rPr lang="cs-CZ" dirty="0"/>
              <a:t>.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v </a:t>
            </a:r>
            <a:r>
              <a:rPr lang="cs-CZ" dirty="0" err="1" smtClean="0"/>
              <a:t>několikanás</a:t>
            </a:r>
            <a:r>
              <a:rPr lang="cs-CZ" dirty="0" smtClean="0"/>
              <a:t>. </a:t>
            </a:r>
            <a:r>
              <a:rPr lang="cs-CZ" dirty="0"/>
              <a:t>p</a:t>
            </a:r>
            <a:r>
              <a:rPr lang="cs-CZ" dirty="0" smtClean="0"/>
              <a:t>odmětu - 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400" dirty="0">
                <a:solidFill>
                  <a:srgbClr val="FF0000"/>
                </a:solidFill>
              </a:rPr>
              <a:t>n</a:t>
            </a:r>
            <a:r>
              <a:rPr lang="cs-CZ" sz="4400" dirty="0" smtClean="0">
                <a:solidFill>
                  <a:srgbClr val="FF0000"/>
                </a:solidFill>
              </a:rPr>
              <a:t>ení-li </a:t>
            </a:r>
            <a:r>
              <a:rPr lang="cs-CZ" sz="4400" dirty="0" smtClean="0"/>
              <a:t>mezi jmény v podmětu </a:t>
            </a:r>
            <a:r>
              <a:rPr lang="cs-CZ" sz="4400" dirty="0" smtClean="0">
                <a:solidFill>
                  <a:srgbClr val="FF0000"/>
                </a:solidFill>
              </a:rPr>
              <a:t>jméno mužského rodu životného</a:t>
            </a:r>
            <a:r>
              <a:rPr lang="cs-CZ" sz="4400" dirty="0" smtClean="0"/>
              <a:t>, </a:t>
            </a:r>
            <a:r>
              <a:rPr lang="cs-CZ" sz="4400" dirty="0" smtClean="0">
                <a:solidFill>
                  <a:srgbClr val="FF0000"/>
                </a:solidFill>
              </a:rPr>
              <a:t>píše se -y </a:t>
            </a:r>
            <a:r>
              <a:rPr lang="cs-CZ" sz="4400" dirty="0" smtClean="0"/>
              <a:t/>
            </a:r>
            <a:br>
              <a:rPr lang="cs-CZ" sz="4400" dirty="0" smtClean="0"/>
            </a:br>
            <a:r>
              <a:rPr lang="cs-CZ" sz="4400" dirty="0" smtClean="0"/>
              <a:t>(shoda je podle jména rodu mužského neživotného nebo podle jména rodu ženského</a:t>
            </a:r>
            <a:r>
              <a:rPr lang="cs-CZ" dirty="0" smtClean="0"/>
              <a:t>): 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Žádné jméno rodu muž. </a:t>
            </a:r>
            <a:r>
              <a:rPr lang="cs-CZ" dirty="0"/>
              <a:t>ž</a:t>
            </a:r>
            <a:r>
              <a:rPr lang="cs-CZ" dirty="0" smtClean="0"/>
              <a:t>iv</a:t>
            </a:r>
            <a:r>
              <a:rPr lang="cs-CZ" dirty="0"/>
              <a:t>.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v </a:t>
            </a:r>
            <a:r>
              <a:rPr lang="cs-CZ" dirty="0" err="1" smtClean="0"/>
              <a:t>několikanás</a:t>
            </a:r>
            <a:r>
              <a:rPr lang="cs-CZ" dirty="0" smtClean="0"/>
              <a:t>. podmětu – příklady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Hřeben </a:t>
            </a:r>
            <a:r>
              <a:rPr lang="cs-CZ" dirty="0"/>
              <a:t>a žínka ležely na stole</a:t>
            </a:r>
            <a:r>
              <a:rPr lang="cs-CZ" dirty="0" smtClean="0"/>
              <a:t>.</a:t>
            </a:r>
          </a:p>
          <a:p>
            <a:r>
              <a:rPr lang="cs-CZ" dirty="0" smtClean="0"/>
              <a:t>Místní </a:t>
            </a:r>
            <a:r>
              <a:rPr lang="cs-CZ" dirty="0"/>
              <a:t>úřad a vedení podniku uzavřely prospěšnou dohodu. </a:t>
            </a:r>
          </a:p>
          <a:p>
            <a:r>
              <a:rPr lang="cs-CZ" dirty="0" smtClean="0"/>
              <a:t>Elektrotechnická </a:t>
            </a:r>
            <a:r>
              <a:rPr lang="cs-CZ" dirty="0"/>
              <a:t>fakulta ČVUT a Dům techniky se dohodly na uspořádání dne otevřených dveří. </a:t>
            </a:r>
          </a:p>
          <a:p>
            <a:r>
              <a:rPr lang="cs-CZ" dirty="0" smtClean="0"/>
              <a:t>Krávy </a:t>
            </a:r>
            <a:r>
              <a:rPr lang="cs-CZ" dirty="0"/>
              <a:t>i všechna telata byly očkovány. </a:t>
            </a:r>
          </a:p>
          <a:p>
            <a:r>
              <a:rPr lang="cs-CZ" dirty="0" smtClean="0"/>
              <a:t>Po </a:t>
            </a:r>
            <a:r>
              <a:rPr lang="cs-CZ" dirty="0"/>
              <a:t>skončení výstavy se stoly, křesla a židle naložily na vůz a odvezly.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Poznámka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000" dirty="0"/>
              <a:t>j</a:t>
            </a:r>
            <a:r>
              <a:rPr lang="cs-CZ" sz="4000" dirty="0" smtClean="0"/>
              <a:t>e-li </a:t>
            </a:r>
            <a:r>
              <a:rPr lang="cs-CZ" sz="4000" dirty="0"/>
              <a:t>v několikanásobném podmětu </a:t>
            </a:r>
            <a:r>
              <a:rPr lang="cs-CZ" sz="4000" dirty="0">
                <a:solidFill>
                  <a:srgbClr val="FF0000"/>
                </a:solidFill>
              </a:rPr>
              <a:t>několik jmen rodu středního </a:t>
            </a:r>
            <a:r>
              <a:rPr lang="cs-CZ" sz="4000" dirty="0" smtClean="0">
                <a:solidFill>
                  <a:srgbClr val="FF0000"/>
                </a:solidFill>
              </a:rPr>
              <a:t/>
            </a:r>
            <a:br>
              <a:rPr lang="cs-CZ" sz="4000" dirty="0" smtClean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rgbClr val="FF0000"/>
                </a:solidFill>
              </a:rPr>
              <a:t>a </a:t>
            </a:r>
            <a:r>
              <a:rPr lang="cs-CZ" sz="4000" dirty="0">
                <a:solidFill>
                  <a:srgbClr val="FF0000"/>
                </a:solidFill>
              </a:rPr>
              <a:t>alespoň jedno</a:t>
            </a:r>
            <a:r>
              <a:rPr lang="cs-CZ" sz="4000" dirty="0"/>
              <a:t> z nich </a:t>
            </a: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>
                <a:solidFill>
                  <a:srgbClr val="FF0000"/>
                </a:solidFill>
              </a:rPr>
              <a:t>v </a:t>
            </a:r>
            <a:r>
              <a:rPr lang="cs-CZ" sz="4000" dirty="0">
                <a:solidFill>
                  <a:srgbClr val="FF0000"/>
                </a:solidFill>
              </a:rPr>
              <a:t>čísle jednotném</a:t>
            </a:r>
            <a:r>
              <a:rPr lang="cs-CZ" sz="4000" dirty="0"/>
              <a:t>, </a:t>
            </a: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>
                <a:solidFill>
                  <a:srgbClr val="FF0000"/>
                </a:solidFill>
              </a:rPr>
              <a:t>píše </a:t>
            </a:r>
            <a:r>
              <a:rPr lang="cs-CZ" sz="4000" dirty="0">
                <a:solidFill>
                  <a:srgbClr val="FF0000"/>
                </a:solidFill>
              </a:rPr>
              <a:t>se </a:t>
            </a:r>
            <a:r>
              <a:rPr lang="cs-CZ" sz="4000" dirty="0"/>
              <a:t>pak </a:t>
            </a:r>
            <a:r>
              <a:rPr lang="cs-CZ" sz="4000" dirty="0">
                <a:solidFill>
                  <a:srgbClr val="FF0000"/>
                </a:solidFill>
              </a:rPr>
              <a:t>-y</a:t>
            </a:r>
            <a:r>
              <a:rPr lang="cs-CZ" sz="4000" dirty="0"/>
              <a:t> </a:t>
            </a: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>(</a:t>
            </a:r>
            <a:r>
              <a:rPr lang="cs-CZ" sz="4000" dirty="0"/>
              <a:t>shoda je jako u neživotných jmen rodu mužského a ženského</a:t>
            </a:r>
            <a:r>
              <a:rPr lang="cs-CZ" sz="4000" dirty="0" smtClean="0"/>
              <a:t>):</a:t>
            </a:r>
            <a:endParaRPr lang="cs-CZ" sz="4000" dirty="0"/>
          </a:p>
          <a:p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Alespoň jedno r. </a:t>
            </a:r>
            <a:r>
              <a:rPr lang="cs-CZ" dirty="0" err="1" smtClean="0"/>
              <a:t>stř</a:t>
            </a:r>
            <a:r>
              <a:rPr lang="cs-CZ" dirty="0" smtClean="0"/>
              <a:t>. v </a:t>
            </a:r>
            <a:r>
              <a:rPr lang="cs-CZ" dirty="0" err="1" smtClean="0"/>
              <a:t>j</a:t>
            </a:r>
            <a:r>
              <a:rPr lang="cs-CZ" dirty="0" smtClean="0"/>
              <a:t>. č. –</a:t>
            </a:r>
            <a:br>
              <a:rPr lang="cs-CZ" dirty="0" smtClean="0"/>
            </a:br>
            <a:r>
              <a:rPr lang="cs-CZ" dirty="0" smtClean="0"/>
              <a:t>příklady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000" dirty="0" smtClean="0"/>
              <a:t>Kotě a kuře zůstaly na dvoře samy. </a:t>
            </a:r>
            <a:endParaRPr lang="cs-CZ" sz="4000" dirty="0"/>
          </a:p>
          <a:p>
            <a:r>
              <a:rPr lang="cs-CZ" sz="4000" dirty="0" smtClean="0"/>
              <a:t>Švédsko a Finsko podepsaly dohodu o kulturní spolupráci. </a:t>
            </a:r>
            <a:endParaRPr lang="cs-CZ" sz="4000" dirty="0"/>
          </a:p>
          <a:p>
            <a:r>
              <a:rPr lang="cs-CZ" sz="4000" dirty="0" smtClean="0"/>
              <a:t>Předsednictvo vlády a jednotlivá ministerstva přistoupily k přípravě vládního programu.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Poznámka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800" dirty="0"/>
              <a:t>v</a:t>
            </a:r>
            <a:r>
              <a:rPr lang="cs-CZ" sz="4800" dirty="0" smtClean="0"/>
              <a:t>edle </a:t>
            </a:r>
            <a:r>
              <a:rPr lang="cs-CZ" sz="4800" dirty="0"/>
              <a:t>toho přídavná jména </a:t>
            </a:r>
            <a:r>
              <a:rPr lang="cs-CZ" sz="4800" dirty="0" smtClean="0"/>
              <a:t/>
            </a:r>
            <a:br>
              <a:rPr lang="cs-CZ" sz="4800" dirty="0" smtClean="0"/>
            </a:br>
            <a:r>
              <a:rPr lang="cs-CZ" sz="4800" dirty="0" smtClean="0"/>
              <a:t>a </a:t>
            </a:r>
            <a:r>
              <a:rPr lang="cs-CZ" sz="4800" dirty="0"/>
              <a:t>příčestí mohou ovšem mít </a:t>
            </a:r>
            <a:r>
              <a:rPr lang="cs-CZ" sz="4800" dirty="0" smtClean="0"/>
              <a:t/>
            </a:r>
            <a:br>
              <a:rPr lang="cs-CZ" sz="4800" dirty="0" smtClean="0"/>
            </a:br>
            <a:r>
              <a:rPr lang="cs-CZ" sz="4800" dirty="0" smtClean="0"/>
              <a:t>v </a:t>
            </a:r>
            <a:r>
              <a:rPr lang="cs-CZ" sz="4800" dirty="0"/>
              <a:t>přísudku i </a:t>
            </a:r>
            <a:r>
              <a:rPr lang="cs-CZ" sz="4800" dirty="0">
                <a:solidFill>
                  <a:srgbClr val="FF0000"/>
                </a:solidFill>
              </a:rPr>
              <a:t>tvary jednotného čísla nebo množného čísla středního rodu</a:t>
            </a:r>
            <a:r>
              <a:rPr lang="cs-CZ" sz="4800" dirty="0"/>
              <a:t>, pokud to podmět umožňuje</a:t>
            </a:r>
            <a:r>
              <a:rPr lang="cs-CZ" sz="4800" dirty="0" smtClean="0"/>
              <a:t>:</a:t>
            </a:r>
            <a:endParaRPr lang="cs-CZ" sz="4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říklady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400" dirty="0" smtClean="0"/>
              <a:t>Večer šel otec i matka do divadla. </a:t>
            </a:r>
            <a:endParaRPr lang="cs-CZ" sz="4400" dirty="0"/>
          </a:p>
          <a:p>
            <a:r>
              <a:rPr lang="cs-CZ" sz="4400" dirty="0" smtClean="0"/>
              <a:t>Na uspořádání dne otevřených dveří se dohodla Elektrotechnická fakulta a Dům techniky. </a:t>
            </a:r>
            <a:endParaRPr lang="cs-CZ" sz="4400" dirty="0"/>
          </a:p>
          <a:p>
            <a:r>
              <a:rPr lang="cs-CZ" sz="4400" dirty="0" smtClean="0"/>
              <a:t>Zítra budou očkována všechna telata i jalovice</a:t>
            </a:r>
            <a:r>
              <a:rPr lang="cs-CZ" dirty="0" smtClean="0"/>
              <a:t>. </a:t>
            </a: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Shoda podle smyslu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/>
              <a:t>m</a:t>
            </a:r>
            <a:r>
              <a:rPr lang="cs-CZ" sz="4000" dirty="0" smtClean="0"/>
              <a:t>luvnická </a:t>
            </a:r>
            <a:r>
              <a:rPr lang="cs-CZ" sz="4000" dirty="0"/>
              <a:t>shoda se uplatňuje vždy tehdy, nabízí-li se mluvnický rod podmětu jako zřejmý a </a:t>
            </a:r>
            <a:r>
              <a:rPr lang="cs-CZ" sz="4000" dirty="0" smtClean="0"/>
              <a:t>jednoznačný</a:t>
            </a:r>
          </a:p>
          <a:p>
            <a:r>
              <a:rPr lang="cs-CZ" sz="4000" dirty="0"/>
              <a:t>j</a:t>
            </a:r>
            <a:r>
              <a:rPr lang="cs-CZ" sz="4000" dirty="0" smtClean="0"/>
              <a:t>inak </a:t>
            </a:r>
            <a:r>
              <a:rPr lang="cs-CZ" sz="4000" dirty="0"/>
              <a:t>nastupuje tzv. </a:t>
            </a:r>
            <a:r>
              <a:rPr lang="cs-CZ" sz="4000" dirty="0">
                <a:solidFill>
                  <a:srgbClr val="FF0000"/>
                </a:solidFill>
              </a:rPr>
              <a:t>shoda podle smyslu </a:t>
            </a:r>
            <a:r>
              <a:rPr lang="cs-CZ" sz="4000" dirty="0"/>
              <a:t>a psaní -i nebo -y se řídí těmito zásadami: 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Podmět vyjádřený osobním zájmenem nebo tvarem pomocného slovesa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4000" dirty="0" smtClean="0"/>
              <a:t>ve větách s podmětem vyjádřeným osobním zájmenem nebo tvarem pomocného slovesa </a:t>
            </a:r>
            <a:br>
              <a:rPr lang="cs-CZ" sz="4000" dirty="0" smtClean="0"/>
            </a:br>
            <a:r>
              <a:rPr lang="cs-CZ" sz="4000" dirty="0" smtClean="0">
                <a:solidFill>
                  <a:srgbClr val="FF0000"/>
                </a:solidFill>
              </a:rPr>
              <a:t>píše se -i nebo -y </a:t>
            </a:r>
            <a:endParaRPr lang="cs-CZ" sz="4000" dirty="0"/>
          </a:p>
          <a:p>
            <a:r>
              <a:rPr lang="cs-CZ" sz="4000" dirty="0" smtClean="0"/>
              <a:t>podle toho, zda se vztahuje </a:t>
            </a:r>
            <a:br>
              <a:rPr lang="cs-CZ" sz="4000" dirty="0" smtClean="0"/>
            </a:br>
            <a:r>
              <a:rPr lang="cs-CZ" sz="4000" dirty="0" smtClean="0"/>
              <a:t>k osobám rodu m., nebo rodu </a:t>
            </a:r>
            <a:r>
              <a:rPr lang="cs-CZ" sz="4000" dirty="0" err="1" smtClean="0"/>
              <a:t>ž</a:t>
            </a:r>
            <a:r>
              <a:rPr lang="cs-CZ" sz="4000" dirty="0" smtClean="0"/>
              <a:t>., </a:t>
            </a:r>
            <a:br>
              <a:rPr lang="cs-CZ" sz="4000" dirty="0" smtClean="0"/>
            </a:br>
            <a:r>
              <a:rPr lang="cs-CZ" sz="4000" dirty="0" smtClean="0"/>
              <a:t>tj. </a:t>
            </a:r>
            <a:r>
              <a:rPr lang="cs-CZ" sz="4000" dirty="0" smtClean="0">
                <a:solidFill>
                  <a:srgbClr val="FF0000"/>
                </a:solidFill>
              </a:rPr>
              <a:t>uplatňuje se zřetel k přirozenému rodu podmětu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Z</a:t>
            </a:r>
            <a:r>
              <a:rPr lang="cs-CZ" dirty="0" smtClean="0"/>
              <a:t>řetel k přirozenému rodu podmětu -příklady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4400" dirty="0"/>
              <a:t>Co (my) jsme se vás s tím natrápily! </a:t>
            </a:r>
            <a:r>
              <a:rPr lang="cs-CZ" sz="4400" dirty="0" smtClean="0"/>
              <a:t/>
            </a:r>
            <a:br>
              <a:rPr lang="cs-CZ" sz="4400" dirty="0" smtClean="0"/>
            </a:br>
            <a:r>
              <a:rPr lang="cs-CZ" sz="4400" dirty="0" smtClean="0"/>
              <a:t>(</a:t>
            </a:r>
            <a:r>
              <a:rPr lang="cs-CZ" sz="4400" dirty="0"/>
              <a:t>jde-li o ženy) </a:t>
            </a:r>
          </a:p>
          <a:p>
            <a:r>
              <a:rPr lang="cs-CZ" sz="4400" dirty="0" smtClean="0"/>
              <a:t>Co </a:t>
            </a:r>
            <a:r>
              <a:rPr lang="cs-CZ" sz="4400" dirty="0"/>
              <a:t>(my) jsme se vás s tím natrápili! </a:t>
            </a:r>
            <a:br>
              <a:rPr lang="cs-CZ" sz="4400" dirty="0"/>
            </a:br>
            <a:r>
              <a:rPr lang="cs-CZ" sz="4400" dirty="0" smtClean="0"/>
              <a:t>(</a:t>
            </a:r>
            <a:r>
              <a:rPr lang="cs-CZ" sz="4400" dirty="0"/>
              <a:t>jde-li o muže a v případech ostatních</a:t>
            </a:r>
            <a:r>
              <a:rPr lang="cs-CZ" sz="4400" dirty="0" smtClean="0"/>
              <a:t>) </a:t>
            </a:r>
            <a:endParaRPr lang="cs-CZ" sz="4400" dirty="0"/>
          </a:p>
          <a:p>
            <a:endParaRPr lang="cs-CZ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Podmět všeobecný (</a:t>
            </a:r>
            <a:r>
              <a:rPr lang="cs-CZ" dirty="0"/>
              <a:t>n</a:t>
            </a:r>
            <a:r>
              <a:rPr lang="cs-CZ" dirty="0" smtClean="0"/>
              <a:t>ěkdo, lidé)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v</a:t>
            </a:r>
            <a:r>
              <a:rPr lang="cs-CZ" dirty="0" smtClean="0"/>
              <a:t>e </a:t>
            </a:r>
            <a:r>
              <a:rPr lang="cs-CZ" dirty="0"/>
              <a:t>větách s podmětem všeobecným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(</a:t>
            </a:r>
            <a:r>
              <a:rPr lang="cs-CZ" dirty="0"/>
              <a:t>jímž se rozumí "někdo, lidé") </a:t>
            </a:r>
            <a:r>
              <a:rPr lang="cs-CZ" dirty="0" smtClean="0"/>
              <a:t>je</a:t>
            </a:r>
            <a:br>
              <a:rPr lang="cs-CZ" dirty="0" smtClean="0"/>
            </a:br>
            <a:r>
              <a:rPr lang="cs-CZ" dirty="0" smtClean="0">
                <a:solidFill>
                  <a:srgbClr val="FF0000"/>
                </a:solidFill>
              </a:rPr>
              <a:t>shoda </a:t>
            </a:r>
            <a:r>
              <a:rPr lang="cs-CZ" dirty="0">
                <a:solidFill>
                  <a:srgbClr val="FF0000"/>
                </a:solidFill>
              </a:rPr>
              <a:t>vždy podle rodu mužského životného: 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Zvonil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 poledne.</a:t>
            </a:r>
          </a:p>
          <a:p>
            <a:r>
              <a:rPr lang="cs-CZ" dirty="0" smtClean="0"/>
              <a:t>Otiskl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 to v novinách.</a:t>
            </a:r>
          </a:p>
          <a:p>
            <a:r>
              <a:rPr lang="cs-CZ" dirty="0" smtClean="0"/>
              <a:t> Utíkal, jako by ho honil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.</a:t>
            </a:r>
          </a:p>
          <a:p>
            <a:r>
              <a:rPr lang="cs-CZ" dirty="0" smtClean="0"/>
              <a:t>Všem školám! Ministerstvo školství, mládeže</a:t>
            </a:r>
            <a:br>
              <a:rPr lang="cs-CZ" dirty="0" smtClean="0"/>
            </a:br>
            <a:r>
              <a:rPr lang="cs-CZ" dirty="0" smtClean="0"/>
              <a:t>a tělovýchovy žádá, abyste oznámil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 výsledky zkoušek nejpozději do jednoho týdne. 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Podmět slovně nevyjádřený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/>
              <a:t>v</a:t>
            </a:r>
            <a:r>
              <a:rPr lang="cs-CZ" dirty="0" smtClean="0"/>
              <a:t>e větách </a:t>
            </a:r>
            <a:r>
              <a:rPr lang="cs-CZ" dirty="0"/>
              <a:t>s podmětem slovně nevyjádřeným má přísudek </a:t>
            </a:r>
            <a:r>
              <a:rPr lang="cs-CZ" dirty="0" smtClean="0"/>
              <a:t>shodu: </a:t>
            </a:r>
            <a:endParaRPr lang="cs-CZ" dirty="0"/>
          </a:p>
          <a:p>
            <a:r>
              <a:rPr lang="cs-CZ" dirty="0"/>
              <a:t>a) </a:t>
            </a:r>
            <a:r>
              <a:rPr lang="cs-CZ" dirty="0">
                <a:solidFill>
                  <a:srgbClr val="FF0000"/>
                </a:solidFill>
              </a:rPr>
              <a:t>s podstatným </a:t>
            </a:r>
            <a:r>
              <a:rPr lang="cs-CZ" dirty="0" smtClean="0">
                <a:solidFill>
                  <a:srgbClr val="FF0000"/>
                </a:solidFill>
              </a:rPr>
              <a:t>jménem</a:t>
            </a:r>
            <a:r>
              <a:rPr lang="cs-CZ" dirty="0"/>
              <a:t> </a:t>
            </a:r>
            <a:r>
              <a:rPr lang="cs-CZ" dirty="0" smtClean="0"/>
              <a:t>ve funkci podmětu, </a:t>
            </a:r>
            <a:r>
              <a:rPr lang="cs-CZ" dirty="0" smtClean="0">
                <a:solidFill>
                  <a:srgbClr val="FF0000"/>
                </a:solidFill>
              </a:rPr>
              <a:t>kterého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je </a:t>
            </a:r>
            <a:r>
              <a:rPr lang="cs-CZ" dirty="0">
                <a:solidFill>
                  <a:srgbClr val="FF0000"/>
                </a:solidFill>
              </a:rPr>
              <a:t>užito </a:t>
            </a:r>
            <a:r>
              <a:rPr lang="cs-CZ" dirty="0" smtClean="0">
                <a:solidFill>
                  <a:srgbClr val="FF0000"/>
                </a:solidFill>
              </a:rPr>
              <a:t>v </a:t>
            </a:r>
            <a:r>
              <a:rPr lang="cs-CZ" dirty="0">
                <a:solidFill>
                  <a:srgbClr val="FF0000"/>
                </a:solidFill>
              </a:rPr>
              <a:t>oslovení </a:t>
            </a:r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/>
              <a:t>(</a:t>
            </a:r>
            <a:r>
              <a:rPr lang="cs-CZ" dirty="0"/>
              <a:t>vyjádřeném 5. pádem </a:t>
            </a:r>
            <a:r>
              <a:rPr lang="cs-CZ" dirty="0" smtClean="0"/>
              <a:t>podstatního jména)</a:t>
            </a:r>
          </a:p>
          <a:p>
            <a:r>
              <a:rPr lang="cs-CZ" dirty="0" smtClean="0"/>
              <a:t>Kam </a:t>
            </a:r>
            <a:r>
              <a:rPr lang="cs-CZ" dirty="0"/>
              <a:t>jste se, kluci, schovali? </a:t>
            </a:r>
          </a:p>
          <a:p>
            <a:r>
              <a:rPr lang="cs-CZ" dirty="0" smtClean="0"/>
              <a:t>Vážené </a:t>
            </a:r>
            <a:r>
              <a:rPr lang="cs-CZ" dirty="0"/>
              <a:t>posluchačky, byly jste již informovány o změněném začátku našeho pořadu? </a:t>
            </a:r>
          </a:p>
          <a:p>
            <a:r>
              <a:rPr lang="cs-CZ" dirty="0" smtClean="0"/>
              <a:t>To </a:t>
            </a:r>
            <a:r>
              <a:rPr lang="cs-CZ" dirty="0"/>
              <a:t>jste, děti, dělaly samy</a:t>
            </a:r>
            <a:r>
              <a:rPr lang="cs-CZ" dirty="0" smtClean="0"/>
              <a:t>? </a:t>
            </a:r>
            <a:endParaRPr lang="cs-CZ" dirty="0"/>
          </a:p>
          <a:p>
            <a:r>
              <a:rPr lang="cs-CZ" dirty="0" smtClean="0"/>
              <a:t> Co jste nám, děvčata, připravily (nebo připravila)? </a:t>
            </a:r>
          </a:p>
          <a:p>
            <a:endParaRPr lang="cs-CZ" dirty="0"/>
          </a:p>
          <a:p>
            <a:endParaRPr lang="cs-CZ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Podmět slovně nevyjádřený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ve větách s podmětem slovně nevyjádřeným má přísudek shodu: </a:t>
            </a:r>
          </a:p>
          <a:p>
            <a:r>
              <a:rPr lang="cs-CZ" dirty="0" smtClean="0"/>
              <a:t>b) </a:t>
            </a:r>
            <a:r>
              <a:rPr lang="cs-CZ" dirty="0">
                <a:solidFill>
                  <a:srgbClr val="FF0000"/>
                </a:solidFill>
              </a:rPr>
              <a:t>podle přirozeného rodu </a:t>
            </a:r>
            <a:r>
              <a:rPr lang="cs-CZ" dirty="0"/>
              <a:t>podmětu </a:t>
            </a:r>
            <a:r>
              <a:rPr lang="cs-CZ" dirty="0">
                <a:solidFill>
                  <a:srgbClr val="FF0000"/>
                </a:solidFill>
              </a:rPr>
              <a:t>ve větě předcházející</a:t>
            </a:r>
            <a:r>
              <a:rPr lang="cs-CZ" dirty="0"/>
              <a:t>; pak je </a:t>
            </a:r>
            <a:r>
              <a:rPr lang="cs-CZ" dirty="0">
                <a:solidFill>
                  <a:srgbClr val="FF0000"/>
                </a:solidFill>
              </a:rPr>
              <a:t>mluvnický vztah </a:t>
            </a:r>
            <a:r>
              <a:rPr lang="cs-CZ" dirty="0"/>
              <a:t>přísudku k podmětu </a:t>
            </a:r>
            <a:r>
              <a:rPr lang="cs-CZ" dirty="0" smtClean="0">
                <a:solidFill>
                  <a:srgbClr val="FF0000"/>
                </a:solidFill>
              </a:rPr>
              <a:t>volnější</a:t>
            </a:r>
            <a:r>
              <a:rPr lang="cs-CZ" dirty="0"/>
              <a:t>.</a:t>
            </a:r>
            <a:endParaRPr lang="cs-CZ" dirty="0" smtClean="0"/>
          </a:p>
          <a:p>
            <a:r>
              <a:rPr lang="cs-CZ" dirty="0" smtClean="0"/>
              <a:t>Na </a:t>
            </a:r>
            <a:r>
              <a:rPr lang="cs-CZ" dirty="0"/>
              <a:t>sportovním soustředění se sešla samá děvčata; brzy se navzájem poznaly a prožily krásné dva týdny (vedle poznala a prožila);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Podmět slovně nevyjádřený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ve větách s podmětem slovně nevyjádřeným má přísudek shodu: </a:t>
            </a:r>
          </a:p>
          <a:p>
            <a:r>
              <a:rPr lang="cs-CZ" dirty="0" smtClean="0"/>
              <a:t>c</a:t>
            </a:r>
            <a:r>
              <a:rPr lang="cs-CZ" dirty="0"/>
              <a:t>) </a:t>
            </a:r>
            <a:r>
              <a:rPr lang="cs-CZ" dirty="0">
                <a:solidFill>
                  <a:srgbClr val="FF0000"/>
                </a:solidFill>
              </a:rPr>
              <a:t>s podstatným jménem, kterého je užito ve větě předcházející v jiném než 1. pádě</a:t>
            </a:r>
            <a:r>
              <a:rPr lang="cs-CZ" dirty="0"/>
              <a:t>.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např</a:t>
            </a:r>
            <a:r>
              <a:rPr lang="cs-CZ" dirty="0"/>
              <a:t>. </a:t>
            </a:r>
            <a:endParaRPr lang="cs-CZ" dirty="0" smtClean="0"/>
          </a:p>
          <a:p>
            <a:r>
              <a:rPr lang="cs-CZ" dirty="0" smtClean="0"/>
              <a:t>Vedoucí </a:t>
            </a:r>
            <a:r>
              <a:rPr lang="cs-CZ" dirty="0"/>
              <a:t>pomohl mladším chlapcům postavit stany, protože to nikdy nedělali (tj. chlapci</a:t>
            </a:r>
            <a:r>
              <a:rPr lang="cs-CZ" dirty="0" smtClean="0"/>
              <a:t>).</a:t>
            </a:r>
            <a:endParaRPr lang="cs-CZ" dirty="0"/>
          </a:p>
          <a:p>
            <a:endParaRPr lang="cs-CZ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 výrazů vyjadřujících množství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800" dirty="0"/>
              <a:t>č</a:t>
            </a:r>
            <a:r>
              <a:rPr lang="cs-CZ" sz="2800" dirty="0" smtClean="0"/>
              <a:t>asto to bývá zejména</a:t>
            </a:r>
            <a:r>
              <a:rPr lang="cs-CZ" sz="2800" dirty="0" smtClean="0">
                <a:solidFill>
                  <a:srgbClr val="FF0000"/>
                </a:solidFill>
              </a:rPr>
              <a:t> u výrazů vyjadřujících množství</a:t>
            </a:r>
            <a:r>
              <a:rPr lang="cs-CZ" sz="2800" dirty="0" smtClean="0"/>
              <a:t>, např.: </a:t>
            </a:r>
          </a:p>
          <a:p>
            <a:r>
              <a:rPr lang="cs-CZ" sz="2800" dirty="0" smtClean="0"/>
              <a:t>Stovky posluchačů se sešly na náměstí, aby slyšeli (nebo slyšely) oblíbené zpěváky.</a:t>
            </a:r>
          </a:p>
          <a:p>
            <a:r>
              <a:rPr lang="cs-CZ" sz="2800" dirty="0" smtClean="0"/>
              <a:t>Miliony lidí se dnes spojily, aby zachránili (nebo zachránily) život na naší planetě. </a:t>
            </a:r>
            <a:endParaRPr lang="cs-CZ" sz="2800" dirty="0"/>
          </a:p>
          <a:p>
            <a:r>
              <a:rPr lang="cs-CZ" sz="2800" dirty="0" smtClean="0"/>
              <a:t>Většina pracovnic se rozhodla odejít ze závodu, našly si totiž lepší zaměstnání. </a:t>
            </a:r>
            <a:endParaRPr lang="cs-CZ" sz="2800" dirty="0"/>
          </a:p>
          <a:p>
            <a:r>
              <a:rPr lang="cs-CZ" sz="2800" dirty="0" smtClean="0"/>
              <a:t>Skupiny dobrovolníků pracovaly celou noc, aby vyprostili (nebo vyprostily) zasypané horníky.</a:t>
            </a:r>
            <a:endParaRPr lang="cs-CZ" sz="2800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Nesouřadné spojení s předložkou s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3600" dirty="0"/>
              <a:t>n</a:t>
            </a:r>
            <a:r>
              <a:rPr lang="cs-CZ" sz="3600" dirty="0" smtClean="0"/>
              <a:t>ěkolikanásobný </a:t>
            </a:r>
            <a:r>
              <a:rPr lang="cs-CZ" sz="3600" dirty="0"/>
              <a:t>podmět obsahující jména živých bytostí různého rodu může být vyjádřen též </a:t>
            </a:r>
            <a:r>
              <a:rPr lang="cs-CZ" sz="3600" dirty="0" smtClean="0">
                <a:solidFill>
                  <a:srgbClr val="FF0000"/>
                </a:solidFill>
              </a:rPr>
              <a:t>nesouřadně</a:t>
            </a:r>
            <a:br>
              <a:rPr lang="cs-CZ" sz="3600" dirty="0" smtClean="0">
                <a:solidFill>
                  <a:srgbClr val="FF0000"/>
                </a:solidFill>
              </a:rPr>
            </a:br>
            <a:r>
              <a:rPr lang="cs-CZ" sz="3600" dirty="0" smtClean="0">
                <a:solidFill>
                  <a:srgbClr val="FF0000"/>
                </a:solidFill>
              </a:rPr>
              <a:t>(</a:t>
            </a:r>
            <a:r>
              <a:rPr lang="cs-CZ" sz="3600" dirty="0">
                <a:solidFill>
                  <a:srgbClr val="FF0000"/>
                </a:solidFill>
              </a:rPr>
              <a:t>zejména s předložkou </a:t>
            </a:r>
            <a:r>
              <a:rPr lang="cs-CZ" sz="3600" dirty="0" smtClean="0">
                <a:solidFill>
                  <a:srgbClr val="FF0000"/>
                </a:solidFill>
              </a:rPr>
              <a:t>s)</a:t>
            </a:r>
            <a:endParaRPr lang="cs-CZ" sz="3600" dirty="0"/>
          </a:p>
          <a:p>
            <a:r>
              <a:rPr lang="cs-CZ" sz="3600" dirty="0"/>
              <a:t>p</a:t>
            </a:r>
            <a:r>
              <a:rPr lang="cs-CZ" sz="3600" dirty="0" smtClean="0"/>
              <a:t>okud </a:t>
            </a:r>
            <a:r>
              <a:rPr lang="cs-CZ" sz="3600" dirty="0"/>
              <a:t>pak jsou příčestí a jmenný tvar přídavného jména v čísle množném, </a:t>
            </a:r>
            <a:br>
              <a:rPr lang="cs-CZ" sz="3600" dirty="0"/>
            </a:br>
            <a:r>
              <a:rPr lang="cs-CZ" sz="3600" dirty="0" smtClean="0">
                <a:solidFill>
                  <a:srgbClr val="FF0000"/>
                </a:solidFill>
              </a:rPr>
              <a:t>píše se -i </a:t>
            </a:r>
            <a:r>
              <a:rPr lang="cs-CZ" sz="3600" dirty="0">
                <a:solidFill>
                  <a:srgbClr val="FF0000"/>
                </a:solidFill>
              </a:rPr>
              <a:t>nebo -y 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podle zásad </a:t>
            </a:r>
            <a:r>
              <a:rPr lang="cs-CZ" sz="3600" dirty="0"/>
              <a:t>jako při vyjádření souřadném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podmět předchází </a:t>
            </a:r>
            <a:r>
              <a:rPr lang="cs-CZ" sz="4400" dirty="0"/>
              <a:t>před </a:t>
            </a:r>
            <a:r>
              <a:rPr lang="cs-CZ" sz="4400" dirty="0" smtClean="0"/>
              <a:t>přísudkem:</a:t>
            </a:r>
          </a:p>
          <a:p>
            <a:r>
              <a:rPr lang="cs-CZ" sz="4400" dirty="0" smtClean="0"/>
              <a:t>Eva </a:t>
            </a:r>
            <a:r>
              <a:rPr lang="cs-CZ" sz="4400" dirty="0"/>
              <a:t>s Pavlem přišli pozdě (vedle přišla pozdě). </a:t>
            </a:r>
          </a:p>
          <a:p>
            <a:r>
              <a:rPr lang="cs-CZ" sz="4400" dirty="0" smtClean="0"/>
              <a:t>Eva </a:t>
            </a:r>
            <a:r>
              <a:rPr lang="cs-CZ" sz="4400" dirty="0"/>
              <a:t>s oběma bratry přicházeli po cestě (vedle přicházela po cestě).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S</a:t>
            </a:r>
            <a:r>
              <a:rPr lang="cs-CZ" dirty="0" smtClean="0"/>
              <a:t>hoda podle jména </a:t>
            </a:r>
            <a:br>
              <a:rPr lang="cs-CZ" dirty="0" smtClean="0"/>
            </a:br>
            <a:r>
              <a:rPr lang="cs-CZ" dirty="0" smtClean="0"/>
              <a:t>v předložkovém pádě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j</a:t>
            </a:r>
            <a:r>
              <a:rPr lang="cs-CZ" dirty="0" smtClean="0"/>
              <a:t>sou-li obě jména v čísle množném, je možná</a:t>
            </a:r>
            <a:br>
              <a:rPr lang="cs-CZ" dirty="0" smtClean="0"/>
            </a:br>
            <a:r>
              <a:rPr lang="cs-CZ" dirty="0" smtClean="0"/>
              <a:t>i </a:t>
            </a:r>
            <a:r>
              <a:rPr lang="cs-CZ" dirty="0" smtClean="0">
                <a:solidFill>
                  <a:srgbClr val="FF0000"/>
                </a:solidFill>
              </a:rPr>
              <a:t>shoda podle jména v předložkovém pádě</a:t>
            </a:r>
            <a:r>
              <a:rPr lang="cs-CZ" dirty="0" smtClean="0"/>
              <a:t>: </a:t>
            </a:r>
          </a:p>
          <a:p>
            <a:r>
              <a:rPr lang="cs-CZ" dirty="0" smtClean="0"/>
              <a:t>Výletnice s průvodci se vrátili (nebo vrátily) </a:t>
            </a:r>
            <a:br>
              <a:rPr lang="cs-CZ" dirty="0" smtClean="0"/>
            </a:br>
            <a:r>
              <a:rPr lang="cs-CZ" dirty="0" smtClean="0"/>
              <a:t>k odpolednímu vlaku</a:t>
            </a:r>
          </a:p>
          <a:p>
            <a:r>
              <a:rPr lang="cs-CZ" dirty="0" smtClean="0"/>
              <a:t>jen studentky se svými instruktory byli pozváni (nebo byly pozvány) na večeři do chaty. </a:t>
            </a:r>
            <a:endParaRPr lang="cs-CZ" dirty="0"/>
          </a:p>
          <a:p>
            <a:r>
              <a:rPr lang="cs-CZ" dirty="0" smtClean="0"/>
              <a:t>Všechny ošetřovatelky včetně lékařů měli (nebo měly) plno práce. </a:t>
            </a:r>
            <a:endParaRPr lang="cs-CZ" dirty="0"/>
          </a:p>
          <a:p>
            <a:r>
              <a:rPr lang="cs-CZ" dirty="0" smtClean="0"/>
              <a:t>Děvčata s hochy cvičili bosi (vedle cvičila bosa).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Shoda s prvním jménem </a:t>
            </a:r>
            <a:br>
              <a:rPr lang="cs-CZ" dirty="0" smtClean="0"/>
            </a:br>
            <a:r>
              <a:rPr lang="cs-CZ" dirty="0" smtClean="0"/>
              <a:t>(podmět za přísudkem)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000" dirty="0"/>
              <a:t>n</a:t>
            </a:r>
            <a:r>
              <a:rPr lang="cs-CZ" sz="4000" dirty="0" smtClean="0"/>
              <a:t>ásleduje-li </a:t>
            </a:r>
            <a:r>
              <a:rPr lang="cs-CZ" sz="4000" dirty="0"/>
              <a:t>podmět za přísudkem, </a:t>
            </a: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>je </a:t>
            </a:r>
            <a:r>
              <a:rPr lang="cs-CZ" sz="4000" dirty="0"/>
              <a:t>obvyklá shoda s prvním jménem </a:t>
            </a: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>(</a:t>
            </a:r>
            <a:r>
              <a:rPr lang="cs-CZ" sz="4000" dirty="0"/>
              <a:t>v 1. pádě</a:t>
            </a:r>
            <a:r>
              <a:rPr lang="cs-CZ" sz="4000" dirty="0" smtClean="0"/>
              <a:t>):</a:t>
            </a:r>
          </a:p>
          <a:p>
            <a:r>
              <a:rPr lang="cs-CZ" sz="4000" dirty="0" smtClean="0"/>
              <a:t>Vrátily </a:t>
            </a:r>
            <a:r>
              <a:rPr lang="cs-CZ" sz="4000" dirty="0"/>
              <a:t>se už výletnice s průvodci? </a:t>
            </a:r>
          </a:p>
          <a:p>
            <a:r>
              <a:rPr lang="cs-CZ" sz="4000" dirty="0" smtClean="0"/>
              <a:t>Byly </a:t>
            </a:r>
            <a:r>
              <a:rPr lang="cs-CZ" sz="4000" dirty="0"/>
              <a:t>už pozvány studentky se svými instruktory?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N</a:t>
            </a:r>
            <a:r>
              <a:rPr lang="cs-CZ" dirty="0" smtClean="0"/>
              <a:t>emá vliv na shodu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>
                <a:solidFill>
                  <a:srgbClr val="FF0000"/>
                </a:solidFill>
              </a:rPr>
              <a:t>p</a:t>
            </a:r>
            <a:r>
              <a:rPr lang="cs-CZ" dirty="0" smtClean="0">
                <a:solidFill>
                  <a:srgbClr val="FF0000"/>
                </a:solidFill>
              </a:rPr>
              <a:t>okud se 7</a:t>
            </a:r>
            <a:r>
              <a:rPr lang="cs-CZ" dirty="0">
                <a:solidFill>
                  <a:srgbClr val="FF0000"/>
                </a:solidFill>
              </a:rPr>
              <a:t>. pád s předložkou </a:t>
            </a:r>
            <a:r>
              <a:rPr lang="cs-CZ" dirty="0" smtClean="0">
                <a:solidFill>
                  <a:srgbClr val="FF0000"/>
                </a:solidFill>
              </a:rPr>
              <a:t>s 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nechápe jako </a:t>
            </a:r>
            <a:r>
              <a:rPr lang="cs-CZ" dirty="0">
                <a:solidFill>
                  <a:srgbClr val="FF0000"/>
                </a:solidFill>
              </a:rPr>
              <a:t>součást podmětu,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ale </a:t>
            </a:r>
            <a:r>
              <a:rPr lang="cs-CZ" dirty="0"/>
              <a:t>jako výraz rozvíjející slovesný přísudek (příslovečné určení), </a:t>
            </a:r>
            <a:r>
              <a:rPr lang="cs-CZ" dirty="0">
                <a:solidFill>
                  <a:srgbClr val="FF0000"/>
                </a:solidFill>
              </a:rPr>
              <a:t>nemá vliv na </a:t>
            </a:r>
            <a:r>
              <a:rPr lang="cs-CZ" dirty="0" smtClean="0">
                <a:solidFill>
                  <a:srgbClr val="FF0000"/>
                </a:solidFill>
              </a:rPr>
              <a:t>shodu</a:t>
            </a:r>
            <a:r>
              <a:rPr lang="cs-CZ" dirty="0" smtClean="0"/>
              <a:t>:</a:t>
            </a:r>
          </a:p>
          <a:p>
            <a:r>
              <a:rPr lang="cs-CZ" dirty="0" smtClean="0"/>
              <a:t>Dívky </a:t>
            </a:r>
            <a:r>
              <a:rPr lang="cs-CZ" dirty="0"/>
              <a:t>s hochy závodily (= dívky závodily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s hochy)</a:t>
            </a:r>
          </a:p>
          <a:p>
            <a:r>
              <a:rPr lang="cs-CZ" dirty="0" smtClean="0"/>
              <a:t>Děvčata </a:t>
            </a:r>
            <a:r>
              <a:rPr lang="cs-CZ" dirty="0"/>
              <a:t>s hochy závodila (= děvčata závodila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s </a:t>
            </a:r>
            <a:r>
              <a:rPr lang="cs-CZ" dirty="0"/>
              <a:t>hochy</a:t>
            </a:r>
            <a:r>
              <a:rPr lang="cs-CZ" dirty="0" smtClean="0"/>
              <a:t>)</a:t>
            </a:r>
          </a:p>
          <a:p>
            <a:r>
              <a:rPr lang="cs-CZ" dirty="0"/>
              <a:t>v</a:t>
            </a:r>
            <a:r>
              <a:rPr lang="cs-CZ" dirty="0" smtClean="0"/>
              <a:t> </a:t>
            </a:r>
            <a:r>
              <a:rPr lang="cs-CZ" dirty="0"/>
              <a:t>některých případech je </a:t>
            </a:r>
            <a:r>
              <a:rPr lang="cs-CZ" dirty="0" smtClean="0"/>
              <a:t>možné </a:t>
            </a:r>
            <a:r>
              <a:rPr lang="cs-CZ" dirty="0"/>
              <a:t>pojetí obojí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dirty="0" smtClean="0"/>
              <a:t>Pravidla českého pravopisu. Školní vydání včetně Dodatku</a:t>
            </a:r>
            <a:r>
              <a:rPr lang="cs-CZ" dirty="0" smtClean="0"/>
              <a:t>. 1.vyd. Praha: Fortuna, 1999, 383 s. ISBN 80-716-8679-4. </a:t>
            </a:r>
          </a:p>
          <a:p>
            <a:r>
              <a:rPr lang="cs-CZ" dirty="0" smtClean="0"/>
              <a:t>SOCHROVÁ, Marie. </a:t>
            </a:r>
            <a:r>
              <a:rPr lang="cs-CZ" i="1" dirty="0" smtClean="0"/>
              <a:t>Český jazyk v kostce</a:t>
            </a:r>
            <a:r>
              <a:rPr lang="cs-CZ" dirty="0" smtClean="0"/>
              <a:t>. ISBN 80-7200-041-1.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65</TotalTime>
  <Words>737</Words>
  <Application>Microsoft Office PowerPoint</Application>
  <PresentationFormat>Předvádění na obrazovce (4:3)</PresentationFormat>
  <Paragraphs>119</Paragraphs>
  <Slides>27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8" baseType="lpstr">
      <vt:lpstr>Motiv sady Office</vt:lpstr>
      <vt:lpstr>Digitální učební materiál</vt:lpstr>
      <vt:lpstr>Několik souřadně spojených jmen  v podmětu</vt:lpstr>
      <vt:lpstr>Alespoň jedno r. m. životného - i</vt:lpstr>
      <vt:lpstr>Podmět před přísudkem</vt:lpstr>
      <vt:lpstr>Podmět před přísudkem  (alespoň jedno r. m. živ.) - příklady</vt:lpstr>
      <vt:lpstr>Podmět za přísudkem</vt:lpstr>
      <vt:lpstr>Shoda podle nejbližšího jména několikanás. podmětu - příklady</vt:lpstr>
      <vt:lpstr>Žádné jméno rodu muž. živ.  v několikanás. podmětu - y</vt:lpstr>
      <vt:lpstr>Žádné jméno rodu muž. živ.  v několikanás. podmětu – příklady</vt:lpstr>
      <vt:lpstr>Poznámka</vt:lpstr>
      <vt:lpstr>Alespoň jedno r. stř. v j. č. – příklady </vt:lpstr>
      <vt:lpstr>Poznámka</vt:lpstr>
      <vt:lpstr>Příklady</vt:lpstr>
      <vt:lpstr>Shoda podle smyslu</vt:lpstr>
      <vt:lpstr>Podmět vyjádřený osobním zájmenem nebo tvarem pomocného slovesa </vt:lpstr>
      <vt:lpstr>Zřetel k přirozenému rodu podmětu -příklady</vt:lpstr>
      <vt:lpstr>Podmět všeobecný (někdo, lidé)</vt:lpstr>
      <vt:lpstr>Podmět slovně nevyjádřený</vt:lpstr>
      <vt:lpstr>Podmět slovně nevyjádřený</vt:lpstr>
      <vt:lpstr>Podmět slovně nevyjádřený</vt:lpstr>
      <vt:lpstr>U výrazů vyjadřujících množství</vt:lpstr>
      <vt:lpstr>Nesouřadné spojení s předložkou s </vt:lpstr>
      <vt:lpstr>Příklady</vt:lpstr>
      <vt:lpstr>Shoda podle jména  v předložkovém pádě</vt:lpstr>
      <vt:lpstr>Shoda s prvním jménem  (podmět za přísudkem)</vt:lpstr>
      <vt:lpstr>Nemá vliv na shodu</vt:lpstr>
      <vt:lpstr>Zdroje</vt:lpstr>
    </vt:vector>
  </TitlesOfParts>
  <Company>SPS/VOS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Digitální učební materiál</dc:title>
  <dc:creator>marikova</dc:creator>
  <cp:lastModifiedBy>siroky</cp:lastModifiedBy>
  <cp:revision>9</cp:revision>
  <dcterms:created xsi:type="dcterms:W3CDTF">2013-10-26T06:42:20Z</dcterms:created>
  <dcterms:modified xsi:type="dcterms:W3CDTF">2013-11-24T21:27:30Z</dcterms:modified>
</cp:coreProperties>
</file>