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66" r:id="rId2"/>
    <p:sldId id="264" r:id="rId3"/>
    <p:sldId id="258" r:id="rId4"/>
    <p:sldId id="265" r:id="rId5"/>
    <p:sldId id="257" r:id="rId6"/>
    <p:sldId id="259" r:id="rId7"/>
    <p:sldId id="260" r:id="rId8"/>
    <p:sldId id="268" r:id="rId9"/>
    <p:sldId id="269" r:id="rId10"/>
    <p:sldId id="261" r:id="rId11"/>
    <p:sldId id="262" r:id="rId12"/>
    <p:sldId id="263" r:id="rId13"/>
    <p:sldId id="267"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102" y="-93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FE40B88-BF27-4714-A4C8-46B80A79D45D}" type="datetimeFigureOut">
              <a:rPr lang="cs-CZ" smtClean="0"/>
              <a:pPr/>
              <a:t>24.11.2013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CBACAC6-5B49-4AC6-ADBD-517FB4142DEF}"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4099"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4100" name="Zástupný symbol pro záhlaví 4"/>
          <p:cNvSpPr>
            <a:spLocks noGrp="1"/>
          </p:cNvSpPr>
          <p:nvPr>
            <p:ph type="hdr" sz="quarter"/>
          </p:nvPr>
        </p:nvSpPr>
        <p:spPr bwMode="auto">
          <a:ln>
            <a:miter lim="800000"/>
            <a:headEnd/>
            <a:tailEnd/>
          </a:ln>
        </p:spPr>
        <p:txBody>
          <a:bodyPr wrap="square" numCol="1" anchor="t" anchorCtr="0" compatLnSpc="1">
            <a:prstTxWarp prst="textNoShape">
              <a:avLst/>
            </a:prstTxWarp>
          </a:bodyPr>
          <a:lstStyle/>
          <a:p>
            <a:pPr fontAlgn="base">
              <a:spcBef>
                <a:spcPct val="0"/>
              </a:spcBef>
              <a:spcAft>
                <a:spcPct val="0"/>
              </a:spcAft>
              <a:defRPr/>
            </a:pPr>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ED240613-63B8-4154-B971-220E9B32C364}" type="datetimeFigureOut">
              <a:rPr lang="cs-CZ" smtClean="0"/>
              <a:pPr/>
              <a:t>24.11.2013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770E2FC-4ED2-4FB7-878B-27755550B107}"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D240613-63B8-4154-B971-220E9B32C364}" type="datetimeFigureOut">
              <a:rPr lang="cs-CZ" smtClean="0"/>
              <a:pPr/>
              <a:t>24.11.2013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70E2FC-4ED2-4FB7-878B-27755550B107}"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de.wikipedia.org/w/index.php?title=Arbeitsprobe&amp;action=edit&amp;redlink=1" TargetMode="External"/><Relationship Id="rId2" Type="http://schemas.openxmlformats.org/officeDocument/2006/relationships/hyperlink" Target="http://de.wikipedia.org/wiki/Arbeitgeber"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sueddeutsche.de/thema/Lebenslauf" TargetMode="External"/><Relationship Id="rId2" Type="http://schemas.openxmlformats.org/officeDocument/2006/relationships/hyperlink" Target="http://www.sueddeutsche.de/thema/Anschreibe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www.sueddeutsche.de/thema/Ausbildung"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sueddeutsche.de/thema/Stellenanzeig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1"/>
          <p:cNvSpPr>
            <a:spLocks noGrp="1"/>
          </p:cNvSpPr>
          <p:nvPr>
            <p:ph type="ctrTitle"/>
          </p:nvPr>
        </p:nvSpPr>
        <p:spPr>
          <a:xfrm>
            <a:off x="4643438" y="1196975"/>
            <a:ext cx="4176712" cy="650875"/>
          </a:xfrm>
        </p:spPr>
        <p:txBody>
          <a:bodyPr/>
          <a:lstStyle/>
          <a:p>
            <a:pPr eaLnBrk="1" hangingPunct="1"/>
            <a:r>
              <a:rPr lang="cs-CZ" sz="2800" smtClean="0"/>
              <a:t>Digitální</a:t>
            </a:r>
            <a:r>
              <a:rPr lang="cs-CZ" sz="2400" smtClean="0"/>
              <a:t> </a:t>
            </a:r>
            <a:r>
              <a:rPr lang="cs-CZ" sz="2800" smtClean="0"/>
              <a:t>učební</a:t>
            </a:r>
            <a:r>
              <a:rPr lang="cs-CZ" sz="2400" smtClean="0"/>
              <a:t> </a:t>
            </a:r>
            <a:r>
              <a:rPr lang="cs-CZ" sz="2800" smtClean="0"/>
              <a:t>materiál</a:t>
            </a:r>
            <a:endParaRPr lang="cs-CZ" sz="2400" smtClean="0"/>
          </a:p>
        </p:txBody>
      </p:sp>
      <p:pic>
        <p:nvPicPr>
          <p:cNvPr id="2051" name="Obrázek 3"/>
          <p:cNvPicPr>
            <a:picLocks noChangeAspect="1" noChangeArrowheads="1"/>
          </p:cNvPicPr>
          <p:nvPr/>
        </p:nvPicPr>
        <p:blipFill>
          <a:blip r:embed="rId3" cstate="print"/>
          <a:srcRect/>
          <a:stretch>
            <a:fillRect/>
          </a:stretch>
        </p:blipFill>
        <p:spPr bwMode="auto">
          <a:xfrm>
            <a:off x="0" y="0"/>
            <a:ext cx="5603875" cy="1368425"/>
          </a:xfrm>
          <a:prstGeom prst="rect">
            <a:avLst/>
          </a:prstGeom>
          <a:solidFill>
            <a:srgbClr val="FFFFFF"/>
          </a:solidFill>
          <a:ln w="9525">
            <a:noFill/>
            <a:miter lim="800000"/>
            <a:headEnd/>
            <a:tailEnd/>
          </a:ln>
        </p:spPr>
      </p:pic>
      <p:pic>
        <p:nvPicPr>
          <p:cNvPr id="2052" name="Picture 2"/>
          <p:cNvPicPr>
            <a:picLocks noChangeAspect="1" noChangeArrowheads="1"/>
          </p:cNvPicPr>
          <p:nvPr/>
        </p:nvPicPr>
        <p:blipFill>
          <a:blip r:embed="rId4" cstate="print"/>
          <a:srcRect/>
          <a:stretch>
            <a:fillRect/>
          </a:stretch>
        </p:blipFill>
        <p:spPr bwMode="auto">
          <a:xfrm>
            <a:off x="8027988" y="188913"/>
            <a:ext cx="946150" cy="812800"/>
          </a:xfrm>
          <a:prstGeom prst="rect">
            <a:avLst/>
          </a:prstGeom>
          <a:noFill/>
          <a:ln w="9525">
            <a:noFill/>
            <a:miter lim="800000"/>
            <a:headEnd/>
            <a:tailEnd/>
          </a:ln>
        </p:spPr>
      </p:pic>
      <p:graphicFrame>
        <p:nvGraphicFramePr>
          <p:cNvPr id="2086" name="Group 38"/>
          <p:cNvGraphicFramePr>
            <a:graphicFrameLocks noGrp="1"/>
          </p:cNvGraphicFramePr>
          <p:nvPr/>
        </p:nvGraphicFramePr>
        <p:xfrm>
          <a:off x="323850" y="1844675"/>
          <a:ext cx="8496300" cy="4683128"/>
        </p:xfrm>
        <a:graphic>
          <a:graphicData uri="http://schemas.openxmlformats.org/drawingml/2006/table">
            <a:tbl>
              <a:tblPr/>
              <a:tblGrid>
                <a:gridCol w="1263650"/>
                <a:gridCol w="1544638"/>
                <a:gridCol w="2016125"/>
                <a:gridCol w="2305050"/>
                <a:gridCol w="863600"/>
                <a:gridCol w="503237"/>
              </a:tblGrid>
              <a:tr h="341313">
                <a:tc gridSpan="3">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Název projektu:</a:t>
                      </a: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imes New Roman" pitchFamily="18" charset="0"/>
                        </a:rPr>
                        <a:t> </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Tahoma" pitchFamily="34" charset="0"/>
                        </a:rPr>
                        <a:t>Inovace vzdělávání na SPŠ a VOŠ Písek</a:t>
                      </a:r>
                      <a:endParaRPr kumimoji="0" lang="cs-CZ" sz="12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gridSpan="3">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smtClean="0">
                          <a:ln>
                            <a:noFill/>
                          </a:ln>
                          <a:solidFill>
                            <a:schemeClr val="tx1"/>
                          </a:solidFill>
                          <a:effectLst/>
                          <a:latin typeface="Garamond" pitchFamily="18" charset="0"/>
                          <a:ea typeface="Calibri" pitchFamily="34" charset="0"/>
                          <a:cs typeface="Tahoma" pitchFamily="34" charset="0"/>
                        </a:rPr>
                        <a:t>Číslo projektu: </a:t>
                      </a:r>
                      <a:r>
                        <a:rPr kumimoji="0" lang="cs-CZ" sz="1200" b="0" i="0" u="none" strike="noStrike" cap="none" normalizeH="0" baseline="0" smtClean="0">
                          <a:ln>
                            <a:noFill/>
                          </a:ln>
                          <a:solidFill>
                            <a:schemeClr val="tx1"/>
                          </a:solidFill>
                          <a:effectLst/>
                          <a:latin typeface="Garamond" pitchFamily="18" charset="0"/>
                          <a:ea typeface="Calibri" pitchFamily="34" charset="0"/>
                          <a:cs typeface="Tahoma" pitchFamily="34" charset="0"/>
                        </a:rPr>
                        <a:t>CZ.1.07/1.5.00/34.0010</a:t>
                      </a:r>
                      <a:endParaRPr kumimoji="0" 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r>
              <a:tr h="379413">
                <a:tc gridSpan="6">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smtClean="0">
                          <a:ln>
                            <a:noFill/>
                          </a:ln>
                          <a:solidFill>
                            <a:schemeClr val="tx1"/>
                          </a:solidFill>
                          <a:effectLst/>
                          <a:latin typeface="Garamond" pitchFamily="18" charset="0"/>
                          <a:ea typeface="Calibri" pitchFamily="34" charset="0"/>
                          <a:cs typeface="Tahoma" pitchFamily="34" charset="0"/>
                        </a:rPr>
                        <a:t>Škola: </a:t>
                      </a:r>
                      <a:r>
                        <a:rPr kumimoji="0" lang="cs-CZ" sz="1200" b="0" i="0" u="none" strike="noStrike" cap="none" normalizeH="0" baseline="0" smtClean="0">
                          <a:ln>
                            <a:noFill/>
                          </a:ln>
                          <a:solidFill>
                            <a:schemeClr val="tx1"/>
                          </a:solidFill>
                          <a:effectLst/>
                          <a:latin typeface="Garamond" pitchFamily="18" charset="0"/>
                          <a:ea typeface="Calibri" pitchFamily="34" charset="0"/>
                          <a:cs typeface="Tahoma" pitchFamily="34" charset="0"/>
                        </a:rPr>
                        <a:t>Střední</a:t>
                      </a:r>
                      <a:r>
                        <a:rPr kumimoji="0" lang="cs-CZ" sz="1200" b="0" i="0" u="none" strike="noStrike" cap="none" normalizeH="0" baseline="0" smtClean="0">
                          <a:ln>
                            <a:noFill/>
                          </a:ln>
                          <a:solidFill>
                            <a:schemeClr val="tx1"/>
                          </a:solidFill>
                          <a:effectLst/>
                          <a:latin typeface="Garamond" pitchFamily="18" charset="0"/>
                          <a:ea typeface="Calibri" pitchFamily="34" charset="0"/>
                          <a:cs typeface="Times New Roman" pitchFamily="18" charset="0"/>
                        </a:rPr>
                        <a:t> průmyslová škola a Vyšší odborná škola, Písek, Karla Čapka 402</a:t>
                      </a:r>
                      <a:endParaRPr kumimoji="0" 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r h="360363">
                <a:tc>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smtClean="0">
                          <a:ln>
                            <a:noFill/>
                          </a:ln>
                          <a:solidFill>
                            <a:schemeClr val="tx1"/>
                          </a:solidFill>
                          <a:effectLst/>
                          <a:latin typeface="Garamond" pitchFamily="18" charset="0"/>
                          <a:ea typeface="Calibri" pitchFamily="34" charset="0"/>
                          <a:cs typeface="Tahoma" pitchFamily="34" charset="0"/>
                        </a:rPr>
                        <a:t>Předmět:</a:t>
                      </a:r>
                      <a:endParaRPr kumimoji="0" 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3">
                  <a:txBody>
                    <a:bodyPr/>
                    <a:lstStyle/>
                    <a:p>
                      <a:pPr marL="0" marR="0" lvl="0" indent="0" algn="l" defTabSz="914400" rtl="0" eaLnBrk="1" fontAlgn="base" latinLnBrk="0" hangingPunct="1">
                        <a:lnSpc>
                          <a:spcPct val="115000"/>
                        </a:lnSpc>
                        <a:spcBef>
                          <a:spcPct val="0"/>
                        </a:spcBef>
                        <a:spcAft>
                          <a:spcPts val="1000"/>
                        </a:spcAft>
                        <a:buClrTx/>
                        <a:buSzTx/>
                        <a:buFontTx/>
                        <a:buNone/>
                        <a:tabLst/>
                      </a:pPr>
                      <a:r>
                        <a:rPr kumimoji="0" lang="cs-CZ" sz="1200" b="0" i="0" u="none" strike="noStrike" cap="none" normalizeH="0" baseline="0" smtClean="0">
                          <a:ln>
                            <a:noFill/>
                          </a:ln>
                          <a:solidFill>
                            <a:schemeClr val="tx1"/>
                          </a:solidFill>
                          <a:effectLst/>
                          <a:latin typeface="Garamond" pitchFamily="18" charset="0"/>
                          <a:cs typeface="Tahoma" pitchFamily="34" charset="0"/>
                        </a:rPr>
                        <a:t>NJ1</a:t>
                      </a:r>
                      <a:endParaRPr kumimoji="0" lang="cs-CZ" sz="1200" b="0" i="0" u="none" strike="noStrike" cap="none" normalizeH="0" baseline="0" dirty="0" smtClean="0">
                        <a:ln>
                          <a:noFill/>
                        </a:ln>
                        <a:solidFill>
                          <a:schemeClr val="tx1"/>
                        </a:solidFill>
                        <a:effectLst/>
                        <a:latin typeface="Calibri" pitchFamily="34" charset="0"/>
                        <a:cs typeface="Times New Roman" pitchFamily="18" charset="0"/>
                      </a:endParaRPr>
                    </a:p>
                  </a:txBody>
                  <a:tcPr marL="31790" marR="31790" marT="0" marB="0" anchor="ctr" horzOverflow="overflow">
                    <a:lnL w="12700" cap="flat" cmpd="sng" algn="ctr">
                      <a:solidFill>
                        <a:srgbClr val="FFFFFF"/>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smtClean="0">
                          <a:ln>
                            <a:noFill/>
                          </a:ln>
                          <a:solidFill>
                            <a:schemeClr val="tx1"/>
                          </a:solidFill>
                          <a:effectLst/>
                          <a:latin typeface="Garamond" pitchFamily="18" charset="0"/>
                          <a:ea typeface="Calibri" pitchFamily="34" charset="0"/>
                          <a:cs typeface="Tahoma" pitchFamily="34" charset="0"/>
                        </a:rPr>
                        <a:t>Ročník:</a:t>
                      </a:r>
                      <a:endParaRPr kumimoji="0" lang="cs-CZ" sz="12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rgbClr val="FFFFFF"/>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ts val="1000"/>
                        </a:spcAft>
                        <a:buClrTx/>
                        <a:buSzTx/>
                        <a:buFontTx/>
                        <a:buNone/>
                        <a:tabLst/>
                      </a:pPr>
                      <a:r>
                        <a:rPr kumimoji="0" lang="cs-CZ" sz="12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4.</a:t>
                      </a:r>
                    </a:p>
                  </a:txBody>
                  <a:tcPr marL="31790" marR="31790" marT="0" marB="0" anchor="ctr" horzOverflow="overflow">
                    <a:lnL w="12700" cap="flat" cmpd="sng" algn="ctr">
                      <a:solidFill>
                        <a:srgbClr val="FFFFFF"/>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504825">
                <a:tc gridSpan="3">
                  <a:txBody>
                    <a:bodyPr/>
                    <a:lstStyle/>
                    <a:p>
                      <a:pPr marL="0" marR="0" lvl="0" indent="120650" algn="r" defTabSz="914400" rtl="0" eaLnBrk="1" fontAlgn="base" latinLnBrk="0" hangingPunct="1">
                        <a:lnSpc>
                          <a:spcPct val="150000"/>
                        </a:lnSpc>
                        <a:spcBef>
                          <a:spcPct val="0"/>
                        </a:spcBef>
                        <a:spcAft>
                          <a:spcPts val="1000"/>
                        </a:spcAft>
                        <a:buClrTx/>
                        <a:buSzTx/>
                        <a:buFontTx/>
                        <a:buNone/>
                        <a:tabLst/>
                      </a:pPr>
                      <a:r>
                        <a:rPr kumimoji="0" lang="cs-CZ" sz="1200" b="1" i="0" u="none" strike="noStrike" cap="none" normalizeH="0" baseline="0" smtClean="0">
                          <a:ln>
                            <a:noFill/>
                          </a:ln>
                          <a:solidFill>
                            <a:schemeClr val="tx1"/>
                          </a:solidFill>
                          <a:effectLst/>
                          <a:latin typeface="Garamond" pitchFamily="18" charset="0"/>
                          <a:ea typeface="Calibri" pitchFamily="34" charset="0"/>
                          <a:cs typeface="Tahoma" pitchFamily="34" charset="0"/>
                        </a:rPr>
                        <a:t>Téma:</a:t>
                      </a:r>
                      <a:endParaRPr kumimoji="0" lang="cs-CZ" sz="1200" b="0" i="0" u="none" strike="noStrike" cap="none" normalizeH="0" baseline="0" smtClean="0">
                        <a:ln>
                          <a:noFill/>
                        </a:ln>
                        <a:solidFill>
                          <a:schemeClr val="tx1"/>
                        </a:solidFill>
                        <a:effectLst/>
                        <a:latin typeface="Garamond" pitchFamily="18" charset="0"/>
                        <a:ea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rowSpan="4" gridSpan="3">
                  <a:txBody>
                    <a:bodyPr/>
                    <a:lstStyle/>
                    <a:p>
                      <a:pPr marL="0" marR="0" lvl="0" indent="120650" algn="ctr" defTabSz="914400" rtl="0" eaLnBrk="1" fontAlgn="base" latinLnBrk="0" hangingPunct="1">
                        <a:lnSpc>
                          <a:spcPct val="115000"/>
                        </a:lnSpc>
                        <a:spcBef>
                          <a:spcPct val="0"/>
                        </a:spcBef>
                        <a:spcAft>
                          <a:spcPts val="1000"/>
                        </a:spcAft>
                        <a:buClrTx/>
                        <a:buSzTx/>
                        <a:buFontTx/>
                        <a:buNone/>
                        <a:tabLst/>
                      </a:pPr>
                      <a:endParaRPr kumimoji="0" lang="cs-CZ" sz="1200" b="0" i="0" u="none" strike="noStrike" cap="none" normalizeH="0" baseline="0" dirty="0" smtClean="0">
                        <a:ln>
                          <a:noFill/>
                        </a:ln>
                        <a:solidFill>
                          <a:schemeClr val="tx1"/>
                        </a:solidFill>
                        <a:effectLst/>
                        <a:latin typeface="Calibri" pitchFamily="34" charset="0"/>
                        <a:cs typeface="Arial" charset="0"/>
                      </a:endParaRPr>
                    </a:p>
                    <a:p>
                      <a:pPr marL="0" marR="0" lvl="0" indent="120650" algn="ctr" defTabSz="914400" rtl="0" eaLnBrk="1" fontAlgn="base" latinLnBrk="0" hangingPunct="1">
                        <a:lnSpc>
                          <a:spcPct val="115000"/>
                        </a:lnSpc>
                        <a:spcBef>
                          <a:spcPct val="0"/>
                        </a:spcBef>
                        <a:spcAft>
                          <a:spcPts val="1000"/>
                        </a:spcAft>
                        <a:buClrTx/>
                        <a:buSzTx/>
                        <a:buFontTx/>
                        <a:buNone/>
                        <a:tabLst/>
                      </a:pPr>
                      <a:endParaRPr kumimoji="0" lang="cs-CZ" sz="1200" b="0" i="0" u="none" strike="noStrike" cap="none" normalizeH="0" baseline="0" dirty="0" smtClean="0">
                        <a:ln>
                          <a:noFill/>
                        </a:ln>
                        <a:solidFill>
                          <a:schemeClr val="tx1"/>
                        </a:solidFill>
                        <a:effectLst/>
                        <a:latin typeface="Calibri" pitchFamily="34" charset="0"/>
                        <a:cs typeface="Arial" charset="0"/>
                      </a:endParaRPr>
                    </a:p>
                    <a:p>
                      <a:pPr marL="0" marR="0" lvl="0" indent="120650" algn="ctr" defTabSz="914400" rtl="0" eaLnBrk="1" fontAlgn="base" latinLnBrk="0" hangingPunct="1">
                        <a:lnSpc>
                          <a:spcPct val="115000"/>
                        </a:lnSpc>
                        <a:spcBef>
                          <a:spcPct val="0"/>
                        </a:spcBef>
                        <a:spcAft>
                          <a:spcPts val="1000"/>
                        </a:spcAft>
                        <a:buClrTx/>
                        <a:buSzTx/>
                        <a:buFontTx/>
                        <a:buNone/>
                        <a:tabLst/>
                      </a:pPr>
                      <a:r>
                        <a:rPr kumimoji="0" lang="cs-CZ" sz="3200" b="0" i="0" u="none" strike="noStrike" cap="none" normalizeH="0" baseline="0" dirty="0" err="1" smtClean="0">
                          <a:ln>
                            <a:noFill/>
                          </a:ln>
                          <a:solidFill>
                            <a:schemeClr val="tx1"/>
                          </a:solidFill>
                          <a:effectLst/>
                          <a:latin typeface="Garamond" pitchFamily="18" charset="0"/>
                          <a:cs typeface="Arial" charset="0"/>
                        </a:rPr>
                        <a:t>Bewerbung</a:t>
                      </a:r>
                      <a:endParaRPr kumimoji="0" lang="cs-CZ" sz="3200" b="0" i="0" u="none" strike="noStrike" cap="none" normalizeH="0" baseline="0" dirty="0" smtClean="0">
                        <a:ln>
                          <a:noFill/>
                        </a:ln>
                        <a:solidFill>
                          <a:schemeClr val="tx1"/>
                        </a:solidFill>
                        <a:effectLst/>
                        <a:latin typeface="Garamond" pitchFamily="18" charset="0"/>
                        <a:cs typeface="Arial" charset="0"/>
                      </a:endParaRPr>
                    </a:p>
                  </a:txBody>
                  <a:tcPr marL="31790" marR="31790" marT="0" marB="0" horzOverflow="overflow">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4" hMerge="1">
                  <a:txBody>
                    <a:bodyPr/>
                    <a:lstStyle/>
                    <a:p>
                      <a:endParaRPr lang="cs-CZ"/>
                    </a:p>
                  </a:txBody>
                  <a:tcPr/>
                </a:tc>
                <a:tc rowSpan="4" hMerge="1">
                  <a:txBody>
                    <a:bodyPr/>
                    <a:lstStyle/>
                    <a:p>
                      <a:endParaRPr lang="cs-CZ"/>
                    </a:p>
                  </a:txBody>
                  <a:tcPr/>
                </a:tc>
              </a:tr>
              <a:tr h="323850">
                <a:tc gridSpan="3">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Tematický okruh: </a:t>
                      </a:r>
                      <a:r>
                        <a:rPr kumimoji="0" lang="cs-CZ" sz="1200" b="1" i="0" u="none" strike="noStrike" cap="none" normalizeH="0" baseline="0" dirty="0" err="1" smtClean="0">
                          <a:ln>
                            <a:noFill/>
                          </a:ln>
                          <a:solidFill>
                            <a:schemeClr val="tx1"/>
                          </a:solidFill>
                          <a:effectLst/>
                          <a:latin typeface="Garamond" pitchFamily="18" charset="0"/>
                          <a:ea typeface="Calibri" pitchFamily="34" charset="0"/>
                          <a:cs typeface="Tahoma" pitchFamily="34" charset="0"/>
                        </a:rPr>
                        <a:t>Bewerbung</a:t>
                      </a:r>
                      <a:endParaRPr kumimoji="0" lang="cs-CZ" sz="1200" b="0" i="0" u="none" strike="noStrike" cap="none" normalizeH="0" baseline="0" dirty="0" smtClean="0">
                        <a:ln>
                          <a:noFill/>
                        </a:ln>
                        <a:solidFill>
                          <a:schemeClr val="tx1"/>
                        </a:solidFill>
                        <a:effectLst/>
                        <a:latin typeface="Garamond" pitchFamily="18" charset="0"/>
                        <a:ea typeface="Calibri" pitchFamily="34" charset="0"/>
                        <a:cs typeface="Times New Roman" pitchFamily="18" charset="0"/>
                      </a:endParaRPr>
                    </a:p>
                  </a:txBody>
                  <a:tcPr marL="31790" marR="31790" marT="0" marB="0"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gridSpan="3" vMerge="1">
                  <a:txBody>
                    <a:bodyPr/>
                    <a:lstStyle/>
                    <a:p>
                      <a:endParaRPr lang="cs-CZ"/>
                    </a:p>
                  </a:txBody>
                  <a:tcPr/>
                </a:tc>
                <a:tc hMerge="1" vMerge="1">
                  <a:txBody>
                    <a:bodyPr/>
                    <a:lstStyle/>
                    <a:p>
                      <a:endParaRPr lang="cs-CZ"/>
                    </a:p>
                  </a:txBody>
                  <a:tcPr/>
                </a:tc>
                <a:tc hMerge="1" vMerge="1">
                  <a:txBody>
                    <a:bodyPr/>
                    <a:lstStyle/>
                    <a:p>
                      <a:endParaRPr lang="cs-CZ"/>
                    </a:p>
                  </a:txBody>
                  <a:tcPr/>
                </a:tc>
              </a:tr>
              <a:tr h="360363">
                <a:tc gridSpan="2">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Jméno autora:</a:t>
                      </a:r>
                      <a:r>
                        <a:rPr kumimoji="0" lang="cs-CZ" sz="1200" b="1"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 </a:t>
                      </a:r>
                      <a:r>
                        <a:rPr kumimoji="0" lang="cs-CZ" sz="1200" b="0" i="0" u="none" strike="noStrike" cap="none" normalizeH="0" baseline="0" dirty="0" smtClean="0">
                          <a:ln>
                            <a:noFill/>
                          </a:ln>
                          <a:solidFill>
                            <a:schemeClr val="tx1"/>
                          </a:solidFill>
                          <a:effectLst/>
                          <a:latin typeface="Garamond" pitchFamily="18" charset="0"/>
                          <a:ea typeface="+mn-ea"/>
                          <a:cs typeface="Tahoma" pitchFamily="34" charset="0"/>
                        </a:rPr>
                        <a:t>Mgr. Jindřiška Chudáčková</a:t>
                      </a:r>
                      <a:endParaRPr kumimoji="0" lang="cs-CZ" sz="1200" b="0" i="0" u="none" strike="noStrike" cap="none" normalizeH="0" baseline="0" dirty="0" smtClean="0">
                        <a:ln>
                          <a:noFill/>
                        </a:ln>
                        <a:solidFill>
                          <a:schemeClr val="tx1"/>
                        </a:solidFill>
                        <a:effectLst/>
                        <a:latin typeface="Calibri" pitchFamily="34" charset="0"/>
                        <a:cs typeface="Times New Roman" pitchFamily="18"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hMerge="1">
                  <a:txBody>
                    <a:bodyPr/>
                    <a:lstStyle/>
                    <a:p>
                      <a:endParaRPr lang="cs-CZ"/>
                    </a:p>
                  </a:txBody>
                  <a:tcPr/>
                </a:tc>
                <a:tc>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Datum tvorby:</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Tahoma" pitchFamily="34" charset="0"/>
                        </a:rPr>
                        <a:t> listopad 2013</a:t>
                      </a:r>
                      <a:endParaRPr kumimoji="0" lang="cs-CZ" sz="12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gridSpan="3" vMerge="1">
                  <a:txBody>
                    <a:bodyPr/>
                    <a:lstStyle/>
                    <a:p>
                      <a:endParaRPr lang="cs-CZ"/>
                    </a:p>
                  </a:txBody>
                  <a:tcPr/>
                </a:tc>
                <a:tc hMerge="1" vMerge="1">
                  <a:txBody>
                    <a:bodyPr/>
                    <a:lstStyle/>
                    <a:p>
                      <a:endParaRPr lang="cs-CZ"/>
                    </a:p>
                  </a:txBody>
                  <a:tcPr/>
                </a:tc>
                <a:tc hMerge="1" vMerge="1">
                  <a:txBody>
                    <a:bodyPr/>
                    <a:lstStyle/>
                    <a:p>
                      <a:endParaRPr lang="cs-CZ"/>
                    </a:p>
                  </a:txBody>
                  <a:tcPr/>
                </a:tc>
              </a:tr>
              <a:tr h="684213">
                <a:tc gridSpan="3">
                  <a:txBody>
                    <a:bodyPr/>
                    <a:lstStyle/>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Kód materiálu: OPVK_1.5_DUM_III/2_NJ1_CH0017</a:t>
                      </a:r>
                      <a:endParaRPr kumimoji="0" lang="cs-CZ" sz="1200" b="0" i="0" u="none" strike="noStrike" cap="none" normalizeH="0" baseline="0" dirty="0" smtClean="0">
                        <a:ln>
                          <a:noFill/>
                        </a:ln>
                        <a:solidFill>
                          <a:schemeClr val="tx1"/>
                        </a:solidFill>
                        <a:effectLst/>
                        <a:latin typeface="Garamond" pitchFamily="18" charset="0"/>
                        <a:ea typeface="Calibri" pitchFamily="34" charset="0"/>
                        <a:cs typeface="Times New Roman" pitchFamily="18" charset="0"/>
                      </a:endParaRPr>
                    </a:p>
                    <a:p>
                      <a:pPr marL="0" marR="0" lvl="0" indent="120650" algn="l" defTabSz="914400" rtl="0" eaLnBrk="1" fontAlgn="base" latinLnBrk="0" hangingPunct="1">
                        <a:lnSpc>
                          <a:spcPct val="115000"/>
                        </a:lnSpc>
                        <a:spcBef>
                          <a:spcPct val="0"/>
                        </a:spcBef>
                        <a:spcAft>
                          <a:spcPts val="1000"/>
                        </a:spcAft>
                        <a:buClrTx/>
                        <a:buSzTx/>
                        <a:buFontTx/>
                        <a:buNone/>
                        <a:tabLst/>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Soubor: </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Tahoma" pitchFamily="34" charset="0"/>
                        </a:rPr>
                        <a:t> </a:t>
                      </a:r>
                      <a:r>
                        <a:rPr kumimoji="0" lang="cs-CZ" sz="1200" b="0" i="0" u="none" strike="noStrike" cap="none" normalizeH="0" baseline="0" dirty="0" smtClean="0">
                          <a:ln>
                            <a:noFill/>
                          </a:ln>
                          <a:solidFill>
                            <a:schemeClr val="tx1"/>
                          </a:solidFill>
                          <a:effectLst/>
                          <a:latin typeface="Garamond" pitchFamily="18" charset="0"/>
                          <a:ea typeface="+mn-ea"/>
                          <a:cs typeface="Tahoma" pitchFamily="34" charset="0"/>
                        </a:rPr>
                        <a:t>09</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Calibri" pitchFamily="34" charset="0"/>
                        </a:rPr>
                        <a:t>VYSTUPY</a:t>
                      </a:r>
                      <a:r>
                        <a:rPr kumimoji="0" lang="en-US" sz="1200" b="0" i="0" u="none" strike="noStrike" cap="none" normalizeH="0" baseline="0" dirty="0" smtClean="0">
                          <a:ln>
                            <a:noFill/>
                          </a:ln>
                          <a:solidFill>
                            <a:schemeClr val="tx1"/>
                          </a:solidFill>
                          <a:effectLst/>
                          <a:latin typeface="Garamond" pitchFamily="18" charset="0"/>
                          <a:ea typeface="Calibri" pitchFamily="34" charset="0"/>
                          <a:cs typeface="Calibri" pitchFamily="34" charset="0"/>
                        </a:rPr>
                        <a:t>/</a:t>
                      </a:r>
                      <a:r>
                        <a:rPr kumimoji="0" lang="cs-CZ" sz="1200" b="0" i="0" u="none" strike="noStrike" cap="none" normalizeH="0" baseline="0" smtClean="0">
                          <a:ln>
                            <a:noFill/>
                          </a:ln>
                          <a:solidFill>
                            <a:schemeClr val="tx1"/>
                          </a:solidFill>
                          <a:effectLst/>
                          <a:latin typeface="Garamond" pitchFamily="18" charset="0"/>
                          <a:ea typeface="Calibri" pitchFamily="34" charset="0"/>
                          <a:cs typeface="Calibri" pitchFamily="34" charset="0"/>
                        </a:rPr>
                        <a:t>VY_32_INOVACE_NJ1_CH</a:t>
                      </a:r>
                      <a:r>
                        <a:rPr kumimoji="0" lang="cs-CZ" sz="1200" b="0" i="0" u="none" strike="noStrike" cap="none" normalizeH="0" baseline="0" smtClean="0">
                          <a:ln>
                            <a:noFill/>
                          </a:ln>
                          <a:solidFill>
                            <a:schemeClr val="tx1"/>
                          </a:solidFill>
                          <a:effectLst/>
                          <a:latin typeface="Garamond" pitchFamily="18" charset="0"/>
                          <a:cs typeface="Tahoma" pitchFamily="34" charset="0"/>
                        </a:rPr>
                        <a:t>0017</a:t>
                      </a:r>
                      <a:endParaRPr kumimoji="0" lang="cs-CZ" sz="1200" b="0" i="0" u="none" strike="noStrike" cap="none" normalizeH="0" baseline="0" dirty="0" smtClean="0">
                        <a:ln>
                          <a:noFill/>
                        </a:ln>
                        <a:solidFill>
                          <a:schemeClr val="tx1"/>
                        </a:solidFill>
                        <a:effectLst/>
                        <a:latin typeface="Calibri" pitchFamily="34" charset="0"/>
                        <a:ea typeface="Calibri" pitchFamily="34" charset="0"/>
                        <a:cs typeface="Calibri" pitchFamily="34" charset="0"/>
                      </a:endParaRPr>
                    </a:p>
                  </a:txBody>
                  <a:tcPr marL="31790" marR="31790" marT="0" marB="0" anchor="ctr" horzOverflow="overflow">
                    <a:lnL w="1270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gridSpan="3" vMerge="1">
                  <a:txBody>
                    <a:bodyPr/>
                    <a:lstStyle/>
                    <a:p>
                      <a:endParaRPr lang="cs-CZ"/>
                    </a:p>
                  </a:txBody>
                  <a:tcPr/>
                </a:tc>
                <a:tc hMerge="1" vMerge="1">
                  <a:txBody>
                    <a:bodyPr/>
                    <a:lstStyle/>
                    <a:p>
                      <a:endParaRPr lang="cs-CZ"/>
                    </a:p>
                  </a:txBody>
                  <a:tcPr/>
                </a:tc>
                <a:tc hMerge="1" vMerge="1">
                  <a:txBody>
                    <a:bodyPr/>
                    <a:lstStyle/>
                    <a:p>
                      <a:endParaRPr lang="cs-CZ"/>
                    </a:p>
                  </a:txBody>
                  <a:tcPr/>
                </a:tc>
              </a:tr>
              <a:tr h="1728788">
                <a:tc gridSpan="6">
                  <a:txBody>
                    <a:bodyPr/>
                    <a:lstStyle/>
                    <a:p>
                      <a:pPr marL="0" marR="0" lvl="0" indent="120650" algn="l" defTabSz="914400" rtl="0" eaLnBrk="1" fontAlgn="base" latinLnBrk="0" hangingPunct="1">
                        <a:lnSpc>
                          <a:spcPct val="115000"/>
                        </a:lnSpc>
                        <a:spcBef>
                          <a:spcPct val="0"/>
                        </a:spcBef>
                        <a:spcAft>
                          <a:spcPts val="1000"/>
                        </a:spcAft>
                        <a:buClrTx/>
                        <a:buSzTx/>
                        <a:buFontTx/>
                        <a:buNone/>
                        <a:tabLst/>
                        <a:defRPr/>
                      </a:pPr>
                      <a:r>
                        <a:rPr kumimoji="0" lang="cs-CZ" sz="1200" b="1" i="0" u="none" strike="noStrike" cap="none" normalizeH="0" baseline="0" dirty="0" smtClean="0">
                          <a:ln>
                            <a:noFill/>
                          </a:ln>
                          <a:solidFill>
                            <a:schemeClr val="tx1"/>
                          </a:solidFill>
                          <a:effectLst/>
                          <a:latin typeface="Garamond" pitchFamily="18" charset="0"/>
                          <a:ea typeface="Calibri" pitchFamily="34" charset="0"/>
                          <a:cs typeface="Tahoma" pitchFamily="34" charset="0"/>
                        </a:rPr>
                        <a:t>Anotace: </a:t>
                      </a:r>
                      <a:r>
                        <a:rPr kumimoji="0" lang="cs-CZ" sz="1200" b="0" i="0" u="none" strike="noStrike" cap="none" normalizeH="0" baseline="0" dirty="0" err="1" smtClean="0">
                          <a:ln>
                            <a:noFill/>
                          </a:ln>
                          <a:solidFill>
                            <a:schemeClr val="tx1"/>
                          </a:solidFill>
                          <a:effectLst/>
                          <a:latin typeface="Garamond" pitchFamily="18" charset="0"/>
                          <a:cs typeface="Arial" charset="0"/>
                        </a:rPr>
                        <a:t>Bewerbung</a:t>
                      </a:r>
                      <a:r>
                        <a:rPr kumimoji="0" lang="cs-CZ" sz="1200" b="0" i="0" u="none" strike="noStrike" cap="none" normalizeH="0" baseline="0" dirty="0" smtClean="0">
                          <a:ln>
                            <a:noFill/>
                          </a:ln>
                          <a:solidFill>
                            <a:schemeClr val="tx1"/>
                          </a:solidFill>
                          <a:effectLst/>
                          <a:latin typeface="Garamond" pitchFamily="18" charset="0"/>
                          <a:cs typeface="Arial" charset="0"/>
                        </a:rPr>
                        <a:t> </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Tahoma" pitchFamily="34" charset="0"/>
                        </a:rPr>
                        <a:t>Příprava </a:t>
                      </a:r>
                      <a:r>
                        <a:rPr kumimoji="0" lang="cs-CZ" sz="1200" b="0" i="0" u="none" strike="noStrike" cap="none" normalizeH="0" baseline="0" dirty="0" smtClean="0">
                          <a:ln>
                            <a:noFill/>
                          </a:ln>
                          <a:solidFill>
                            <a:schemeClr val="tx1"/>
                          </a:solidFill>
                          <a:effectLst/>
                          <a:latin typeface="Garamond" pitchFamily="18" charset="0"/>
                          <a:ea typeface="Calibri" pitchFamily="34" charset="0"/>
                          <a:cs typeface="Tahoma" pitchFamily="34" charset="0"/>
                        </a:rPr>
                        <a:t>k ústní části maturitní zkoušky</a:t>
                      </a:r>
                      <a:endParaRPr kumimoji="0" lang="cs-CZ" sz="12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marL="31790" marR="31790" marT="0" marB="0"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404665"/>
            <a:ext cx="7772400" cy="1008111"/>
          </a:xfrm>
        </p:spPr>
        <p:style>
          <a:lnRef idx="3">
            <a:schemeClr val="lt1"/>
          </a:lnRef>
          <a:fillRef idx="1">
            <a:schemeClr val="accent2"/>
          </a:fillRef>
          <a:effectRef idx="1">
            <a:schemeClr val="accent2"/>
          </a:effectRef>
          <a:fontRef idx="minor">
            <a:schemeClr val="lt1"/>
          </a:fontRef>
        </p:style>
        <p:txBody>
          <a:bodyPr/>
          <a:lstStyle/>
          <a:p>
            <a:r>
              <a:rPr lang="cs-CZ" dirty="0" err="1" smtClean="0"/>
              <a:t>Bewerbung</a:t>
            </a:r>
            <a:endParaRPr lang="cs-CZ" dirty="0"/>
          </a:p>
        </p:txBody>
      </p:sp>
      <p:sp>
        <p:nvSpPr>
          <p:cNvPr id="3" name="Podnadpis 2"/>
          <p:cNvSpPr>
            <a:spLocks noGrp="1"/>
          </p:cNvSpPr>
          <p:nvPr>
            <p:ph type="subTitle" idx="1"/>
          </p:nvPr>
        </p:nvSpPr>
        <p:spPr>
          <a:xfrm>
            <a:off x="1371600" y="1700808"/>
            <a:ext cx="6400800" cy="3937992"/>
          </a:xfrm>
        </p:spPr>
        <p:txBody>
          <a:bodyPr>
            <a:normAutofit fontScale="92500" lnSpcReduction="20000"/>
          </a:bodyPr>
          <a:lstStyle/>
          <a:p>
            <a:r>
              <a:rPr lang="de-DE" dirty="0" smtClean="0"/>
              <a:t>Eine </a:t>
            </a:r>
            <a:r>
              <a:rPr lang="de-DE" b="1" dirty="0" smtClean="0"/>
              <a:t>Bewerbung</a:t>
            </a:r>
            <a:r>
              <a:rPr lang="de-DE" dirty="0" smtClean="0"/>
              <a:t> ist ein Angebot eines Arbeitssuchenden an einen Arbeitgeber in der Wirtschaft oder im öffentlichen Dienst zur Begründung eines Arbeits- oder Ausbildungsverhältnisses</a:t>
            </a:r>
            <a:r>
              <a:rPr lang="cs-CZ" dirty="0" smtClean="0"/>
              <a:t>.</a:t>
            </a:r>
          </a:p>
          <a:p>
            <a:r>
              <a:rPr lang="de-DE" dirty="0" smtClean="0"/>
              <a:t>Ein Bewerber will mit seiner Bewerbung den </a:t>
            </a:r>
            <a:r>
              <a:rPr lang="de-DE" dirty="0" smtClean="0">
                <a:hlinkClick r:id="rId2" tooltip="Arbeitgeber"/>
              </a:rPr>
              <a:t>Arbeitgeber</a:t>
            </a:r>
            <a:r>
              <a:rPr lang="de-DE" dirty="0" smtClean="0"/>
              <a:t> überzeugen, dass er sich für eine bestimmte Arbeitsaufgabe eignet. Die Bewerbung selbst gilt als die erste </a:t>
            </a:r>
            <a:r>
              <a:rPr lang="de-DE" dirty="0" smtClean="0">
                <a:hlinkClick r:id="rId3" tooltip="Arbeitsprobe (Seite nicht vorhanden)"/>
              </a:rPr>
              <a:t>Arbeitsprobe</a:t>
            </a:r>
            <a:r>
              <a:rPr lang="cs-CZ" dirty="0" smtClean="0"/>
              <a:t>.</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style>
          <a:lnRef idx="2">
            <a:schemeClr val="accent2">
              <a:shade val="50000"/>
            </a:schemeClr>
          </a:lnRef>
          <a:fillRef idx="1">
            <a:schemeClr val="accent2"/>
          </a:fillRef>
          <a:effectRef idx="0">
            <a:schemeClr val="accent2"/>
          </a:effectRef>
          <a:fontRef idx="minor">
            <a:schemeClr val="lt1"/>
          </a:fontRef>
        </p:style>
        <p:txBody>
          <a:bodyPr/>
          <a:lstStyle/>
          <a:p>
            <a:r>
              <a:rPr lang="cs-CZ" dirty="0" err="1" smtClean="0"/>
              <a:t>Bewerbungsmappe</a:t>
            </a:r>
            <a:endParaRPr lang="cs-CZ" dirty="0"/>
          </a:p>
        </p:txBody>
      </p:sp>
      <p:sp>
        <p:nvSpPr>
          <p:cNvPr id="3" name="Zástupný symbol pro obsah 2"/>
          <p:cNvSpPr>
            <a:spLocks noGrp="1"/>
          </p:cNvSpPr>
          <p:nvPr>
            <p:ph idx="1"/>
          </p:nvPr>
        </p:nvSpPr>
        <p:spPr/>
        <p:txBody>
          <a:bodyPr>
            <a:normAutofit fontScale="92500"/>
          </a:bodyPr>
          <a:lstStyle/>
          <a:p>
            <a:r>
              <a:rPr lang="de-DE" dirty="0" smtClean="0"/>
              <a:t>Eine vollständige Bewerbungsmappe enthält ein </a:t>
            </a:r>
            <a:r>
              <a:rPr lang="de-DE" dirty="0" smtClean="0">
                <a:hlinkClick r:id="rId2"/>
              </a:rPr>
              <a:t>Anschreiben</a:t>
            </a:r>
            <a:r>
              <a:rPr lang="de-DE" dirty="0" smtClean="0"/>
              <a:t>, einen Lebenslauf und Zeugnisse.</a:t>
            </a:r>
          </a:p>
          <a:p>
            <a:r>
              <a:rPr lang="de-DE" dirty="0" smtClean="0"/>
              <a:t> Sauberkeit muss sein: keine Flecken, Eselsohren, etc.</a:t>
            </a:r>
          </a:p>
          <a:p>
            <a:r>
              <a:rPr lang="de-DE" dirty="0" smtClean="0"/>
              <a:t> Verwenden Sie immer neues und gutes Material, zum Beispiel hochwertiges Papier und exklusive Mappen.</a:t>
            </a:r>
          </a:p>
          <a:p>
            <a:r>
              <a:rPr lang="de-DE" dirty="0" smtClean="0"/>
              <a:t> Der </a:t>
            </a:r>
            <a:r>
              <a:rPr lang="de-DE" dirty="0" smtClean="0">
                <a:hlinkClick r:id="rId3"/>
              </a:rPr>
              <a:t>Lebenslauf</a:t>
            </a:r>
            <a:r>
              <a:rPr lang="de-DE" dirty="0" smtClean="0"/>
              <a:t> und die Anlagen werden eingeheftet. Das Anschreiben liegt lose obenauf.</a:t>
            </a:r>
          </a:p>
          <a:p>
            <a:endParaRPr lang="cs-CZ"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78098"/>
          </a:xfrm>
        </p:spPr>
        <p:style>
          <a:lnRef idx="2">
            <a:schemeClr val="accent2">
              <a:shade val="50000"/>
            </a:schemeClr>
          </a:lnRef>
          <a:fillRef idx="1">
            <a:schemeClr val="accent2"/>
          </a:fillRef>
          <a:effectRef idx="0">
            <a:schemeClr val="accent2"/>
          </a:effectRef>
          <a:fontRef idx="minor">
            <a:schemeClr val="lt1"/>
          </a:fontRef>
        </p:style>
        <p:txBody>
          <a:bodyPr/>
          <a:lstStyle/>
          <a:p>
            <a:r>
              <a:rPr lang="cs-CZ" dirty="0" err="1" smtClean="0"/>
              <a:t>Bewerbungsschreiben</a:t>
            </a:r>
            <a:endParaRPr lang="cs-CZ" dirty="0"/>
          </a:p>
        </p:txBody>
      </p:sp>
      <p:sp>
        <p:nvSpPr>
          <p:cNvPr id="3" name="Zástupný symbol pro obsah 2"/>
          <p:cNvSpPr>
            <a:spLocks noGrp="1"/>
          </p:cNvSpPr>
          <p:nvPr>
            <p:ph sz="half" idx="1"/>
          </p:nvPr>
        </p:nvSpPr>
        <p:spPr>
          <a:xfrm>
            <a:off x="457200" y="1124744"/>
            <a:ext cx="4038600" cy="5733256"/>
          </a:xfrm>
        </p:spPr>
        <p:style>
          <a:lnRef idx="1">
            <a:schemeClr val="dk1"/>
          </a:lnRef>
          <a:fillRef idx="2">
            <a:schemeClr val="dk1"/>
          </a:fillRef>
          <a:effectRef idx="1">
            <a:schemeClr val="dk1"/>
          </a:effectRef>
          <a:fontRef idx="minor">
            <a:schemeClr val="dk1"/>
          </a:fontRef>
        </p:style>
        <p:txBody>
          <a:bodyPr>
            <a:normAutofit lnSpcReduction="10000"/>
          </a:bodyPr>
          <a:lstStyle/>
          <a:p>
            <a:pPr>
              <a:buNone/>
            </a:pPr>
            <a:r>
              <a:rPr lang="cs-CZ" b="1" dirty="0" err="1" smtClean="0"/>
              <a:t>Einleitung</a:t>
            </a:r>
            <a:endParaRPr lang="cs-CZ" b="1" dirty="0" smtClean="0"/>
          </a:p>
          <a:p>
            <a:pPr>
              <a:buNone/>
            </a:pPr>
            <a:endParaRPr lang="cs-CZ" b="1" dirty="0" smtClean="0"/>
          </a:p>
          <a:p>
            <a:pPr>
              <a:buNone/>
            </a:pPr>
            <a:endParaRPr lang="cs-CZ" b="1" dirty="0" smtClean="0"/>
          </a:p>
          <a:p>
            <a:pPr>
              <a:buNone/>
            </a:pPr>
            <a:endParaRPr lang="cs-CZ" b="1" dirty="0" smtClean="0"/>
          </a:p>
          <a:p>
            <a:pPr>
              <a:buNone/>
            </a:pPr>
            <a:r>
              <a:rPr lang="cs-CZ" b="1" dirty="0" err="1" smtClean="0"/>
              <a:t>Angebot</a:t>
            </a:r>
            <a:endParaRPr lang="cs-CZ" b="1" dirty="0" smtClean="0"/>
          </a:p>
          <a:p>
            <a:pPr>
              <a:buNone/>
            </a:pPr>
            <a:endParaRPr lang="cs-CZ" b="1" dirty="0" smtClean="0"/>
          </a:p>
          <a:p>
            <a:pPr>
              <a:buNone/>
            </a:pPr>
            <a:r>
              <a:rPr lang="cs-CZ" b="1" dirty="0" err="1" smtClean="0"/>
              <a:t>Begründung</a:t>
            </a:r>
            <a:endParaRPr lang="cs-CZ" b="1" dirty="0" smtClean="0"/>
          </a:p>
          <a:p>
            <a:pPr>
              <a:buNone/>
            </a:pPr>
            <a:endParaRPr lang="cs-CZ" b="1" dirty="0" smtClean="0"/>
          </a:p>
          <a:p>
            <a:pPr>
              <a:buNone/>
            </a:pPr>
            <a:r>
              <a:rPr lang="cs-CZ" b="1" dirty="0" err="1" smtClean="0"/>
              <a:t>Schluss</a:t>
            </a:r>
            <a:endParaRPr lang="cs-CZ" b="1" dirty="0"/>
          </a:p>
        </p:txBody>
      </p:sp>
      <p:sp>
        <p:nvSpPr>
          <p:cNvPr id="4" name="Zástupný symbol pro obsah 3"/>
          <p:cNvSpPr>
            <a:spLocks noGrp="1"/>
          </p:cNvSpPr>
          <p:nvPr>
            <p:ph sz="half" idx="2"/>
          </p:nvPr>
        </p:nvSpPr>
        <p:spPr>
          <a:xfrm>
            <a:off x="4648200" y="1124744"/>
            <a:ext cx="4038600" cy="5733256"/>
          </a:xfrm>
        </p:spPr>
        <p:txBody>
          <a:bodyPr>
            <a:normAutofit lnSpcReduction="10000"/>
          </a:bodyPr>
          <a:lstStyle/>
          <a:p>
            <a:r>
              <a:rPr lang="cs-CZ" dirty="0" smtClean="0"/>
              <a:t>Durch </a:t>
            </a:r>
            <a:r>
              <a:rPr lang="cs-CZ" dirty="0" err="1" smtClean="0"/>
              <a:t>das</a:t>
            </a:r>
            <a:r>
              <a:rPr lang="cs-CZ" dirty="0" smtClean="0"/>
              <a:t> </a:t>
            </a:r>
            <a:r>
              <a:rPr lang="cs-CZ" dirty="0" err="1" smtClean="0"/>
              <a:t>Arbeitsamt</a:t>
            </a:r>
            <a:r>
              <a:rPr lang="cs-CZ" dirty="0" smtClean="0"/>
              <a:t> </a:t>
            </a:r>
            <a:r>
              <a:rPr lang="cs-CZ" dirty="0" err="1" smtClean="0"/>
              <a:t>habe</a:t>
            </a:r>
            <a:r>
              <a:rPr lang="cs-CZ" dirty="0" smtClean="0"/>
              <a:t> </a:t>
            </a:r>
            <a:r>
              <a:rPr lang="cs-CZ" dirty="0" err="1" smtClean="0"/>
              <a:t>ich</a:t>
            </a:r>
            <a:r>
              <a:rPr lang="cs-CZ" dirty="0" smtClean="0"/>
              <a:t> </a:t>
            </a:r>
            <a:r>
              <a:rPr lang="cs-CZ" dirty="0" err="1" smtClean="0"/>
              <a:t>erfahren</a:t>
            </a:r>
            <a:r>
              <a:rPr lang="cs-CZ" dirty="0" smtClean="0"/>
              <a:t>…..</a:t>
            </a:r>
          </a:p>
          <a:p>
            <a:pPr>
              <a:buNone/>
            </a:pPr>
            <a:r>
              <a:rPr lang="cs-CZ" dirty="0" smtClean="0"/>
              <a:t>     </a:t>
            </a:r>
            <a:r>
              <a:rPr lang="cs-CZ" dirty="0" err="1" smtClean="0"/>
              <a:t>Ich</a:t>
            </a:r>
            <a:r>
              <a:rPr lang="cs-CZ" dirty="0" smtClean="0"/>
              <a:t> </a:t>
            </a:r>
            <a:r>
              <a:rPr lang="cs-CZ" dirty="0" err="1" smtClean="0"/>
              <a:t>habe</a:t>
            </a:r>
            <a:r>
              <a:rPr lang="cs-CZ" dirty="0" smtClean="0"/>
              <a:t> </a:t>
            </a:r>
            <a:r>
              <a:rPr lang="cs-CZ" dirty="0" err="1" smtClean="0"/>
              <a:t>Ihre</a:t>
            </a:r>
            <a:r>
              <a:rPr lang="cs-CZ" dirty="0" smtClean="0"/>
              <a:t> </a:t>
            </a:r>
            <a:r>
              <a:rPr lang="cs-CZ" dirty="0" err="1" smtClean="0"/>
              <a:t>Anzeige</a:t>
            </a:r>
            <a:r>
              <a:rPr lang="cs-CZ" dirty="0" smtClean="0"/>
              <a:t> </a:t>
            </a:r>
            <a:r>
              <a:rPr lang="cs-CZ" dirty="0" err="1" smtClean="0"/>
              <a:t>gelesen</a:t>
            </a:r>
            <a:r>
              <a:rPr lang="cs-CZ" dirty="0" smtClean="0"/>
              <a:t>.</a:t>
            </a:r>
          </a:p>
          <a:p>
            <a:r>
              <a:rPr lang="cs-CZ" dirty="0" err="1" smtClean="0"/>
              <a:t>Was</a:t>
            </a:r>
            <a:r>
              <a:rPr lang="cs-CZ" dirty="0" smtClean="0"/>
              <a:t> </a:t>
            </a:r>
            <a:r>
              <a:rPr lang="cs-CZ" dirty="0" err="1" smtClean="0"/>
              <a:t>können</a:t>
            </a:r>
            <a:r>
              <a:rPr lang="cs-CZ" dirty="0" smtClean="0"/>
              <a:t> </a:t>
            </a:r>
            <a:r>
              <a:rPr lang="cs-CZ" dirty="0" err="1" smtClean="0"/>
              <a:t>Sie</a:t>
            </a:r>
            <a:r>
              <a:rPr lang="cs-CZ" dirty="0" smtClean="0"/>
              <a:t> </a:t>
            </a:r>
            <a:r>
              <a:rPr lang="cs-CZ" dirty="0" err="1" smtClean="0"/>
              <a:t>dem</a:t>
            </a:r>
            <a:r>
              <a:rPr lang="cs-CZ" dirty="0" smtClean="0"/>
              <a:t> </a:t>
            </a:r>
            <a:r>
              <a:rPr lang="cs-CZ" dirty="0" err="1" smtClean="0"/>
              <a:t>Arbeitgeber</a:t>
            </a:r>
            <a:r>
              <a:rPr lang="cs-CZ" dirty="0" smtClean="0"/>
              <a:t> </a:t>
            </a:r>
            <a:r>
              <a:rPr lang="cs-CZ" dirty="0" err="1" smtClean="0"/>
              <a:t>anbieten</a:t>
            </a:r>
            <a:r>
              <a:rPr lang="cs-CZ" dirty="0" smtClean="0"/>
              <a:t>?</a:t>
            </a:r>
          </a:p>
          <a:p>
            <a:r>
              <a:rPr lang="cs-CZ" dirty="0" err="1" smtClean="0"/>
              <a:t>Warum</a:t>
            </a:r>
            <a:r>
              <a:rPr lang="cs-CZ" dirty="0" smtClean="0"/>
              <a:t> </a:t>
            </a:r>
            <a:r>
              <a:rPr lang="cs-CZ" dirty="0" err="1" smtClean="0"/>
              <a:t>bewerben</a:t>
            </a:r>
            <a:r>
              <a:rPr lang="cs-CZ" dirty="0" smtClean="0"/>
              <a:t> </a:t>
            </a:r>
            <a:r>
              <a:rPr lang="cs-CZ" dirty="0" err="1" smtClean="0"/>
              <a:t>Sie</a:t>
            </a:r>
            <a:r>
              <a:rPr lang="cs-CZ" dirty="0" smtClean="0"/>
              <a:t> </a:t>
            </a:r>
            <a:r>
              <a:rPr lang="cs-CZ" dirty="0" err="1" smtClean="0"/>
              <a:t>sich</a:t>
            </a:r>
            <a:r>
              <a:rPr lang="cs-CZ" dirty="0" smtClean="0"/>
              <a:t> </a:t>
            </a:r>
            <a:r>
              <a:rPr lang="cs-CZ" dirty="0" err="1" smtClean="0"/>
              <a:t>gerade</a:t>
            </a:r>
            <a:r>
              <a:rPr lang="cs-CZ" dirty="0" smtClean="0"/>
              <a:t> um </a:t>
            </a:r>
            <a:r>
              <a:rPr lang="cs-CZ" dirty="0" err="1" smtClean="0"/>
              <a:t>diese</a:t>
            </a:r>
            <a:r>
              <a:rPr lang="cs-CZ" dirty="0" smtClean="0"/>
              <a:t> Stelle?</a:t>
            </a:r>
          </a:p>
          <a:p>
            <a:r>
              <a:rPr lang="cs-CZ" dirty="0" err="1" smtClean="0"/>
              <a:t>Über</a:t>
            </a:r>
            <a:r>
              <a:rPr lang="cs-CZ" dirty="0" smtClean="0"/>
              <a:t> </a:t>
            </a:r>
            <a:r>
              <a:rPr lang="cs-CZ" dirty="0" err="1" smtClean="0"/>
              <a:t>die</a:t>
            </a:r>
            <a:r>
              <a:rPr lang="cs-CZ" dirty="0" smtClean="0"/>
              <a:t> </a:t>
            </a:r>
            <a:r>
              <a:rPr lang="cs-CZ" dirty="0" err="1" smtClean="0"/>
              <a:t>Einladung</a:t>
            </a:r>
            <a:r>
              <a:rPr lang="cs-CZ" dirty="0" smtClean="0"/>
              <a:t> </a:t>
            </a:r>
            <a:r>
              <a:rPr lang="cs-CZ" dirty="0" err="1" smtClean="0"/>
              <a:t>zu</a:t>
            </a:r>
            <a:r>
              <a:rPr lang="cs-CZ" dirty="0" smtClean="0"/>
              <a:t> </a:t>
            </a:r>
            <a:r>
              <a:rPr lang="cs-CZ" dirty="0" err="1" smtClean="0"/>
              <a:t>einem</a:t>
            </a:r>
            <a:r>
              <a:rPr lang="cs-CZ" dirty="0" smtClean="0"/>
              <a:t> </a:t>
            </a:r>
            <a:r>
              <a:rPr lang="cs-CZ" dirty="0" err="1" smtClean="0"/>
              <a:t>Vorstellungsgespräch</a:t>
            </a:r>
            <a:r>
              <a:rPr lang="cs-CZ" dirty="0" smtClean="0"/>
              <a:t> </a:t>
            </a:r>
            <a:r>
              <a:rPr lang="cs-CZ" dirty="0" err="1" smtClean="0"/>
              <a:t>würde</a:t>
            </a:r>
            <a:r>
              <a:rPr lang="cs-CZ" dirty="0" smtClean="0"/>
              <a:t> </a:t>
            </a:r>
            <a:r>
              <a:rPr lang="cs-CZ" dirty="0" err="1" smtClean="0"/>
              <a:t>ich</a:t>
            </a:r>
            <a:r>
              <a:rPr lang="cs-CZ" dirty="0" smtClean="0"/>
              <a:t> </a:t>
            </a:r>
            <a:r>
              <a:rPr lang="cs-CZ" dirty="0" err="1" smtClean="0"/>
              <a:t>mich</a:t>
            </a:r>
            <a:r>
              <a:rPr lang="cs-CZ" dirty="0" smtClean="0"/>
              <a:t> </a:t>
            </a:r>
            <a:r>
              <a:rPr lang="cs-CZ" dirty="0" err="1" smtClean="0"/>
              <a:t>freuen</a:t>
            </a:r>
            <a:r>
              <a:rPr lang="cs-CZ" dirty="0" smtClean="0"/>
              <a:t>.</a:t>
            </a:r>
            <a:endParaRPr lang="cs-CZ"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188640"/>
            <a:ext cx="8229600" cy="864096"/>
          </a:xfrm>
        </p:spPr>
        <p:style>
          <a:lnRef idx="2">
            <a:schemeClr val="accent2">
              <a:shade val="50000"/>
            </a:schemeClr>
          </a:lnRef>
          <a:fillRef idx="1">
            <a:schemeClr val="accent2"/>
          </a:fillRef>
          <a:effectRef idx="0">
            <a:schemeClr val="accent2"/>
          </a:effectRef>
          <a:fontRef idx="minor">
            <a:schemeClr val="lt1"/>
          </a:fontRef>
        </p:style>
        <p:txBody>
          <a:bodyPr/>
          <a:lstStyle/>
          <a:p>
            <a:r>
              <a:rPr lang="cs-CZ" dirty="0" err="1" smtClean="0"/>
              <a:t>Anschreiben</a:t>
            </a:r>
            <a:endParaRPr lang="cs-CZ" dirty="0"/>
          </a:p>
        </p:txBody>
      </p:sp>
      <p:sp>
        <p:nvSpPr>
          <p:cNvPr id="3" name="Zástupný symbol pro obsah 2"/>
          <p:cNvSpPr>
            <a:spLocks noGrp="1"/>
          </p:cNvSpPr>
          <p:nvPr>
            <p:ph idx="1"/>
          </p:nvPr>
        </p:nvSpPr>
        <p:spPr>
          <a:xfrm>
            <a:off x="457200" y="1124744"/>
            <a:ext cx="8229600" cy="5001419"/>
          </a:xfrm>
        </p:spPr>
        <p:txBody>
          <a:bodyPr>
            <a:normAutofit fontScale="85000" lnSpcReduction="20000"/>
          </a:bodyPr>
          <a:lstStyle/>
          <a:p>
            <a:r>
              <a:rPr lang="de-DE" dirty="0" smtClean="0"/>
              <a:t>Das Anschreiben sollte klar gegliedert sein. Beginnen Sie mit einem kurzen Einstieg, in dem Sie z.B. Ihren persönlichen Bezug zur Firma darstellen ("Ihr Mitarbeiter </a:t>
            </a:r>
            <a:r>
              <a:rPr lang="de-DE" dirty="0" err="1" smtClean="0"/>
              <a:t>xy</a:t>
            </a:r>
            <a:r>
              <a:rPr lang="de-DE" dirty="0" smtClean="0"/>
              <a:t> hat mir erzählt, dass ..." oder "Da Ihr Unternehmen bekannt ist für gute </a:t>
            </a:r>
            <a:r>
              <a:rPr lang="de-DE" dirty="0" smtClean="0">
                <a:hlinkClick r:id="rId2"/>
              </a:rPr>
              <a:t>Ausbildung</a:t>
            </a:r>
            <a:r>
              <a:rPr lang="de-DE" dirty="0" smtClean="0"/>
              <a:t> ..."). Erzählen Sie im Anschluss, was Sie gerade machen (aktuelle Position, Aufgaben). Wenn noch Platz ist, beschreiben Sie Ihren beruflichen Hintergrund (Wichtiges aus dem vergangenen Job). Im vorletzten Teil sollten Sie auf EDV- und Sprachkenntnisse hinweisen, wenn Sie damit punkten können. Nennen Sie am Schluss Ihren Eintrittstermin und - nur falls explizit danach gefragt wurde - Ihre Gehaltsvorstellungen.</a:t>
            </a:r>
          </a:p>
          <a:p>
            <a:pPr>
              <a:buNone/>
            </a:pPr>
            <a:endParaRPr lang="cs-CZ"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style>
          <a:lnRef idx="2">
            <a:schemeClr val="accent2">
              <a:shade val="50000"/>
            </a:schemeClr>
          </a:lnRef>
          <a:fillRef idx="1">
            <a:schemeClr val="accent2"/>
          </a:fillRef>
          <a:effectRef idx="0">
            <a:schemeClr val="accent2"/>
          </a:effectRef>
          <a:fontRef idx="minor">
            <a:schemeClr val="lt1"/>
          </a:fontRef>
        </p:style>
        <p:txBody>
          <a:bodyPr/>
          <a:lstStyle/>
          <a:p>
            <a:r>
              <a:rPr lang="cs-CZ" dirty="0" err="1" smtClean="0"/>
              <a:t>Anschreiben</a:t>
            </a:r>
            <a:endParaRPr lang="cs-CZ" dirty="0"/>
          </a:p>
        </p:txBody>
      </p:sp>
      <p:sp>
        <p:nvSpPr>
          <p:cNvPr id="3" name="Zástupný symbol pro obsah 2"/>
          <p:cNvSpPr>
            <a:spLocks noGrp="1"/>
          </p:cNvSpPr>
          <p:nvPr>
            <p:ph idx="1"/>
          </p:nvPr>
        </p:nvSpPr>
        <p:spPr/>
        <p:txBody>
          <a:bodyPr>
            <a:normAutofit fontScale="92500" lnSpcReduction="20000"/>
          </a:bodyPr>
          <a:lstStyle/>
          <a:p>
            <a:r>
              <a:rPr lang="de-DE" dirty="0" smtClean="0"/>
              <a:t>Das Anschreiben sollte nicht länger als eine Seite sein.</a:t>
            </a:r>
          </a:p>
          <a:p>
            <a:r>
              <a:rPr lang="de-DE" dirty="0" smtClean="0"/>
              <a:t> Achten Sie darauf, dass Ihr Text auf die </a:t>
            </a:r>
            <a:r>
              <a:rPr lang="de-DE" dirty="0" smtClean="0">
                <a:hlinkClick r:id="rId2"/>
              </a:rPr>
              <a:t>Stellenanzeige</a:t>
            </a:r>
            <a:r>
              <a:rPr lang="de-DE" dirty="0" smtClean="0"/>
              <a:t> passt, formulieren Sie kurze, prägnante Sätze in korrekter Grammatik.</a:t>
            </a:r>
          </a:p>
          <a:p>
            <a:r>
              <a:rPr lang="de-DE" dirty="0" smtClean="0"/>
              <a:t>Nennen Sie im Betreff die Stellenanzeige, auf die Sie sich bewerben.</a:t>
            </a:r>
          </a:p>
          <a:p>
            <a:r>
              <a:rPr lang="de-DE" dirty="0" smtClean="0"/>
              <a:t> Das Anschreiben sollte individuell für die jeweilige Stelle geschrieben werden. Warum genau wollen Sie zu dem Unternehmen, was motiviert Sie, warum sind Sie der/die Richtige?</a:t>
            </a:r>
          </a:p>
          <a:p>
            <a:endParaRPr lang="de-DE" dirty="0" smtClean="0"/>
          </a:p>
          <a:p>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style>
          <a:lnRef idx="2">
            <a:schemeClr val="accent2">
              <a:shade val="50000"/>
            </a:schemeClr>
          </a:lnRef>
          <a:fillRef idx="1">
            <a:schemeClr val="accent2"/>
          </a:fillRef>
          <a:effectRef idx="0">
            <a:schemeClr val="accent2"/>
          </a:effectRef>
          <a:fontRef idx="minor">
            <a:schemeClr val="lt1"/>
          </a:fontRef>
        </p:style>
        <p:txBody>
          <a:bodyPr/>
          <a:lstStyle/>
          <a:p>
            <a:r>
              <a:rPr lang="cs-CZ" dirty="0" err="1" smtClean="0"/>
              <a:t>Anschreiben</a:t>
            </a:r>
            <a:endParaRPr lang="cs-CZ" dirty="0"/>
          </a:p>
        </p:txBody>
      </p:sp>
      <p:sp>
        <p:nvSpPr>
          <p:cNvPr id="3" name="Zástupný symbol pro obsah 2"/>
          <p:cNvSpPr>
            <a:spLocks noGrp="1"/>
          </p:cNvSpPr>
          <p:nvPr>
            <p:ph idx="1"/>
          </p:nvPr>
        </p:nvSpPr>
        <p:spPr/>
        <p:txBody>
          <a:bodyPr/>
          <a:lstStyle/>
          <a:p>
            <a:r>
              <a:rPr lang="de-DE" dirty="0" smtClean="0"/>
              <a:t> Überprüfen Sie Ihr fertiges Anschreiben in einer Art Rollenspiel: Stellen Sie sich vor, Sie bekämen dieses Schreiben vorgelegt. Hinterfragen Sie es kritisch.</a:t>
            </a:r>
          </a:p>
          <a:p>
            <a:r>
              <a:rPr lang="de-DE" dirty="0" smtClean="0"/>
              <a:t> Verwenden Sie die Rechtschreibprüfung Ihres Schreibprogramms und lassen Sie eine andere Person Korrektur lesen</a:t>
            </a:r>
            <a:endParaRPr lang="cs-CZ" dirty="0" smtClean="0"/>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864096"/>
          </a:xfrm>
        </p:spPr>
        <p:style>
          <a:lnRef idx="2">
            <a:schemeClr val="accent2">
              <a:shade val="50000"/>
            </a:schemeClr>
          </a:lnRef>
          <a:fillRef idx="1">
            <a:schemeClr val="accent2"/>
          </a:fillRef>
          <a:effectRef idx="0">
            <a:schemeClr val="accent2"/>
          </a:effectRef>
          <a:fontRef idx="minor">
            <a:schemeClr val="lt1"/>
          </a:fontRef>
        </p:style>
        <p:txBody>
          <a:bodyPr>
            <a:normAutofit/>
          </a:bodyPr>
          <a:lstStyle/>
          <a:p>
            <a:r>
              <a:rPr lang="cs-CZ" dirty="0" err="1" smtClean="0"/>
              <a:t>Lebenslauf</a:t>
            </a:r>
            <a:endParaRPr lang="cs-CZ" dirty="0"/>
          </a:p>
        </p:txBody>
      </p:sp>
      <p:sp>
        <p:nvSpPr>
          <p:cNvPr id="3" name="Zástupný symbol pro obsah 2"/>
          <p:cNvSpPr>
            <a:spLocks noGrp="1"/>
          </p:cNvSpPr>
          <p:nvPr>
            <p:ph idx="1"/>
          </p:nvPr>
        </p:nvSpPr>
        <p:spPr>
          <a:xfrm>
            <a:off x="457200" y="1196752"/>
            <a:ext cx="8229600" cy="5544616"/>
          </a:xfrm>
        </p:spPr>
        <p:txBody>
          <a:bodyPr>
            <a:noAutofit/>
          </a:bodyPr>
          <a:lstStyle/>
          <a:p>
            <a:r>
              <a:rPr lang="de-DE" sz="2400" dirty="0" smtClean="0"/>
              <a:t>[] Steht nach dem Anschreiben und wird tabellarisch verfasst.</a:t>
            </a:r>
          </a:p>
          <a:p>
            <a:r>
              <a:rPr lang="de-DE" sz="2400" dirty="0" smtClean="0"/>
              <a:t>[] Er sollte maximal zwei Seiten lang sein.</a:t>
            </a:r>
          </a:p>
          <a:p>
            <a:r>
              <a:rPr lang="de-DE" sz="2400" dirty="0" smtClean="0"/>
              <a:t>[] Layouten Sie Ihren Lebenslauf ansprechend. Benutzen Sie bestimmte Gestaltungselemente, die sich von Seite zu Seite wiederholen.</a:t>
            </a:r>
          </a:p>
          <a:p>
            <a:r>
              <a:rPr lang="de-DE" sz="2400" dirty="0" smtClean="0"/>
              <a:t>[] Führen Sie Ihre Tätigkeiten chronologisch auf und beginnen Sie mit der letzten.</a:t>
            </a:r>
          </a:p>
          <a:p>
            <a:r>
              <a:rPr lang="de-DE" sz="2400" dirty="0" smtClean="0"/>
              <a:t>[] Links stehen die Zeitangaben, auf den Monat genau und einheitlich (Monat/Jahr).</a:t>
            </a:r>
          </a:p>
          <a:p>
            <a:r>
              <a:rPr lang="de-DE" sz="2400" dirty="0" smtClean="0"/>
              <a:t>[] Gliedern Sie alles in Blöcke mit diesen Inhalten: Berufspraxis, Ausbildung, Schulbildung, Kenntnisse, Interessen und eventuell Hobbys.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style>
          <a:lnRef idx="2">
            <a:schemeClr val="accent2">
              <a:shade val="50000"/>
            </a:schemeClr>
          </a:lnRef>
          <a:fillRef idx="1">
            <a:schemeClr val="accent2"/>
          </a:fillRef>
          <a:effectRef idx="0">
            <a:schemeClr val="accent2"/>
          </a:effectRef>
          <a:fontRef idx="minor">
            <a:schemeClr val="lt1"/>
          </a:fontRef>
        </p:style>
        <p:txBody>
          <a:bodyPr/>
          <a:lstStyle/>
          <a:p>
            <a:r>
              <a:rPr lang="cs-CZ" dirty="0" err="1" smtClean="0"/>
              <a:t>Lebenslauf</a:t>
            </a:r>
            <a:endParaRPr lang="cs-CZ" dirty="0"/>
          </a:p>
        </p:txBody>
      </p:sp>
      <p:sp>
        <p:nvSpPr>
          <p:cNvPr id="3" name="Zástupný symbol pro obsah 2"/>
          <p:cNvSpPr>
            <a:spLocks noGrp="1"/>
          </p:cNvSpPr>
          <p:nvPr>
            <p:ph idx="1"/>
          </p:nvPr>
        </p:nvSpPr>
        <p:spPr/>
        <p:txBody>
          <a:bodyPr>
            <a:noAutofit/>
          </a:bodyPr>
          <a:lstStyle/>
          <a:p>
            <a:r>
              <a:rPr lang="de-DE" sz="2400" dirty="0" smtClean="0"/>
              <a:t>[] Führen Sie im Punkt "Berufspraxis" auf, welche Position Sie in welcher Abteilung bei welcher Firma innehatten. Erläutern Sie Ihre Aufgaben und Tätigkeiten dort. Stellen Sie heraus, was Sie gut gemacht haben und erwähnen Sie auf jeden Fall eventuelle Weiterbildungen.</a:t>
            </a:r>
          </a:p>
          <a:p>
            <a:r>
              <a:rPr lang="de-DE" sz="2400" dirty="0" smtClean="0"/>
              <a:t>[] Erklären Sie eventuelle Lücken in Ihrem Lebenslauf, finden Sie gute Begründungen dafür wie Umschulung, Erwerb von Sprachkenntnissen, o.ä.</a:t>
            </a:r>
          </a:p>
          <a:p>
            <a:r>
              <a:rPr lang="de-DE" sz="2400" dirty="0" smtClean="0"/>
              <a:t>[] Datieren Sie Ihren Lebenslauf und unterschreiben Sie ihn, am besten mit einem Füller.</a:t>
            </a:r>
          </a:p>
          <a:p>
            <a:r>
              <a:rPr lang="de-DE" sz="2400" dirty="0" smtClean="0"/>
              <a:t>[] Vergessen Sie nicht, Ihre Telefonnummer und E-Mail-Adresse anzugeben, unter der Sie erreichbar sind.</a:t>
            </a:r>
          </a:p>
          <a:p>
            <a:endParaRPr lang="cs-CZ" sz="2400" dirty="0" smtClean="0"/>
          </a:p>
          <a:p>
            <a:endParaRPr lang="cs-CZ"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88640"/>
            <a:ext cx="8229600" cy="1152128"/>
          </a:xfrm>
        </p:spPr>
        <p:style>
          <a:lnRef idx="2">
            <a:schemeClr val="accent2">
              <a:shade val="50000"/>
            </a:schemeClr>
          </a:lnRef>
          <a:fillRef idx="1">
            <a:schemeClr val="accent2"/>
          </a:fillRef>
          <a:effectRef idx="0">
            <a:schemeClr val="accent2"/>
          </a:effectRef>
          <a:fontRef idx="minor">
            <a:schemeClr val="lt1"/>
          </a:fontRef>
        </p:style>
        <p:txBody>
          <a:bodyPr>
            <a:noAutofit/>
          </a:bodyPr>
          <a:lstStyle/>
          <a:p>
            <a:r>
              <a:rPr lang="cs-CZ" sz="3200" dirty="0" smtClean="0"/>
              <a:t/>
            </a:r>
            <a:br>
              <a:rPr lang="cs-CZ" sz="3200" dirty="0" smtClean="0"/>
            </a:br>
            <a:r>
              <a:rPr lang="cs-CZ" sz="3200" dirty="0" err="1" smtClean="0"/>
              <a:t>Tipps</a:t>
            </a:r>
            <a:r>
              <a:rPr lang="cs-CZ" sz="3200" dirty="0" smtClean="0"/>
              <a:t> </a:t>
            </a:r>
            <a:r>
              <a:rPr lang="cs-CZ" sz="3200" dirty="0" err="1" smtClean="0"/>
              <a:t>für</a:t>
            </a:r>
            <a:r>
              <a:rPr lang="cs-CZ" sz="3200" dirty="0" smtClean="0"/>
              <a:t> </a:t>
            </a:r>
            <a:r>
              <a:rPr lang="cs-CZ" sz="3200" dirty="0" err="1" smtClean="0"/>
              <a:t>das</a:t>
            </a:r>
            <a:r>
              <a:rPr lang="cs-CZ" sz="3200" dirty="0" smtClean="0"/>
              <a:t> </a:t>
            </a:r>
            <a:r>
              <a:rPr lang="cs-CZ" sz="3200" dirty="0" err="1" smtClean="0"/>
              <a:t>Vorstellungsgespräch</a:t>
            </a:r>
            <a:r>
              <a:rPr lang="cs-CZ" sz="3200" dirty="0" smtClean="0"/>
              <a:t/>
            </a:r>
            <a:br>
              <a:rPr lang="cs-CZ" sz="3200" dirty="0" smtClean="0"/>
            </a:br>
            <a:r>
              <a:rPr lang="cs-CZ" sz="3200" dirty="0" err="1" smtClean="0"/>
              <a:t>Ergänzen</a:t>
            </a:r>
            <a:r>
              <a:rPr lang="cs-CZ" sz="3200" dirty="0" smtClean="0"/>
              <a:t> </a:t>
            </a:r>
            <a:r>
              <a:rPr lang="cs-CZ" sz="3200" dirty="0" err="1" smtClean="0"/>
              <a:t>Sie</a:t>
            </a:r>
            <a:r>
              <a:rPr lang="cs-CZ" sz="3200" dirty="0" smtClean="0"/>
              <a:t> </a:t>
            </a:r>
            <a:r>
              <a:rPr lang="cs-CZ" sz="3200" dirty="0" err="1" smtClean="0"/>
              <a:t>passende</a:t>
            </a:r>
            <a:r>
              <a:rPr lang="cs-CZ" sz="3200" dirty="0" smtClean="0"/>
              <a:t> </a:t>
            </a:r>
            <a:r>
              <a:rPr lang="cs-CZ" sz="3200" dirty="0" err="1" smtClean="0"/>
              <a:t>Wörter</a:t>
            </a:r>
            <a:r>
              <a:rPr lang="cs-CZ" sz="3200" dirty="0" smtClean="0"/>
              <a:t>.</a:t>
            </a:r>
            <a:br>
              <a:rPr lang="cs-CZ" sz="3200" dirty="0" smtClean="0"/>
            </a:br>
            <a:endParaRPr lang="cs-CZ" sz="3200" dirty="0"/>
          </a:p>
        </p:txBody>
      </p:sp>
      <p:sp>
        <p:nvSpPr>
          <p:cNvPr id="3" name="Zástupný symbol pro obsah 2"/>
          <p:cNvSpPr>
            <a:spLocks noGrp="1"/>
          </p:cNvSpPr>
          <p:nvPr>
            <p:ph idx="1"/>
          </p:nvPr>
        </p:nvSpPr>
        <p:spPr>
          <a:xfrm>
            <a:off x="457200" y="1484784"/>
            <a:ext cx="8229600" cy="4641379"/>
          </a:xfrm>
        </p:spPr>
        <p:txBody>
          <a:bodyPr>
            <a:normAutofit lnSpcReduction="10000"/>
          </a:bodyPr>
          <a:lstStyle/>
          <a:p>
            <a:pPr>
              <a:buNone/>
            </a:pPr>
            <a:r>
              <a:rPr lang="cs-CZ" dirty="0" smtClean="0"/>
              <a:t>  </a:t>
            </a:r>
            <a:r>
              <a:rPr lang="cs-CZ" dirty="0" err="1" smtClean="0"/>
              <a:t>Sachlich</a:t>
            </a:r>
            <a:r>
              <a:rPr lang="cs-CZ" dirty="0" smtClean="0"/>
              <a:t> – </a:t>
            </a:r>
            <a:r>
              <a:rPr lang="cs-CZ" dirty="0" err="1" smtClean="0"/>
              <a:t>deutlich</a:t>
            </a:r>
            <a:r>
              <a:rPr lang="cs-CZ" dirty="0" smtClean="0"/>
              <a:t> – </a:t>
            </a:r>
            <a:r>
              <a:rPr lang="cs-CZ" dirty="0" err="1" smtClean="0"/>
              <a:t>sympathisch</a:t>
            </a:r>
            <a:r>
              <a:rPr lang="cs-CZ" dirty="0" smtClean="0"/>
              <a:t> – </a:t>
            </a:r>
            <a:r>
              <a:rPr lang="cs-CZ" dirty="0" err="1" smtClean="0"/>
              <a:t>Schlechtes</a:t>
            </a:r>
            <a:r>
              <a:rPr lang="cs-CZ" dirty="0" smtClean="0"/>
              <a:t> – </a:t>
            </a:r>
            <a:r>
              <a:rPr lang="cs-CZ" dirty="0" err="1" smtClean="0"/>
              <a:t>aufmerksam</a:t>
            </a:r>
            <a:r>
              <a:rPr lang="cs-CZ" dirty="0" smtClean="0"/>
              <a:t> – </a:t>
            </a:r>
            <a:r>
              <a:rPr lang="cs-CZ" dirty="0" err="1" smtClean="0"/>
              <a:t>übertreiben</a:t>
            </a:r>
            <a:r>
              <a:rPr lang="cs-CZ" dirty="0" smtClean="0"/>
              <a:t> – </a:t>
            </a:r>
            <a:r>
              <a:rPr lang="cs-CZ" dirty="0" err="1" smtClean="0"/>
              <a:t>Blickkontakt</a:t>
            </a:r>
            <a:r>
              <a:rPr lang="cs-CZ" dirty="0" smtClean="0"/>
              <a:t> – </a:t>
            </a:r>
            <a:r>
              <a:rPr lang="cs-CZ" dirty="0" err="1" smtClean="0"/>
              <a:t>Interesse</a:t>
            </a:r>
            <a:r>
              <a:rPr lang="cs-CZ" dirty="0" smtClean="0"/>
              <a:t> – </a:t>
            </a:r>
            <a:r>
              <a:rPr lang="cs-CZ" dirty="0" err="1" smtClean="0"/>
              <a:t>Namen</a:t>
            </a:r>
            <a:r>
              <a:rPr lang="cs-CZ" dirty="0" smtClean="0"/>
              <a:t> – </a:t>
            </a:r>
            <a:r>
              <a:rPr lang="cs-CZ" dirty="0" err="1" smtClean="0"/>
              <a:t>freundliches</a:t>
            </a:r>
            <a:endParaRPr lang="cs-CZ" dirty="0" smtClean="0"/>
          </a:p>
          <a:p>
            <a:pPr marL="514350" indent="-514350">
              <a:buAutoNum type="arabicPeriod"/>
            </a:pPr>
            <a:r>
              <a:rPr lang="cs-CZ" dirty="0" err="1" smtClean="0"/>
              <a:t>Finden</a:t>
            </a:r>
            <a:r>
              <a:rPr lang="cs-CZ" dirty="0" smtClean="0"/>
              <a:t> </a:t>
            </a:r>
            <a:r>
              <a:rPr lang="cs-CZ" dirty="0" err="1" smtClean="0"/>
              <a:t>Sie</a:t>
            </a:r>
            <a:r>
              <a:rPr lang="cs-CZ" dirty="0" smtClean="0"/>
              <a:t> </a:t>
            </a:r>
            <a:r>
              <a:rPr lang="cs-CZ" dirty="0" err="1" smtClean="0"/>
              <a:t>Ihren</a:t>
            </a:r>
            <a:r>
              <a:rPr lang="cs-CZ" dirty="0" smtClean="0"/>
              <a:t> </a:t>
            </a:r>
            <a:r>
              <a:rPr lang="cs-CZ" dirty="0" err="1" smtClean="0"/>
              <a:t>Gesprächspartner</a:t>
            </a:r>
            <a:r>
              <a:rPr lang="cs-CZ" dirty="0" smtClean="0"/>
              <a:t> ……………., </a:t>
            </a:r>
            <a:r>
              <a:rPr lang="cs-CZ" dirty="0" err="1" smtClean="0"/>
              <a:t>auch</a:t>
            </a:r>
            <a:r>
              <a:rPr lang="cs-CZ" dirty="0" smtClean="0"/>
              <a:t> </a:t>
            </a:r>
            <a:r>
              <a:rPr lang="cs-CZ" dirty="0" err="1" smtClean="0"/>
              <a:t>wenn</a:t>
            </a:r>
            <a:r>
              <a:rPr lang="cs-CZ" dirty="0" smtClean="0"/>
              <a:t> es </a:t>
            </a:r>
            <a:r>
              <a:rPr lang="cs-CZ" dirty="0" err="1" smtClean="0"/>
              <a:t>schwer</a:t>
            </a:r>
            <a:r>
              <a:rPr lang="cs-CZ" dirty="0" smtClean="0"/>
              <a:t> </a:t>
            </a:r>
            <a:r>
              <a:rPr lang="cs-CZ" dirty="0" err="1" smtClean="0"/>
              <a:t>fällt</a:t>
            </a:r>
            <a:r>
              <a:rPr lang="cs-CZ" dirty="0" smtClean="0"/>
              <a:t>.</a:t>
            </a:r>
          </a:p>
          <a:p>
            <a:pPr marL="514350" indent="-514350">
              <a:buNone/>
            </a:pPr>
            <a:r>
              <a:rPr lang="cs-CZ" dirty="0" smtClean="0"/>
              <a:t>2. </a:t>
            </a:r>
            <a:r>
              <a:rPr lang="cs-CZ" dirty="0" err="1" smtClean="0"/>
              <a:t>Reden</a:t>
            </a:r>
            <a:r>
              <a:rPr lang="cs-CZ" dirty="0" smtClean="0"/>
              <a:t> </a:t>
            </a:r>
            <a:r>
              <a:rPr lang="cs-CZ" dirty="0" err="1" smtClean="0"/>
              <a:t>Sie</a:t>
            </a:r>
            <a:r>
              <a:rPr lang="cs-CZ" dirty="0" smtClean="0"/>
              <a:t> </a:t>
            </a:r>
            <a:r>
              <a:rPr lang="cs-CZ" dirty="0" err="1" smtClean="0"/>
              <a:t>Ihren</a:t>
            </a:r>
            <a:r>
              <a:rPr lang="cs-CZ" dirty="0" smtClean="0"/>
              <a:t> </a:t>
            </a:r>
            <a:r>
              <a:rPr lang="cs-CZ" dirty="0" err="1" smtClean="0"/>
              <a:t>Gesprächspartner</a:t>
            </a:r>
            <a:r>
              <a:rPr lang="cs-CZ" dirty="0" smtClean="0"/>
              <a:t> </a:t>
            </a:r>
            <a:r>
              <a:rPr lang="cs-CZ" dirty="0" err="1" smtClean="0"/>
              <a:t>mit</a:t>
            </a:r>
            <a:r>
              <a:rPr lang="cs-CZ" dirty="0" smtClean="0"/>
              <a:t> …….</a:t>
            </a:r>
            <a:r>
              <a:rPr lang="cs-CZ" dirty="0" err="1" smtClean="0"/>
              <a:t>an</a:t>
            </a:r>
            <a:r>
              <a:rPr lang="cs-CZ" dirty="0" smtClean="0"/>
              <a:t>.</a:t>
            </a:r>
          </a:p>
          <a:p>
            <a:pPr marL="514350" indent="-514350">
              <a:buNone/>
            </a:pPr>
            <a:r>
              <a:rPr lang="cs-CZ" dirty="0" smtClean="0"/>
              <a:t>3. </a:t>
            </a:r>
            <a:r>
              <a:rPr lang="cs-CZ" dirty="0" err="1" smtClean="0"/>
              <a:t>Halten</a:t>
            </a:r>
            <a:r>
              <a:rPr lang="cs-CZ" dirty="0" smtClean="0"/>
              <a:t> </a:t>
            </a:r>
            <a:r>
              <a:rPr lang="cs-CZ" dirty="0" err="1" smtClean="0"/>
              <a:t>Sie</a:t>
            </a:r>
            <a:r>
              <a:rPr lang="cs-CZ" dirty="0" smtClean="0"/>
              <a:t> ……………</a:t>
            </a:r>
          </a:p>
          <a:p>
            <a:pPr marL="514350" indent="-514350">
              <a:buNone/>
            </a:pPr>
            <a:r>
              <a:rPr lang="cs-CZ" dirty="0" smtClean="0"/>
              <a:t>4. Machen </a:t>
            </a:r>
            <a:r>
              <a:rPr lang="cs-CZ" dirty="0" err="1" smtClean="0"/>
              <a:t>Sie</a:t>
            </a:r>
            <a:r>
              <a:rPr lang="cs-CZ" dirty="0" smtClean="0"/>
              <a:t> </a:t>
            </a:r>
            <a:r>
              <a:rPr lang="cs-CZ" dirty="0" err="1" smtClean="0"/>
              <a:t>ein</a:t>
            </a:r>
            <a:r>
              <a:rPr lang="cs-CZ" dirty="0" smtClean="0"/>
              <a:t> ……………….. </a:t>
            </a:r>
            <a:r>
              <a:rPr lang="cs-CZ" dirty="0" err="1" smtClean="0"/>
              <a:t>Gesicht</a:t>
            </a:r>
            <a:r>
              <a:rPr lang="cs-CZ" dirty="0" smtClean="0"/>
              <a:t>.</a:t>
            </a:r>
          </a:p>
          <a:p>
            <a:pPr marL="514350" indent="-514350">
              <a:buNone/>
            </a:pPr>
            <a:r>
              <a:rPr lang="cs-CZ" dirty="0" smtClean="0"/>
              <a:t>5. </a:t>
            </a:r>
            <a:r>
              <a:rPr lang="cs-CZ" dirty="0" err="1" smtClean="0"/>
              <a:t>Sprechen</a:t>
            </a:r>
            <a:r>
              <a:rPr lang="cs-CZ" dirty="0" smtClean="0"/>
              <a:t> </a:t>
            </a:r>
            <a:r>
              <a:rPr lang="cs-CZ" dirty="0" err="1" smtClean="0"/>
              <a:t>Sie</a:t>
            </a:r>
            <a:r>
              <a:rPr lang="cs-CZ" dirty="0" smtClean="0"/>
              <a:t> </a:t>
            </a:r>
            <a:r>
              <a:rPr lang="cs-CZ" dirty="0" err="1" smtClean="0"/>
              <a:t>laut</a:t>
            </a:r>
            <a:r>
              <a:rPr lang="cs-CZ" dirty="0" smtClean="0"/>
              <a:t> </a:t>
            </a:r>
            <a:r>
              <a:rPr lang="cs-CZ" dirty="0" err="1" smtClean="0"/>
              <a:t>und</a:t>
            </a:r>
            <a:r>
              <a:rPr lang="cs-CZ" dirty="0" smtClean="0"/>
              <a:t> …………………</a:t>
            </a:r>
          </a:p>
          <a:p>
            <a:pPr marL="514350" indent="-514350">
              <a:buNone/>
            </a:pPr>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251520" y="332656"/>
            <a:ext cx="8229600" cy="792088"/>
          </a:xfrm>
        </p:spPr>
        <p:style>
          <a:lnRef idx="2">
            <a:schemeClr val="accent2">
              <a:shade val="50000"/>
            </a:schemeClr>
          </a:lnRef>
          <a:fillRef idx="1">
            <a:schemeClr val="accent2"/>
          </a:fillRef>
          <a:effectRef idx="0">
            <a:schemeClr val="accent2"/>
          </a:effectRef>
          <a:fontRef idx="minor">
            <a:schemeClr val="lt1"/>
          </a:fontRef>
        </p:style>
        <p:txBody>
          <a:bodyPr>
            <a:normAutofit/>
          </a:bodyPr>
          <a:lstStyle/>
          <a:p>
            <a:r>
              <a:rPr lang="cs-CZ" sz="3200" dirty="0" err="1" smtClean="0"/>
              <a:t>Tipps</a:t>
            </a:r>
            <a:r>
              <a:rPr lang="cs-CZ" sz="3200" dirty="0" smtClean="0"/>
              <a:t> </a:t>
            </a:r>
            <a:r>
              <a:rPr lang="cs-CZ" sz="3200" dirty="0" err="1" smtClean="0"/>
              <a:t>für</a:t>
            </a:r>
            <a:r>
              <a:rPr lang="cs-CZ" sz="3200" dirty="0" smtClean="0"/>
              <a:t> </a:t>
            </a:r>
            <a:r>
              <a:rPr lang="cs-CZ" sz="3200" dirty="0" err="1" smtClean="0"/>
              <a:t>das</a:t>
            </a:r>
            <a:r>
              <a:rPr lang="cs-CZ" sz="3200" dirty="0" smtClean="0"/>
              <a:t> </a:t>
            </a:r>
            <a:r>
              <a:rPr lang="cs-CZ" sz="3200" dirty="0" err="1" smtClean="0"/>
              <a:t>Vorstellungsgespräch</a:t>
            </a:r>
            <a:endParaRPr lang="cs-CZ" sz="3200" dirty="0"/>
          </a:p>
        </p:txBody>
      </p:sp>
      <p:sp>
        <p:nvSpPr>
          <p:cNvPr id="3" name="Zástupný symbol pro obsah 2"/>
          <p:cNvSpPr>
            <a:spLocks noGrp="1"/>
          </p:cNvSpPr>
          <p:nvPr>
            <p:ph idx="1"/>
          </p:nvPr>
        </p:nvSpPr>
        <p:spPr>
          <a:xfrm>
            <a:off x="457200" y="1268760"/>
            <a:ext cx="8229600" cy="4857403"/>
          </a:xfrm>
        </p:spPr>
        <p:txBody>
          <a:bodyPr>
            <a:normAutofit lnSpcReduction="10000"/>
          </a:bodyPr>
          <a:lstStyle/>
          <a:p>
            <a:pPr>
              <a:buNone/>
            </a:pPr>
            <a:r>
              <a:rPr lang="cs-CZ" dirty="0" smtClean="0"/>
              <a:t>   </a:t>
            </a:r>
            <a:r>
              <a:rPr lang="cs-CZ" dirty="0" err="1" smtClean="0"/>
              <a:t>Sachlich</a:t>
            </a:r>
            <a:r>
              <a:rPr lang="cs-CZ" dirty="0" smtClean="0"/>
              <a:t> – </a:t>
            </a:r>
            <a:r>
              <a:rPr lang="cs-CZ" dirty="0" err="1" smtClean="0"/>
              <a:t>deutlich</a:t>
            </a:r>
            <a:r>
              <a:rPr lang="cs-CZ" dirty="0" smtClean="0"/>
              <a:t> – </a:t>
            </a:r>
            <a:r>
              <a:rPr lang="cs-CZ" dirty="0" err="1" smtClean="0"/>
              <a:t>sympathisch</a:t>
            </a:r>
            <a:r>
              <a:rPr lang="cs-CZ" dirty="0" smtClean="0"/>
              <a:t> – </a:t>
            </a:r>
            <a:r>
              <a:rPr lang="cs-CZ" dirty="0" err="1" smtClean="0"/>
              <a:t>Schlechtes</a:t>
            </a:r>
            <a:r>
              <a:rPr lang="cs-CZ" dirty="0" smtClean="0"/>
              <a:t> – </a:t>
            </a:r>
            <a:r>
              <a:rPr lang="cs-CZ" dirty="0" err="1" smtClean="0"/>
              <a:t>aufmerksam</a:t>
            </a:r>
            <a:r>
              <a:rPr lang="cs-CZ" dirty="0" smtClean="0"/>
              <a:t> – </a:t>
            </a:r>
            <a:r>
              <a:rPr lang="cs-CZ" dirty="0" err="1" smtClean="0"/>
              <a:t>übertreiben</a:t>
            </a:r>
            <a:r>
              <a:rPr lang="cs-CZ" dirty="0" smtClean="0"/>
              <a:t> – </a:t>
            </a:r>
            <a:r>
              <a:rPr lang="cs-CZ" dirty="0" err="1" smtClean="0"/>
              <a:t>Blickkontakt</a:t>
            </a:r>
            <a:r>
              <a:rPr lang="cs-CZ" dirty="0" smtClean="0"/>
              <a:t> – </a:t>
            </a:r>
            <a:r>
              <a:rPr lang="cs-CZ" dirty="0" err="1" smtClean="0"/>
              <a:t>Interesse</a:t>
            </a:r>
            <a:r>
              <a:rPr lang="cs-CZ" dirty="0" smtClean="0"/>
              <a:t> – </a:t>
            </a:r>
            <a:r>
              <a:rPr lang="cs-CZ" dirty="0" err="1" smtClean="0"/>
              <a:t>Namen</a:t>
            </a:r>
            <a:r>
              <a:rPr lang="cs-CZ" dirty="0" smtClean="0"/>
              <a:t> – </a:t>
            </a:r>
            <a:r>
              <a:rPr lang="cs-CZ" dirty="0" err="1" smtClean="0"/>
              <a:t>freundliches</a:t>
            </a:r>
            <a:endParaRPr lang="cs-CZ" dirty="0" smtClean="0"/>
          </a:p>
          <a:p>
            <a:pPr>
              <a:buNone/>
            </a:pPr>
            <a:r>
              <a:rPr lang="cs-CZ" dirty="0" smtClean="0"/>
              <a:t>6. </a:t>
            </a:r>
            <a:r>
              <a:rPr lang="cs-CZ" dirty="0" err="1" smtClean="0"/>
              <a:t>Hören</a:t>
            </a:r>
            <a:r>
              <a:rPr lang="cs-CZ" dirty="0" smtClean="0"/>
              <a:t> </a:t>
            </a:r>
            <a:r>
              <a:rPr lang="cs-CZ" dirty="0" err="1" smtClean="0"/>
              <a:t>Sie</a:t>
            </a:r>
            <a:r>
              <a:rPr lang="cs-CZ" dirty="0" smtClean="0"/>
              <a:t> …………………… </a:t>
            </a:r>
            <a:r>
              <a:rPr lang="cs-CZ" dirty="0" err="1" smtClean="0"/>
              <a:t>zu</a:t>
            </a:r>
            <a:r>
              <a:rPr lang="cs-CZ" dirty="0" smtClean="0"/>
              <a:t>.</a:t>
            </a:r>
          </a:p>
          <a:p>
            <a:pPr>
              <a:buNone/>
            </a:pPr>
            <a:r>
              <a:rPr lang="cs-CZ" dirty="0" smtClean="0"/>
              <a:t>7. </a:t>
            </a:r>
            <a:r>
              <a:rPr lang="cs-CZ" dirty="0" err="1" smtClean="0"/>
              <a:t>Antworten</a:t>
            </a:r>
            <a:r>
              <a:rPr lang="cs-CZ" dirty="0" smtClean="0"/>
              <a:t> </a:t>
            </a:r>
            <a:r>
              <a:rPr lang="cs-CZ" dirty="0" err="1" smtClean="0"/>
              <a:t>Sie</a:t>
            </a:r>
            <a:r>
              <a:rPr lang="cs-CZ" dirty="0" smtClean="0"/>
              <a:t> ………………………..</a:t>
            </a:r>
          </a:p>
          <a:p>
            <a:pPr>
              <a:buNone/>
            </a:pPr>
            <a:r>
              <a:rPr lang="cs-CZ" dirty="0" smtClean="0"/>
              <a:t>8. </a:t>
            </a:r>
            <a:r>
              <a:rPr lang="cs-CZ" dirty="0" err="1" smtClean="0"/>
              <a:t>Zeigen</a:t>
            </a:r>
            <a:r>
              <a:rPr lang="cs-CZ" dirty="0" smtClean="0"/>
              <a:t> </a:t>
            </a:r>
            <a:r>
              <a:rPr lang="cs-CZ" dirty="0" err="1" smtClean="0"/>
              <a:t>Sie</a:t>
            </a:r>
            <a:r>
              <a:rPr lang="cs-CZ" dirty="0" smtClean="0"/>
              <a:t> ………………. </a:t>
            </a:r>
            <a:r>
              <a:rPr lang="cs-CZ" dirty="0" err="1" smtClean="0"/>
              <a:t>und</a:t>
            </a:r>
            <a:r>
              <a:rPr lang="cs-CZ" dirty="0" smtClean="0"/>
              <a:t> </a:t>
            </a:r>
            <a:r>
              <a:rPr lang="cs-CZ" dirty="0" err="1" smtClean="0"/>
              <a:t>stellen</a:t>
            </a:r>
            <a:r>
              <a:rPr lang="cs-CZ" dirty="0" smtClean="0"/>
              <a:t> </a:t>
            </a:r>
            <a:r>
              <a:rPr lang="cs-CZ" dirty="0" err="1" smtClean="0"/>
              <a:t>Sie</a:t>
            </a:r>
            <a:r>
              <a:rPr lang="cs-CZ" dirty="0" smtClean="0"/>
              <a:t> </a:t>
            </a:r>
            <a:r>
              <a:rPr lang="cs-CZ" dirty="0" err="1" smtClean="0"/>
              <a:t>auch</a:t>
            </a:r>
            <a:r>
              <a:rPr lang="cs-CZ" dirty="0" smtClean="0"/>
              <a:t> </a:t>
            </a:r>
            <a:r>
              <a:rPr lang="cs-CZ" dirty="0" err="1" smtClean="0"/>
              <a:t>Fragen</a:t>
            </a:r>
            <a:r>
              <a:rPr lang="cs-CZ" dirty="0" smtClean="0"/>
              <a:t>.</a:t>
            </a:r>
          </a:p>
          <a:p>
            <a:pPr>
              <a:buNone/>
            </a:pPr>
            <a:r>
              <a:rPr lang="cs-CZ" dirty="0" smtClean="0"/>
              <a:t>9. </a:t>
            </a:r>
            <a:r>
              <a:rPr lang="cs-CZ" dirty="0" err="1" smtClean="0"/>
              <a:t>Werben</a:t>
            </a:r>
            <a:r>
              <a:rPr lang="cs-CZ" dirty="0" smtClean="0"/>
              <a:t> </a:t>
            </a:r>
            <a:r>
              <a:rPr lang="cs-CZ" dirty="0" err="1" smtClean="0"/>
              <a:t>Sie</a:t>
            </a:r>
            <a:r>
              <a:rPr lang="cs-CZ" dirty="0" smtClean="0"/>
              <a:t> </a:t>
            </a:r>
            <a:r>
              <a:rPr lang="cs-CZ" dirty="0" err="1" smtClean="0"/>
              <a:t>für</a:t>
            </a:r>
            <a:r>
              <a:rPr lang="cs-CZ" dirty="0" smtClean="0"/>
              <a:t> </a:t>
            </a:r>
            <a:r>
              <a:rPr lang="cs-CZ" dirty="0" err="1" smtClean="0"/>
              <a:t>sich</a:t>
            </a:r>
            <a:r>
              <a:rPr lang="cs-CZ" dirty="0" smtClean="0"/>
              <a:t>, </a:t>
            </a:r>
            <a:r>
              <a:rPr lang="cs-CZ" dirty="0" err="1" smtClean="0"/>
              <a:t>aber</a:t>
            </a:r>
            <a:r>
              <a:rPr lang="cs-CZ" dirty="0" smtClean="0"/>
              <a:t> ………..  </a:t>
            </a:r>
            <a:r>
              <a:rPr lang="cs-CZ" dirty="0" err="1" smtClean="0"/>
              <a:t>Sie</a:t>
            </a:r>
            <a:r>
              <a:rPr lang="cs-CZ" dirty="0" smtClean="0"/>
              <a:t> </a:t>
            </a:r>
            <a:r>
              <a:rPr lang="cs-CZ" dirty="0" err="1" smtClean="0"/>
              <a:t>nicht</a:t>
            </a:r>
            <a:r>
              <a:rPr lang="cs-CZ" dirty="0" smtClean="0"/>
              <a:t>.</a:t>
            </a:r>
          </a:p>
          <a:p>
            <a:pPr>
              <a:buNone/>
            </a:pPr>
            <a:r>
              <a:rPr lang="cs-CZ" dirty="0" smtClean="0"/>
              <a:t>10. </a:t>
            </a:r>
            <a:r>
              <a:rPr lang="cs-CZ" dirty="0" err="1" smtClean="0"/>
              <a:t>Sagen</a:t>
            </a:r>
            <a:r>
              <a:rPr lang="cs-CZ" dirty="0" smtClean="0"/>
              <a:t> </a:t>
            </a:r>
            <a:r>
              <a:rPr lang="cs-CZ" dirty="0" err="1" smtClean="0"/>
              <a:t>Sie</a:t>
            </a:r>
            <a:r>
              <a:rPr lang="cs-CZ" dirty="0" smtClean="0"/>
              <a:t> </a:t>
            </a:r>
            <a:r>
              <a:rPr lang="cs-CZ" dirty="0" err="1" smtClean="0"/>
              <a:t>nie</a:t>
            </a:r>
            <a:r>
              <a:rPr lang="cs-CZ" dirty="0" smtClean="0"/>
              <a:t> </a:t>
            </a:r>
            <a:r>
              <a:rPr lang="cs-CZ" dirty="0" err="1" smtClean="0"/>
              <a:t>etwas</a:t>
            </a:r>
            <a:r>
              <a:rPr lang="cs-CZ" dirty="0" smtClean="0"/>
              <a:t> …………….. </a:t>
            </a:r>
            <a:r>
              <a:rPr lang="cs-CZ" dirty="0" err="1" smtClean="0"/>
              <a:t>über</a:t>
            </a:r>
            <a:r>
              <a:rPr lang="cs-CZ" dirty="0" smtClean="0"/>
              <a:t> </a:t>
            </a:r>
            <a:r>
              <a:rPr lang="cs-CZ" dirty="0" err="1" smtClean="0"/>
              <a:t>andere</a:t>
            </a:r>
            <a:r>
              <a:rPr lang="cs-CZ" dirty="0" smtClean="0"/>
              <a:t>.</a:t>
            </a:r>
          </a:p>
          <a:p>
            <a:pPr>
              <a:buNone/>
            </a:pPr>
            <a:endParaRPr lang="cs-CZ"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836712"/>
          </a:xfrm>
        </p:spPr>
        <p:txBody>
          <a:bodyPr/>
          <a:lstStyle/>
          <a:p>
            <a:r>
              <a:rPr lang="cs-CZ" dirty="0" err="1" smtClean="0"/>
              <a:t>Lösung</a:t>
            </a:r>
            <a:endParaRPr lang="cs-CZ" dirty="0"/>
          </a:p>
        </p:txBody>
      </p:sp>
      <p:sp>
        <p:nvSpPr>
          <p:cNvPr id="3" name="Zástupný symbol pro obsah 2"/>
          <p:cNvSpPr>
            <a:spLocks noGrp="1"/>
          </p:cNvSpPr>
          <p:nvPr>
            <p:ph idx="1"/>
          </p:nvPr>
        </p:nvSpPr>
        <p:spPr>
          <a:xfrm>
            <a:off x="457200" y="692696"/>
            <a:ext cx="8229600" cy="6165304"/>
          </a:xfrm>
        </p:spPr>
        <p:txBody>
          <a:bodyPr>
            <a:normAutofit fontScale="92500"/>
          </a:bodyPr>
          <a:lstStyle/>
          <a:p>
            <a:pPr marL="514350" indent="-514350">
              <a:buAutoNum type="arabicPeriod"/>
            </a:pPr>
            <a:r>
              <a:rPr lang="cs-CZ" dirty="0" err="1" smtClean="0"/>
              <a:t>Finden</a:t>
            </a:r>
            <a:r>
              <a:rPr lang="cs-CZ" dirty="0" smtClean="0"/>
              <a:t> </a:t>
            </a:r>
            <a:r>
              <a:rPr lang="cs-CZ" dirty="0" err="1" smtClean="0"/>
              <a:t>Sie</a:t>
            </a:r>
            <a:r>
              <a:rPr lang="cs-CZ" dirty="0" smtClean="0"/>
              <a:t> </a:t>
            </a:r>
            <a:r>
              <a:rPr lang="cs-CZ" dirty="0" err="1" smtClean="0"/>
              <a:t>Ihren</a:t>
            </a:r>
            <a:r>
              <a:rPr lang="cs-CZ" dirty="0" smtClean="0"/>
              <a:t> </a:t>
            </a:r>
            <a:r>
              <a:rPr lang="cs-CZ" dirty="0" err="1" smtClean="0"/>
              <a:t>Gesprächspartner</a:t>
            </a:r>
            <a:r>
              <a:rPr lang="cs-CZ" dirty="0" smtClean="0"/>
              <a:t> </a:t>
            </a:r>
            <a:r>
              <a:rPr lang="cs-CZ" dirty="0" err="1" smtClean="0"/>
              <a:t>sympathisch</a:t>
            </a:r>
            <a:r>
              <a:rPr lang="cs-CZ" dirty="0" smtClean="0"/>
              <a:t>,……</a:t>
            </a:r>
          </a:p>
          <a:p>
            <a:pPr marL="514350" indent="-514350">
              <a:buAutoNum type="arabicPeriod"/>
            </a:pPr>
            <a:r>
              <a:rPr lang="cs-CZ" dirty="0" err="1" smtClean="0"/>
              <a:t>Reden</a:t>
            </a:r>
            <a:r>
              <a:rPr lang="cs-CZ" dirty="0" smtClean="0"/>
              <a:t> </a:t>
            </a:r>
            <a:r>
              <a:rPr lang="cs-CZ" dirty="0" err="1" smtClean="0"/>
              <a:t>Sie</a:t>
            </a:r>
            <a:r>
              <a:rPr lang="cs-CZ" dirty="0" smtClean="0"/>
              <a:t> </a:t>
            </a:r>
            <a:r>
              <a:rPr lang="cs-CZ" dirty="0" err="1" smtClean="0"/>
              <a:t>Ihren</a:t>
            </a:r>
            <a:r>
              <a:rPr lang="cs-CZ" dirty="0" smtClean="0"/>
              <a:t> G. </a:t>
            </a:r>
            <a:r>
              <a:rPr lang="cs-CZ" dirty="0" err="1" smtClean="0"/>
              <a:t>mit</a:t>
            </a:r>
            <a:r>
              <a:rPr lang="cs-CZ" dirty="0" smtClean="0"/>
              <a:t> </a:t>
            </a:r>
            <a:r>
              <a:rPr lang="cs-CZ" dirty="0" err="1" smtClean="0"/>
              <a:t>Namen</a:t>
            </a:r>
            <a:r>
              <a:rPr lang="cs-CZ" dirty="0" smtClean="0"/>
              <a:t> </a:t>
            </a:r>
            <a:r>
              <a:rPr lang="cs-CZ" dirty="0" err="1" smtClean="0"/>
              <a:t>an</a:t>
            </a:r>
            <a:r>
              <a:rPr lang="cs-CZ" dirty="0" smtClean="0"/>
              <a:t>.</a:t>
            </a:r>
          </a:p>
          <a:p>
            <a:pPr marL="514350" indent="-514350">
              <a:buAutoNum type="arabicPeriod"/>
            </a:pPr>
            <a:r>
              <a:rPr lang="cs-CZ" dirty="0" err="1" smtClean="0"/>
              <a:t>Halten</a:t>
            </a:r>
            <a:r>
              <a:rPr lang="cs-CZ" dirty="0" smtClean="0"/>
              <a:t> </a:t>
            </a:r>
            <a:r>
              <a:rPr lang="cs-CZ" dirty="0" err="1" smtClean="0"/>
              <a:t>Sie</a:t>
            </a:r>
            <a:r>
              <a:rPr lang="cs-CZ" dirty="0" smtClean="0"/>
              <a:t> </a:t>
            </a:r>
            <a:r>
              <a:rPr lang="cs-CZ" dirty="0" err="1" smtClean="0"/>
              <a:t>Blickkontakt</a:t>
            </a:r>
            <a:r>
              <a:rPr lang="cs-CZ" dirty="0" smtClean="0"/>
              <a:t>.</a:t>
            </a:r>
          </a:p>
          <a:p>
            <a:pPr marL="514350" indent="-514350">
              <a:buAutoNum type="arabicPeriod"/>
            </a:pPr>
            <a:r>
              <a:rPr lang="cs-CZ" dirty="0" err="1" smtClean="0"/>
              <a:t>Sprechen</a:t>
            </a:r>
            <a:r>
              <a:rPr lang="cs-CZ" dirty="0" smtClean="0"/>
              <a:t> </a:t>
            </a:r>
            <a:r>
              <a:rPr lang="cs-CZ" dirty="0" err="1" smtClean="0"/>
              <a:t>Sie</a:t>
            </a:r>
            <a:r>
              <a:rPr lang="cs-CZ" dirty="0" smtClean="0"/>
              <a:t> </a:t>
            </a:r>
            <a:r>
              <a:rPr lang="cs-CZ" dirty="0" err="1" smtClean="0"/>
              <a:t>laut</a:t>
            </a:r>
            <a:r>
              <a:rPr lang="cs-CZ" dirty="0" smtClean="0"/>
              <a:t> </a:t>
            </a:r>
            <a:r>
              <a:rPr lang="cs-CZ" dirty="0" err="1" smtClean="0"/>
              <a:t>und</a:t>
            </a:r>
            <a:r>
              <a:rPr lang="cs-CZ" dirty="0" smtClean="0"/>
              <a:t> </a:t>
            </a:r>
            <a:r>
              <a:rPr lang="cs-CZ" dirty="0" err="1" smtClean="0"/>
              <a:t>deutlich</a:t>
            </a:r>
            <a:r>
              <a:rPr lang="cs-CZ" dirty="0" smtClean="0"/>
              <a:t>.</a:t>
            </a:r>
          </a:p>
          <a:p>
            <a:pPr marL="514350" indent="-514350">
              <a:buAutoNum type="arabicPeriod"/>
            </a:pPr>
            <a:r>
              <a:rPr lang="cs-CZ" dirty="0" smtClean="0"/>
              <a:t>Machen </a:t>
            </a:r>
            <a:r>
              <a:rPr lang="cs-CZ" dirty="0" err="1" smtClean="0"/>
              <a:t>Sie</a:t>
            </a:r>
            <a:r>
              <a:rPr lang="cs-CZ" dirty="0" smtClean="0"/>
              <a:t> </a:t>
            </a:r>
            <a:r>
              <a:rPr lang="cs-CZ" dirty="0" err="1" smtClean="0"/>
              <a:t>ein</a:t>
            </a:r>
            <a:r>
              <a:rPr lang="cs-CZ" dirty="0" smtClean="0"/>
              <a:t> </a:t>
            </a:r>
            <a:r>
              <a:rPr lang="cs-CZ" dirty="0" err="1" smtClean="0"/>
              <a:t>freundliches</a:t>
            </a:r>
            <a:r>
              <a:rPr lang="cs-CZ" dirty="0" smtClean="0"/>
              <a:t> </a:t>
            </a:r>
            <a:r>
              <a:rPr lang="cs-CZ" dirty="0" err="1" smtClean="0"/>
              <a:t>Gesicht</a:t>
            </a:r>
            <a:r>
              <a:rPr lang="cs-CZ" dirty="0" smtClean="0"/>
              <a:t>.</a:t>
            </a:r>
          </a:p>
          <a:p>
            <a:pPr marL="514350" indent="-514350">
              <a:buAutoNum type="arabicPeriod"/>
            </a:pPr>
            <a:r>
              <a:rPr lang="cs-CZ" dirty="0" err="1" smtClean="0"/>
              <a:t>Hören</a:t>
            </a:r>
            <a:r>
              <a:rPr lang="cs-CZ" dirty="0" smtClean="0"/>
              <a:t> </a:t>
            </a:r>
            <a:r>
              <a:rPr lang="cs-CZ" dirty="0" err="1" smtClean="0"/>
              <a:t>Sie</a:t>
            </a:r>
            <a:r>
              <a:rPr lang="cs-CZ" dirty="0" smtClean="0"/>
              <a:t> </a:t>
            </a:r>
            <a:r>
              <a:rPr lang="cs-CZ" dirty="0" err="1" smtClean="0"/>
              <a:t>aufmerksam</a:t>
            </a:r>
            <a:r>
              <a:rPr lang="cs-CZ" dirty="0" smtClean="0"/>
              <a:t> </a:t>
            </a:r>
            <a:r>
              <a:rPr lang="cs-CZ" dirty="0" err="1" smtClean="0"/>
              <a:t>zu</a:t>
            </a:r>
            <a:r>
              <a:rPr lang="cs-CZ" dirty="0" smtClean="0"/>
              <a:t>.</a:t>
            </a:r>
          </a:p>
          <a:p>
            <a:pPr marL="514350" indent="-514350">
              <a:buAutoNum type="arabicPeriod"/>
            </a:pPr>
            <a:r>
              <a:rPr lang="cs-CZ" dirty="0" err="1" smtClean="0"/>
              <a:t>Antworten</a:t>
            </a:r>
            <a:r>
              <a:rPr lang="cs-CZ" dirty="0" smtClean="0"/>
              <a:t> </a:t>
            </a:r>
            <a:r>
              <a:rPr lang="cs-CZ" dirty="0" err="1" smtClean="0"/>
              <a:t>Sie</a:t>
            </a:r>
            <a:r>
              <a:rPr lang="cs-CZ" dirty="0" smtClean="0"/>
              <a:t> </a:t>
            </a:r>
            <a:r>
              <a:rPr lang="cs-CZ" dirty="0" err="1" smtClean="0"/>
              <a:t>sachlich</a:t>
            </a:r>
            <a:r>
              <a:rPr lang="cs-CZ" dirty="0" smtClean="0"/>
              <a:t>.</a:t>
            </a:r>
          </a:p>
          <a:p>
            <a:pPr marL="514350" indent="-514350">
              <a:buAutoNum type="arabicPeriod"/>
            </a:pPr>
            <a:r>
              <a:rPr lang="cs-CZ" dirty="0" err="1" smtClean="0"/>
              <a:t>Zeigen</a:t>
            </a:r>
            <a:r>
              <a:rPr lang="cs-CZ" dirty="0" smtClean="0"/>
              <a:t> </a:t>
            </a:r>
            <a:r>
              <a:rPr lang="cs-CZ" dirty="0" err="1" smtClean="0"/>
              <a:t>Sie</a:t>
            </a:r>
            <a:r>
              <a:rPr lang="cs-CZ" dirty="0" smtClean="0"/>
              <a:t> </a:t>
            </a:r>
            <a:r>
              <a:rPr lang="cs-CZ" dirty="0" err="1" smtClean="0"/>
              <a:t>Interesse</a:t>
            </a:r>
            <a:r>
              <a:rPr lang="cs-CZ" dirty="0" smtClean="0"/>
              <a:t> …………………..</a:t>
            </a:r>
          </a:p>
          <a:p>
            <a:pPr marL="514350" indent="-514350">
              <a:buAutoNum type="arabicPeriod"/>
            </a:pPr>
            <a:r>
              <a:rPr lang="cs-CZ" dirty="0" err="1" smtClean="0"/>
              <a:t>Werben</a:t>
            </a:r>
            <a:r>
              <a:rPr lang="cs-CZ" dirty="0" smtClean="0"/>
              <a:t> </a:t>
            </a:r>
            <a:r>
              <a:rPr lang="cs-CZ" dirty="0" err="1" smtClean="0"/>
              <a:t>Sie</a:t>
            </a:r>
            <a:r>
              <a:rPr lang="cs-CZ" dirty="0" smtClean="0"/>
              <a:t> </a:t>
            </a:r>
            <a:r>
              <a:rPr lang="cs-CZ" dirty="0" err="1" smtClean="0"/>
              <a:t>für</a:t>
            </a:r>
            <a:r>
              <a:rPr lang="cs-CZ" dirty="0" smtClean="0"/>
              <a:t> </a:t>
            </a:r>
            <a:r>
              <a:rPr lang="cs-CZ" dirty="0" err="1" smtClean="0"/>
              <a:t>sich</a:t>
            </a:r>
            <a:r>
              <a:rPr lang="cs-CZ" dirty="0" smtClean="0"/>
              <a:t>, </a:t>
            </a:r>
            <a:r>
              <a:rPr lang="cs-CZ" dirty="0" err="1" smtClean="0"/>
              <a:t>aber</a:t>
            </a:r>
            <a:r>
              <a:rPr lang="cs-CZ" dirty="0" smtClean="0"/>
              <a:t> </a:t>
            </a:r>
            <a:r>
              <a:rPr lang="cs-CZ" dirty="0" err="1" smtClean="0"/>
              <a:t>übertreiben</a:t>
            </a:r>
            <a:r>
              <a:rPr lang="cs-CZ" dirty="0" smtClean="0"/>
              <a:t> </a:t>
            </a:r>
            <a:r>
              <a:rPr lang="cs-CZ" dirty="0" err="1" smtClean="0"/>
              <a:t>Sie</a:t>
            </a:r>
            <a:r>
              <a:rPr lang="cs-CZ" dirty="0" smtClean="0"/>
              <a:t> </a:t>
            </a:r>
            <a:r>
              <a:rPr lang="cs-CZ" dirty="0" err="1" smtClean="0"/>
              <a:t>nicht</a:t>
            </a:r>
            <a:r>
              <a:rPr lang="cs-CZ" dirty="0" smtClean="0"/>
              <a:t>.</a:t>
            </a:r>
          </a:p>
          <a:p>
            <a:pPr marL="514350" indent="-514350">
              <a:buAutoNum type="arabicPeriod"/>
            </a:pPr>
            <a:r>
              <a:rPr lang="cs-CZ" dirty="0" err="1" smtClean="0"/>
              <a:t>Sagen</a:t>
            </a:r>
            <a:r>
              <a:rPr lang="cs-CZ" dirty="0" smtClean="0"/>
              <a:t> </a:t>
            </a:r>
            <a:r>
              <a:rPr lang="cs-CZ" dirty="0" err="1" smtClean="0"/>
              <a:t>Sie</a:t>
            </a:r>
            <a:r>
              <a:rPr lang="cs-CZ" dirty="0" smtClean="0"/>
              <a:t> </a:t>
            </a:r>
            <a:r>
              <a:rPr lang="cs-CZ" dirty="0" err="1" smtClean="0"/>
              <a:t>nie</a:t>
            </a:r>
            <a:r>
              <a:rPr lang="cs-CZ" dirty="0" smtClean="0"/>
              <a:t> </a:t>
            </a:r>
            <a:r>
              <a:rPr lang="cs-CZ" dirty="0" err="1" smtClean="0"/>
              <a:t>etwa</a:t>
            </a:r>
            <a:r>
              <a:rPr lang="cs-CZ" dirty="0" smtClean="0"/>
              <a:t> </a:t>
            </a:r>
            <a:r>
              <a:rPr lang="cs-CZ" dirty="0" err="1" smtClean="0"/>
              <a:t>Schlechtes</a:t>
            </a:r>
            <a:r>
              <a:rPr lang="cs-CZ" dirty="0" smtClean="0"/>
              <a:t> </a:t>
            </a:r>
            <a:r>
              <a:rPr lang="cs-CZ" dirty="0" err="1" smtClean="0"/>
              <a:t>über</a:t>
            </a:r>
            <a:r>
              <a:rPr lang="cs-CZ" dirty="0" smtClean="0"/>
              <a:t> </a:t>
            </a:r>
            <a:r>
              <a:rPr lang="cs-CZ" dirty="0" err="1" smtClean="0"/>
              <a:t>andere</a:t>
            </a:r>
            <a:r>
              <a:rPr lang="cs-CZ" dirty="0" smtClean="0"/>
              <a:t>.</a:t>
            </a:r>
          </a:p>
          <a:p>
            <a:pPr marL="514350" indent="-514350">
              <a:buAutoNum type="arabicPeriod"/>
            </a:pPr>
            <a:endParaRPr lang="cs-CZ" dirty="0" smtClean="0"/>
          </a:p>
          <a:p>
            <a:pPr marL="514350" indent="-514350">
              <a:buAutoNum type="arabicPeriod"/>
            </a:pPr>
            <a:endParaRPr lang="cs-CZ" dirty="0" smtClean="0"/>
          </a:p>
          <a:p>
            <a:pPr marL="514350" indent="-514350">
              <a:buAutoNum type="arabicPeriod"/>
            </a:pPr>
            <a:endParaRPr lang="cs-CZ" dirty="0" smtClean="0"/>
          </a:p>
          <a:p>
            <a:pPr marL="514350" indent="-514350">
              <a:buAutoNum type="arabicPeriod"/>
            </a:pPr>
            <a:endParaRPr lang="cs-CZ" dirty="0" smtClean="0"/>
          </a:p>
          <a:p>
            <a:pPr marL="514350" indent="-514350">
              <a:buNone/>
            </a:pPr>
            <a:endParaRPr lang="cs-CZ" dirty="0" smtClean="0"/>
          </a:p>
          <a:p>
            <a:pPr marL="514350" indent="-514350">
              <a:buNone/>
            </a:pPr>
            <a:endParaRPr lang="cs-CZ"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sz="1800" i="1" dirty="0" err="1" smtClean="0"/>
              <a:t>Sueddeutsche.de</a:t>
            </a:r>
            <a:r>
              <a:rPr lang="cs-CZ" sz="1800" i="1" dirty="0" smtClean="0"/>
              <a:t>: </a:t>
            </a:r>
            <a:r>
              <a:rPr lang="cs-CZ" sz="1800" i="1" dirty="0" err="1" smtClean="0"/>
              <a:t>Karriere</a:t>
            </a:r>
            <a:r>
              <a:rPr lang="cs-CZ" sz="1800" dirty="0" smtClean="0"/>
              <a:t> [online]. 22. 12. 2011. </a:t>
            </a:r>
            <a:r>
              <a:rPr lang="cs-CZ" sz="1800" dirty="0" err="1" smtClean="0"/>
              <a:t>sueddeutsche.de</a:t>
            </a:r>
            <a:r>
              <a:rPr lang="cs-CZ" sz="1800" dirty="0" smtClean="0"/>
              <a:t>, 2011 [cit. 2013-10-31]. Dostupné z: http://www.</a:t>
            </a:r>
            <a:r>
              <a:rPr lang="cs-CZ" sz="1800" dirty="0" err="1" smtClean="0"/>
              <a:t>sueddeutsche.de</a:t>
            </a:r>
            <a:r>
              <a:rPr lang="cs-CZ" sz="1800" dirty="0" smtClean="0"/>
              <a:t>/</a:t>
            </a:r>
            <a:r>
              <a:rPr lang="cs-CZ" sz="1800" dirty="0" err="1" smtClean="0"/>
              <a:t>karriere</a:t>
            </a:r>
            <a:r>
              <a:rPr lang="cs-CZ" sz="1800" dirty="0" smtClean="0"/>
              <a:t>/</a:t>
            </a:r>
            <a:r>
              <a:rPr lang="cs-CZ" sz="1800" dirty="0" err="1" smtClean="0"/>
              <a:t>bewerbung</a:t>
            </a:r>
            <a:r>
              <a:rPr lang="cs-CZ" sz="1800" dirty="0" smtClean="0"/>
              <a:t>-</a:t>
            </a:r>
            <a:r>
              <a:rPr lang="cs-CZ" sz="1800" dirty="0" err="1" smtClean="0"/>
              <a:t>checkliste</a:t>
            </a:r>
            <a:r>
              <a:rPr lang="cs-CZ" sz="1800" dirty="0" smtClean="0"/>
              <a:t>-</a:t>
            </a:r>
            <a:r>
              <a:rPr lang="cs-CZ" sz="1800" dirty="0" err="1" smtClean="0"/>
              <a:t>bewerbungsmappe</a:t>
            </a:r>
            <a:r>
              <a:rPr lang="cs-CZ" sz="1800" dirty="0" smtClean="0"/>
              <a:t>-1.1234595 </a:t>
            </a:r>
          </a:p>
          <a:p>
            <a:r>
              <a:rPr lang="cs-CZ" sz="1800" i="1" dirty="0" err="1" smtClean="0"/>
              <a:t>Bewerbung</a:t>
            </a:r>
            <a:r>
              <a:rPr lang="cs-CZ" sz="1800" dirty="0" smtClean="0"/>
              <a:t> [online]. 2013. </a:t>
            </a:r>
            <a:r>
              <a:rPr lang="cs-CZ" sz="1800" dirty="0" err="1" smtClean="0"/>
              <a:t>vyd</a:t>
            </a:r>
            <a:r>
              <a:rPr lang="cs-CZ" sz="1800" dirty="0" smtClean="0"/>
              <a:t>. </a:t>
            </a:r>
            <a:r>
              <a:rPr lang="cs-CZ" sz="1800" dirty="0" err="1" smtClean="0"/>
              <a:t>Wikipedia</a:t>
            </a:r>
            <a:r>
              <a:rPr lang="cs-CZ" sz="1800" dirty="0" smtClean="0"/>
              <a:t>, 2013, 22. 10. 2013 [cit. 2013-10-31]. Dostupné z: http://de.</a:t>
            </a:r>
            <a:r>
              <a:rPr lang="cs-CZ" sz="1800" dirty="0" err="1" smtClean="0"/>
              <a:t>wikipedia.org</a:t>
            </a:r>
            <a:r>
              <a:rPr lang="cs-CZ" sz="1800" dirty="0" smtClean="0"/>
              <a:t>/</a:t>
            </a:r>
            <a:r>
              <a:rPr lang="cs-CZ" sz="1800" dirty="0" err="1" smtClean="0"/>
              <a:t>wiki</a:t>
            </a:r>
            <a:r>
              <a:rPr lang="cs-CZ" sz="1800" dirty="0" smtClean="0"/>
              <a:t>/</a:t>
            </a:r>
            <a:r>
              <a:rPr lang="cs-CZ" sz="1800" dirty="0" err="1" smtClean="0"/>
              <a:t>Bewerbung</a:t>
            </a:r>
            <a:r>
              <a:rPr lang="cs-CZ" sz="1800" dirty="0" smtClean="0"/>
              <a:t> </a:t>
            </a:r>
          </a:p>
          <a:p>
            <a:r>
              <a:rPr lang="cs-CZ" sz="1800" dirty="0" smtClean="0"/>
              <a:t>HORSTMANN, </a:t>
            </a:r>
            <a:r>
              <a:rPr lang="cs-CZ" sz="1800" dirty="0" err="1" smtClean="0"/>
              <a:t>Gerhard</a:t>
            </a:r>
            <a:r>
              <a:rPr lang="cs-CZ" sz="1800" dirty="0" smtClean="0"/>
              <a:t> a Andrea KAIER. </a:t>
            </a:r>
            <a:r>
              <a:rPr lang="cs-CZ" sz="1800" i="1" dirty="0" smtClean="0"/>
              <a:t>Maturitní témata v němčině: 25 </a:t>
            </a:r>
            <a:r>
              <a:rPr lang="cs-CZ" sz="1800" i="1" dirty="0" err="1" smtClean="0"/>
              <a:t>Konversationsthemen</a:t>
            </a:r>
            <a:r>
              <a:rPr lang="cs-CZ" sz="1800" dirty="0" smtClean="0"/>
              <a:t>. 1. </a:t>
            </a:r>
            <a:r>
              <a:rPr lang="cs-CZ" sz="1800" dirty="0" err="1" smtClean="0"/>
              <a:t>vyd</a:t>
            </a:r>
            <a:r>
              <a:rPr lang="cs-CZ" sz="1800" dirty="0" smtClean="0"/>
              <a:t>. Plzeň: </a:t>
            </a:r>
            <a:r>
              <a:rPr lang="cs-CZ" sz="1800" dirty="0" err="1" smtClean="0"/>
              <a:t>Fraus</a:t>
            </a:r>
            <a:r>
              <a:rPr lang="cs-CZ" sz="1800" dirty="0" smtClean="0"/>
              <a:t>, 2002, 109 s. ISBN 80-723-8029-X. </a:t>
            </a:r>
          </a:p>
          <a:p>
            <a:endParaRPr lang="cs-CZ" sz="1800" dirty="0"/>
          </a:p>
        </p:txBody>
      </p:sp>
    </p:spTree>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156</TotalTime>
  <Words>667</Words>
  <Application>Microsoft Office PowerPoint</Application>
  <PresentationFormat>Předvádění na obrazovce (4:3)</PresentationFormat>
  <Paragraphs>96</Paragraphs>
  <Slides>13</Slides>
  <Notes>1</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Motiv sady Office</vt:lpstr>
      <vt:lpstr>Digitální učební materiál</vt:lpstr>
      <vt:lpstr>Bewerbung</vt:lpstr>
      <vt:lpstr>Bewerbungsmappe</vt:lpstr>
      <vt:lpstr>Bewerbungsschreiben</vt:lpstr>
      <vt:lpstr>Anschreiben</vt:lpstr>
      <vt:lpstr>Anschreiben</vt:lpstr>
      <vt:lpstr>Anschreiben</vt:lpstr>
      <vt:lpstr>Lebenslauf</vt:lpstr>
      <vt:lpstr>Lebenslauf</vt:lpstr>
      <vt:lpstr> Tipps für das Vorstellungsgespräch Ergänzen Sie passende Wörter. </vt:lpstr>
      <vt:lpstr>Tipps für das Vorstellungsgespräch</vt:lpstr>
      <vt:lpstr>Lösung</vt:lpstr>
      <vt:lpstr>Zdroje</vt:lpstr>
    </vt:vector>
  </TitlesOfParts>
  <Company>SPS/VOS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Jindřiška Chudáčková</dc:creator>
  <cp:lastModifiedBy>siroky</cp:lastModifiedBy>
  <cp:revision>21</cp:revision>
  <dcterms:created xsi:type="dcterms:W3CDTF">2013-10-08T13:47:32Z</dcterms:created>
  <dcterms:modified xsi:type="dcterms:W3CDTF">2013-11-24T21:39:34Z</dcterms:modified>
</cp:coreProperties>
</file>