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64" r:id="rId2"/>
    <p:sldId id="265" r:id="rId3"/>
    <p:sldId id="256" r:id="rId4"/>
    <p:sldId id="257" r:id="rId5"/>
    <p:sldId id="258" r:id="rId6"/>
    <p:sldId id="259" r:id="rId7"/>
    <p:sldId id="260" r:id="rId8"/>
    <p:sldId id="263" r:id="rId9"/>
    <p:sldId id="261" r:id="rId10"/>
    <p:sldId id="262" r:id="rId11"/>
    <p:sldId id="266" r:id="rId12"/>
  </p:sldIdLst>
  <p:sldSz cx="9144000" cy="6858000" type="screen4x3"/>
  <p:notesSz cx="6858000" cy="9144000"/>
  <p:defaultTextStyle>
    <a:defPPr>
      <a:defRPr lang="cs-CZ"/>
    </a:defPPr>
    <a:lvl1pPr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41" autoAdjust="0"/>
    <p:restoredTop sz="94660"/>
  </p:normalViewPr>
  <p:slideViewPr>
    <p:cSldViewPr snapToGrid="0">
      <p:cViewPr varScale="1">
        <p:scale>
          <a:sx n="69" d="100"/>
          <a:sy n="69" d="100"/>
        </p:scale>
        <p:origin x="-1428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2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69B99A4B-F6DD-47A9-88DC-A170F416612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535916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41F0B33-3EFC-4B09-9E77-5239E60115A2}" type="slidenum">
              <a:rPr lang="cs-CZ"/>
              <a:pPr/>
              <a:t>3</a:t>
            </a:fld>
            <a:endParaRPr lang="cs-CZ"/>
          </a:p>
        </p:txBody>
      </p:sp>
      <p:sp>
        <p:nvSpPr>
          <p:cNvPr id="102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B7D084E-1CF9-4473-9081-7650B909C05F}" type="slidenum">
              <a:rPr lang="cs-CZ"/>
              <a:pPr/>
              <a:t>4</a:t>
            </a:fld>
            <a:endParaRPr lang="cs-CZ"/>
          </a:p>
        </p:txBody>
      </p:sp>
      <p:sp>
        <p:nvSpPr>
          <p:cNvPr id="11267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1027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F5145DB-D945-4F36-AF80-1D37730D80F4}" type="slidenum">
              <a:rPr lang="cs-CZ"/>
              <a:pPr/>
              <a:t>5</a:t>
            </a:fld>
            <a:endParaRPr lang="cs-CZ"/>
          </a:p>
        </p:txBody>
      </p:sp>
      <p:sp>
        <p:nvSpPr>
          <p:cNvPr id="12291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2" name="Rectangle 1027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7FB5656-3BB4-4521-A2C0-92E9CC50C2D7}" type="slidenum">
              <a:rPr lang="cs-CZ"/>
              <a:pPr/>
              <a:t>6</a:t>
            </a:fld>
            <a:endParaRPr lang="cs-CZ"/>
          </a:p>
        </p:txBody>
      </p:sp>
      <p:sp>
        <p:nvSpPr>
          <p:cNvPr id="13315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6" name="Rectangle 1027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0A5BD02-3F12-44FE-B8F6-43DF068352DA}" type="slidenum">
              <a:rPr lang="cs-CZ"/>
              <a:pPr/>
              <a:t>7</a:t>
            </a:fld>
            <a:endParaRPr lang="cs-CZ"/>
          </a:p>
        </p:txBody>
      </p:sp>
      <p:sp>
        <p:nvSpPr>
          <p:cNvPr id="143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01F6A7B-E085-4FA8-8E56-AA0FE628E6C1}" type="slidenum">
              <a:rPr lang="cs-CZ"/>
              <a:pPr/>
              <a:t>9</a:t>
            </a:fld>
            <a:endParaRPr lang="cs-CZ"/>
          </a:p>
        </p:txBody>
      </p:sp>
      <p:sp>
        <p:nvSpPr>
          <p:cNvPr id="153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B0D0A5C-0A33-4143-9C84-89C58258D680}" type="slidenum">
              <a:rPr lang="cs-CZ"/>
              <a:pPr/>
              <a:t>10</a:t>
            </a:fld>
            <a:endParaRPr lang="cs-CZ"/>
          </a:p>
        </p:txBody>
      </p:sp>
      <p:sp>
        <p:nvSpPr>
          <p:cNvPr id="16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13035B-60D6-4BD6-A29A-3EC349DEE55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C469D7-7970-4229-A325-ED0882D9FB0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41813E-08A4-43DD-86C7-87A2E70EE48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0965C2-6047-43B0-8935-FE83D89946F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FE4ABB-C05C-46A9-A477-58E7D26D6BA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5DDE48-C3D0-46D5-A049-62142855456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27DB41-A22B-4B24-BEA9-AA60A2782B8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B1097A-EA19-42DB-BE60-EE6DEB03CA6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E44926-7FC4-42C8-921F-01F21EBA493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00DEE7-2861-4F79-B27A-3B1AF52EFAE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1AF1A2-14B6-4EEF-8102-7AF9AF49641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DC4AEDA0-F120-45EC-A882-1AC9136D4AC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idx="4294967295"/>
          </p:nvPr>
        </p:nvSpPr>
        <p:spPr>
          <a:xfrm>
            <a:off x="627063" y="2212975"/>
            <a:ext cx="7772400" cy="650875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cs-CZ" sz="4000" smtClean="0">
                <a:solidFill>
                  <a:schemeClr val="bg1"/>
                </a:solidFill>
              </a:rPr>
              <a:t>Elektrické měřící přístroje</a:t>
            </a:r>
          </a:p>
        </p:txBody>
      </p:sp>
      <p:sp>
        <p:nvSpPr>
          <p:cNvPr id="2051" name="Podnadpis 2"/>
          <p:cNvSpPr>
            <a:spLocks noGrp="1"/>
          </p:cNvSpPr>
          <p:nvPr>
            <p:ph type="subTitle" idx="4294967295"/>
          </p:nvPr>
        </p:nvSpPr>
        <p:spPr>
          <a:xfrm>
            <a:off x="1423988" y="3262313"/>
            <a:ext cx="6400800" cy="622300"/>
          </a:xfrm>
        </p:spPr>
        <p:txBody>
          <a:bodyPr/>
          <a:lstStyle/>
          <a:p>
            <a:pPr marL="0" indent="0" algn="ctr" eaLnBrk="1" hangingPunct="1">
              <a:lnSpc>
                <a:spcPct val="80000"/>
              </a:lnSpc>
              <a:buFontTx/>
              <a:buNone/>
            </a:pPr>
            <a:r>
              <a:rPr lang="cs-CZ" sz="2000" dirty="0" smtClean="0"/>
              <a:t>VY_32_INOVACE_</a:t>
            </a:r>
            <a:r>
              <a:rPr lang="cs-CZ" sz="2000" dirty="0" err="1" smtClean="0"/>
              <a:t>Tomalova</a:t>
            </a:r>
            <a:r>
              <a:rPr lang="cs-CZ" sz="2000" dirty="0" smtClean="0"/>
              <a:t>_02-1-16-Osciloskopy</a:t>
            </a:r>
          </a:p>
        </p:txBody>
      </p:sp>
      <p:pic>
        <p:nvPicPr>
          <p:cNvPr id="2052" name="Obrázek 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83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Obrázek 4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250" y="5300663"/>
            <a:ext cx="6091238" cy="1331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4" name="TextovéPole 5"/>
          <p:cNvSpPr txBox="1">
            <a:spLocks noChangeArrowheads="1"/>
          </p:cNvSpPr>
          <p:nvPr/>
        </p:nvSpPr>
        <p:spPr bwMode="auto">
          <a:xfrm>
            <a:off x="690563" y="4778375"/>
            <a:ext cx="7824787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400">
                <a:solidFill>
                  <a:schemeClr val="tx1"/>
                </a:solidFill>
                <a:cs typeface="Arial" charset="0"/>
              </a:rPr>
              <a:t>Tento výukový materiál byl zpracován v rámci projektu EU peníze středním školám - OP VK 1.5. </a:t>
            </a:r>
          </a:p>
          <a:p>
            <a:r>
              <a:rPr lang="cs-CZ" sz="1400">
                <a:solidFill>
                  <a:schemeClr val="tx1"/>
                </a:solidFill>
                <a:cs typeface="Arial" charset="0"/>
              </a:rPr>
              <a:t>CZ.1.07/1.5.00/34.0195 – Individualizace a inovace výuky</a:t>
            </a:r>
          </a:p>
        </p:txBody>
      </p:sp>
      <p:sp>
        <p:nvSpPr>
          <p:cNvPr id="2055" name="Podnadpis 2"/>
          <p:cNvSpPr txBox="1">
            <a:spLocks/>
          </p:cNvSpPr>
          <p:nvPr/>
        </p:nvSpPr>
        <p:spPr bwMode="auto">
          <a:xfrm>
            <a:off x="1425575" y="3938588"/>
            <a:ext cx="6400800" cy="623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  <a:buFont typeface="Arial" charset="0"/>
              <a:buNone/>
            </a:pPr>
            <a:r>
              <a:rPr lang="cs-CZ" sz="3200">
                <a:solidFill>
                  <a:srgbClr val="FFFFFF"/>
                </a:solidFill>
                <a:latin typeface="Calibri" pitchFamily="34" charset="0"/>
              </a:rPr>
              <a:t>Autor: </a:t>
            </a:r>
            <a:r>
              <a:rPr lang="cs-CZ" sz="3200">
                <a:solidFill>
                  <a:srgbClr val="FFFFFF"/>
                </a:solidFill>
              </a:rPr>
              <a:t>Ing. Milada Tomalová</a:t>
            </a:r>
          </a:p>
          <a:p>
            <a:pPr>
              <a:spcBef>
                <a:spcPct val="20000"/>
              </a:spcBef>
              <a:buFont typeface="Arial" charset="0"/>
              <a:buNone/>
            </a:pPr>
            <a:endParaRPr lang="cs-CZ" sz="3200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>
                <a:solidFill>
                  <a:schemeClr val="tx1"/>
                </a:solidFill>
              </a:rPr>
              <a:t>Anotace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None/>
            </a:pPr>
            <a:r>
              <a:rPr lang="cs-CZ" dirty="0" smtClean="0"/>
              <a:t>Materiál slouží při výkladu tématu Osciloskopy. Lze jej použít i při předmaturitním opakování.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Osciloskop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Co je osciloskop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dirty="0" smtClean="0"/>
              <a:t>Elektronický měřicí přístroj</a:t>
            </a:r>
          </a:p>
          <a:p>
            <a:pPr eaLnBrk="1" hangingPunct="1"/>
            <a:endParaRPr lang="cs-CZ" dirty="0" smtClean="0"/>
          </a:p>
          <a:p>
            <a:pPr eaLnBrk="1" hangingPunct="1"/>
            <a:r>
              <a:rPr lang="cs-CZ" dirty="0" smtClean="0"/>
              <a:t>Umožňuje sledovat časový průběh elektrických i všech ostatních veličin, které lze převést na elektrické veličiny.</a:t>
            </a:r>
          </a:p>
          <a:p>
            <a:pPr eaLnBrk="1" hangingPunct="1"/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2000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dirty="0" smtClean="0"/>
              <a:t>Použití osciloskopu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sz="2800" dirty="0" smtClean="0"/>
              <a:t>Osciloskop lze užít k měření například těchto veličin:</a:t>
            </a:r>
          </a:p>
          <a:p>
            <a:pPr lvl="1" eaLnBrk="1" hangingPunct="1"/>
            <a:r>
              <a:rPr lang="cs-CZ" sz="2400" dirty="0" smtClean="0"/>
              <a:t>Napětí a proudů v širokém kmitočtovém rozsahu</a:t>
            </a:r>
          </a:p>
          <a:p>
            <a:pPr lvl="1" eaLnBrk="1" hangingPunct="1"/>
            <a:r>
              <a:rPr lang="cs-CZ" sz="2400" dirty="0" smtClean="0"/>
              <a:t>Kmitočtu a fázového posunu</a:t>
            </a:r>
          </a:p>
          <a:p>
            <a:pPr lvl="1" eaLnBrk="1" hangingPunct="1"/>
            <a:r>
              <a:rPr lang="cs-CZ" sz="2400" dirty="0" smtClean="0"/>
              <a:t>Časových intervalů</a:t>
            </a:r>
          </a:p>
          <a:p>
            <a:pPr eaLnBrk="1" hangingPunct="1"/>
            <a:r>
              <a:rPr lang="cs-CZ" sz="2800" dirty="0" smtClean="0"/>
              <a:t>K pozorování a znázornění například:</a:t>
            </a:r>
          </a:p>
          <a:p>
            <a:pPr lvl="1" eaLnBrk="1" hangingPunct="1"/>
            <a:r>
              <a:rPr lang="cs-CZ" sz="2400" dirty="0" smtClean="0"/>
              <a:t>Časových průběhů proudů a napětí</a:t>
            </a:r>
          </a:p>
          <a:p>
            <a:pPr lvl="1" eaLnBrk="1" hangingPunct="1"/>
            <a:r>
              <a:rPr lang="cs-CZ" sz="2400" dirty="0" smtClean="0"/>
              <a:t>Kmitočtových charakteristik obvodů</a:t>
            </a:r>
          </a:p>
          <a:p>
            <a:pPr lvl="1" eaLnBrk="1" hangingPunct="1"/>
            <a:r>
              <a:rPr lang="cs-CZ" sz="2400" dirty="0" smtClean="0"/>
              <a:t>Voltampérových charakteristik součástek a obvodů</a:t>
            </a:r>
          </a:p>
          <a:p>
            <a:pPr eaLnBrk="1" hangingPunct="1"/>
            <a:endParaRPr lang="cs-CZ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40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40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dirty="0" smtClean="0"/>
              <a:t>Blokové schéma osciloskopu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" y="1121227"/>
            <a:ext cx="8686800" cy="2786743"/>
          </a:xfrm>
          <a:ln>
            <a:prstDash val="solid"/>
          </a:ln>
        </p:spPr>
        <p:txBody>
          <a:bodyPr/>
          <a:lstStyle/>
          <a:p>
            <a:pPr eaLnBrk="1" hangingPunct="1"/>
            <a:r>
              <a:rPr lang="cs-CZ" sz="2800" dirty="0" smtClean="0"/>
              <a:t>Svislý (vertikální) zesilovač – řídí svislý pohyb, který odpovídá velikosti měřené veličiny</a:t>
            </a:r>
          </a:p>
          <a:p>
            <a:pPr eaLnBrk="1" hangingPunct="1"/>
            <a:r>
              <a:rPr lang="cs-CZ" sz="2800" dirty="0" smtClean="0"/>
              <a:t>Vodorovný (horizontální) zesilovač zesiluje signál přivedený na osu x</a:t>
            </a:r>
          </a:p>
          <a:p>
            <a:pPr eaLnBrk="1" hangingPunct="1"/>
            <a:r>
              <a:rPr lang="cs-CZ" sz="2800" dirty="0" smtClean="0"/>
              <a:t>Časová základna zajišťuje pohyb paprsku zleva doprava</a:t>
            </a:r>
          </a:p>
          <a:p>
            <a:pPr eaLnBrk="1" hangingPunct="1"/>
            <a:endParaRPr lang="cs-CZ" dirty="0" smtClean="0"/>
          </a:p>
        </p:txBody>
      </p:sp>
      <p:grpSp>
        <p:nvGrpSpPr>
          <p:cNvPr id="58" name="Skupina 57"/>
          <p:cNvGrpSpPr/>
          <p:nvPr/>
        </p:nvGrpSpPr>
        <p:grpSpPr>
          <a:xfrm>
            <a:off x="2090058" y="3716867"/>
            <a:ext cx="4937874" cy="2912533"/>
            <a:chOff x="1752600" y="3041953"/>
            <a:chExt cx="4937874" cy="2912533"/>
          </a:xfrm>
        </p:grpSpPr>
        <p:grpSp>
          <p:nvGrpSpPr>
            <p:cNvPr id="9" name="Skupina 8"/>
            <p:cNvGrpSpPr/>
            <p:nvPr/>
          </p:nvGrpSpPr>
          <p:grpSpPr>
            <a:xfrm>
              <a:off x="1752600" y="3701143"/>
              <a:ext cx="1230086" cy="2253343"/>
              <a:chOff x="1752600" y="3701143"/>
              <a:chExt cx="1230086" cy="2253343"/>
            </a:xfrm>
          </p:grpSpPr>
          <p:sp>
            <p:nvSpPr>
              <p:cNvPr id="6" name="Obdélník 5"/>
              <p:cNvSpPr/>
              <p:nvPr/>
            </p:nvSpPr>
            <p:spPr bwMode="auto">
              <a:xfrm>
                <a:off x="1763486" y="3701143"/>
                <a:ext cx="1219200" cy="500743"/>
              </a:xfrm>
              <a:prstGeom prst="rect">
                <a:avLst/>
              </a:prstGeom>
              <a:noFill/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cs-CZ" sz="14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charset="0"/>
                  </a:rPr>
                  <a:t>Vertikální zesilovač</a:t>
                </a:r>
              </a:p>
            </p:txBody>
          </p:sp>
          <p:sp>
            <p:nvSpPr>
              <p:cNvPr id="7" name="Obdélník 6"/>
              <p:cNvSpPr/>
              <p:nvPr/>
            </p:nvSpPr>
            <p:spPr bwMode="auto">
              <a:xfrm>
                <a:off x="1752600" y="4572000"/>
                <a:ext cx="1219200" cy="500743"/>
              </a:xfrm>
              <a:prstGeom prst="rect">
                <a:avLst/>
              </a:prstGeom>
              <a:noFill/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cs-CZ" sz="14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charset="0"/>
                  </a:rPr>
                  <a:t>Horizontální zesilovač</a:t>
                </a:r>
              </a:p>
            </p:txBody>
          </p:sp>
          <p:sp>
            <p:nvSpPr>
              <p:cNvPr id="8" name="Obdélník 7"/>
              <p:cNvSpPr/>
              <p:nvPr/>
            </p:nvSpPr>
            <p:spPr bwMode="auto">
              <a:xfrm>
                <a:off x="1763485" y="5453743"/>
                <a:ext cx="1219200" cy="500743"/>
              </a:xfrm>
              <a:prstGeom prst="rect">
                <a:avLst/>
              </a:prstGeom>
              <a:noFill/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cs-CZ" sz="14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charset="0"/>
                  </a:rPr>
                  <a:t>Časová základna</a:t>
                </a:r>
              </a:p>
            </p:txBody>
          </p:sp>
        </p:grpSp>
        <p:grpSp>
          <p:nvGrpSpPr>
            <p:cNvPr id="23" name="Skupina 22"/>
            <p:cNvGrpSpPr/>
            <p:nvPr/>
          </p:nvGrpSpPr>
          <p:grpSpPr>
            <a:xfrm>
              <a:off x="4310688" y="3041953"/>
              <a:ext cx="2379786" cy="1938868"/>
              <a:chOff x="5823803" y="3967239"/>
              <a:chExt cx="2379786" cy="1938868"/>
            </a:xfrm>
          </p:grpSpPr>
          <p:cxnSp>
            <p:nvCxnSpPr>
              <p:cNvPr id="11" name="Přímá spojovací čára 10"/>
              <p:cNvCxnSpPr/>
              <p:nvPr/>
            </p:nvCxnSpPr>
            <p:spPr bwMode="auto">
              <a:xfrm>
                <a:off x="5910942" y="4713515"/>
                <a:ext cx="1480457" cy="0"/>
              </a:xfrm>
              <a:prstGeom prst="line">
                <a:avLst/>
              </a:prstGeom>
              <a:solidFill>
                <a:schemeClr val="accent1"/>
              </a:solidFill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2" name="Přímá spojovací čára 11"/>
              <p:cNvCxnSpPr/>
              <p:nvPr/>
            </p:nvCxnSpPr>
            <p:spPr bwMode="auto">
              <a:xfrm>
                <a:off x="5910942" y="5344886"/>
                <a:ext cx="1480457" cy="0"/>
              </a:xfrm>
              <a:prstGeom prst="line">
                <a:avLst/>
              </a:prstGeom>
              <a:solidFill>
                <a:schemeClr val="accent1"/>
              </a:solidFill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sp>
            <p:nvSpPr>
              <p:cNvPr id="13" name="Oblouk 12"/>
              <p:cNvSpPr/>
              <p:nvPr/>
            </p:nvSpPr>
            <p:spPr bwMode="auto">
              <a:xfrm rot="13813120">
                <a:off x="5787598" y="4626959"/>
                <a:ext cx="943821" cy="871411"/>
              </a:xfrm>
              <a:prstGeom prst="arc">
                <a:avLst>
                  <a:gd name="adj1" fmla="val 15876287"/>
                  <a:gd name="adj2" fmla="val 0"/>
                </a:avLst>
              </a:prstGeom>
              <a:noFill/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cs-CZ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endParaRPr>
              </a:p>
            </p:txBody>
          </p:sp>
          <p:cxnSp>
            <p:nvCxnSpPr>
              <p:cNvPr id="15" name="Přímá spojovací čára 14"/>
              <p:cNvCxnSpPr/>
              <p:nvPr/>
            </p:nvCxnSpPr>
            <p:spPr bwMode="auto">
              <a:xfrm>
                <a:off x="7402286" y="5344886"/>
                <a:ext cx="598714" cy="337457"/>
              </a:xfrm>
              <a:prstGeom prst="line">
                <a:avLst/>
              </a:prstGeom>
              <a:solidFill>
                <a:schemeClr val="accent1"/>
              </a:solidFill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0" name="Přímá spojovací čára 19"/>
              <p:cNvCxnSpPr/>
              <p:nvPr/>
            </p:nvCxnSpPr>
            <p:spPr bwMode="auto">
              <a:xfrm flipV="1">
                <a:off x="7391399" y="4343400"/>
                <a:ext cx="555172" cy="370116"/>
              </a:xfrm>
              <a:prstGeom prst="line">
                <a:avLst/>
              </a:prstGeom>
              <a:solidFill>
                <a:schemeClr val="accent1"/>
              </a:solidFill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sp>
            <p:nvSpPr>
              <p:cNvPr id="22" name="Oblouk 21"/>
              <p:cNvSpPr/>
              <p:nvPr/>
            </p:nvSpPr>
            <p:spPr bwMode="auto">
              <a:xfrm rot="2976565">
                <a:off x="6416523" y="4119041"/>
                <a:ext cx="1938868" cy="1635264"/>
              </a:xfrm>
              <a:prstGeom prst="arc">
                <a:avLst>
                  <a:gd name="adj1" fmla="val 15876287"/>
                  <a:gd name="adj2" fmla="val 0"/>
                </a:avLst>
              </a:prstGeom>
              <a:noFill/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cs-CZ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endParaRPr>
              </a:p>
            </p:txBody>
          </p:sp>
        </p:grpSp>
        <p:cxnSp>
          <p:nvCxnSpPr>
            <p:cNvPr id="29" name="Pravoúhlá spojovací čára 28"/>
            <p:cNvCxnSpPr/>
            <p:nvPr/>
          </p:nvCxnSpPr>
          <p:spPr bwMode="auto">
            <a:xfrm flipV="1">
              <a:off x="2982686" y="3537857"/>
              <a:ext cx="2133600" cy="250372"/>
            </a:xfrm>
            <a:prstGeom prst="bentConnector3">
              <a:avLst>
                <a:gd name="adj1" fmla="val 50000"/>
              </a:avLst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" name="Přímá spojovací čára 30"/>
            <p:cNvCxnSpPr/>
            <p:nvPr/>
          </p:nvCxnSpPr>
          <p:spPr bwMode="auto">
            <a:xfrm>
              <a:off x="5138057" y="3548743"/>
              <a:ext cx="0" cy="22860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3" name="Přímá spojovací čára 32"/>
            <p:cNvCxnSpPr/>
            <p:nvPr/>
          </p:nvCxnSpPr>
          <p:spPr bwMode="auto">
            <a:xfrm>
              <a:off x="2982686" y="4093029"/>
              <a:ext cx="413657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5" name="Přímá spojovací čára 34"/>
            <p:cNvCxnSpPr/>
            <p:nvPr/>
          </p:nvCxnSpPr>
          <p:spPr bwMode="auto">
            <a:xfrm>
              <a:off x="3385457" y="4103914"/>
              <a:ext cx="0" cy="1774372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7" name="Přímá spojovací čára 36"/>
            <p:cNvCxnSpPr/>
            <p:nvPr/>
          </p:nvCxnSpPr>
          <p:spPr bwMode="auto">
            <a:xfrm>
              <a:off x="2982686" y="5867400"/>
              <a:ext cx="391885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9" name="Přímá spojovací čára 38"/>
            <p:cNvCxnSpPr/>
            <p:nvPr/>
          </p:nvCxnSpPr>
          <p:spPr bwMode="auto">
            <a:xfrm>
              <a:off x="2982686" y="4963886"/>
              <a:ext cx="413657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40" name="Elipsa 39"/>
            <p:cNvSpPr/>
            <p:nvPr/>
          </p:nvSpPr>
          <p:spPr bwMode="auto">
            <a:xfrm>
              <a:off x="4016829" y="4811486"/>
              <a:ext cx="108857" cy="108857"/>
            </a:xfrm>
            <a:prstGeom prst="ellipse">
              <a:avLst/>
            </a:prstGeom>
            <a:noFill/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cxnSp>
          <p:nvCxnSpPr>
            <p:cNvPr id="42" name="Přímá spojovací čára 41"/>
            <p:cNvCxnSpPr/>
            <p:nvPr/>
          </p:nvCxnSpPr>
          <p:spPr bwMode="auto">
            <a:xfrm flipV="1">
              <a:off x="2982686" y="4626428"/>
              <a:ext cx="1034143" cy="32658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4" name="Přímá spojovací čára 43"/>
            <p:cNvCxnSpPr/>
            <p:nvPr/>
          </p:nvCxnSpPr>
          <p:spPr bwMode="auto">
            <a:xfrm>
              <a:off x="4082143" y="4931229"/>
              <a:ext cx="0" cy="598714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6" name="Přímá spojovací čára 45"/>
            <p:cNvCxnSpPr/>
            <p:nvPr/>
          </p:nvCxnSpPr>
          <p:spPr bwMode="auto">
            <a:xfrm flipH="1">
              <a:off x="2993571" y="5519057"/>
              <a:ext cx="1088572" cy="21772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8" name="Přímá spojovací čára 47"/>
            <p:cNvCxnSpPr/>
            <p:nvPr/>
          </p:nvCxnSpPr>
          <p:spPr bwMode="auto">
            <a:xfrm>
              <a:off x="4365171" y="4626429"/>
              <a:ext cx="859972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1" name="Přímá spojovací čára 50"/>
            <p:cNvCxnSpPr/>
            <p:nvPr/>
          </p:nvCxnSpPr>
          <p:spPr bwMode="auto">
            <a:xfrm>
              <a:off x="5203372" y="4386943"/>
              <a:ext cx="0" cy="22860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53" name="Elipsa 52"/>
            <p:cNvSpPr/>
            <p:nvPr/>
          </p:nvSpPr>
          <p:spPr bwMode="auto">
            <a:xfrm>
              <a:off x="4245429" y="4582886"/>
              <a:ext cx="108857" cy="108857"/>
            </a:xfrm>
            <a:prstGeom prst="ellipse">
              <a:avLst/>
            </a:prstGeom>
            <a:noFill/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54" name="Elipsa 53"/>
            <p:cNvSpPr/>
            <p:nvPr/>
          </p:nvSpPr>
          <p:spPr bwMode="auto">
            <a:xfrm>
              <a:off x="4027715" y="4593771"/>
              <a:ext cx="108857" cy="108857"/>
            </a:xfrm>
            <a:prstGeom prst="ellipse">
              <a:avLst/>
            </a:prstGeom>
            <a:noFill/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cxnSp>
          <p:nvCxnSpPr>
            <p:cNvPr id="57" name="Přímá spojovací čára 56"/>
            <p:cNvCxnSpPr/>
            <p:nvPr/>
          </p:nvCxnSpPr>
          <p:spPr bwMode="auto">
            <a:xfrm flipH="1">
              <a:off x="4120630" y="4664142"/>
              <a:ext cx="140741" cy="10885"/>
            </a:xfrm>
            <a:prstGeom prst="line">
              <a:avLst/>
            </a:prstGeom>
            <a:solidFill>
              <a:schemeClr val="accent1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60" name="TextovéPole 59"/>
          <p:cNvSpPr txBox="1"/>
          <p:nvPr/>
        </p:nvSpPr>
        <p:spPr>
          <a:xfrm>
            <a:off x="5412852" y="4593772"/>
            <a:ext cx="105028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Obrazovka</a:t>
            </a:r>
            <a:endParaRPr lang="cs-CZ" sz="1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5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8" dur="indefinite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9" dur="indefinite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10" dur="indefinite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20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5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6" dur="indefinite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17" dur="indefinite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18" dur="indefinite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" dur="20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6633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5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4" dur="indefinite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25" dur="indefinite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26" dur="indefinite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Obrazovka osciloskopu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dirty="0" smtClean="0"/>
              <a:t>Obrazovka je tvořena skleněnou baňkou, ve které je vakuum.</a:t>
            </a:r>
          </a:p>
          <a:p>
            <a:pPr eaLnBrk="1" hangingPunct="1"/>
            <a:r>
              <a:rPr lang="cs-CZ" dirty="0" smtClean="0"/>
              <a:t>V krku obrazovky je žhavená katoda, která vyzařuje elektrony</a:t>
            </a:r>
          </a:p>
          <a:p>
            <a:pPr eaLnBrk="1" hangingPunct="1"/>
            <a:r>
              <a:rPr lang="cs-CZ" dirty="0" smtClean="0"/>
              <a:t>Svazek elektronů je soustředěn do paprsku a ten je elektrostaticky  vychylován</a:t>
            </a:r>
          </a:p>
          <a:p>
            <a:pPr eaLnBrk="1" hangingPunct="1"/>
            <a:r>
              <a:rPr lang="cs-CZ" dirty="0" smtClean="0"/>
              <a:t>Paprsek dopadá velkou rychlostí na obrazovku a zanechává světelnou stopu.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5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8" dur="indefinite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9" dur="indefinite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10" dur="indefinite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2000" fill="hold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33CC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5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6" dur="indefinite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17" dur="indefinite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18" dur="indefinite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" dur="2000" fill="hold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5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4" dur="indefinite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25" dur="indefinite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26" dur="indefinite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2000" fill="hold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99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5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32" dur="indefinite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33" dur="indefinite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34" dur="indefinite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0"/>
            <a:ext cx="8229600" cy="1143000"/>
          </a:xfrm>
        </p:spPr>
        <p:txBody>
          <a:bodyPr/>
          <a:lstStyle/>
          <a:p>
            <a:r>
              <a:rPr lang="cs-CZ" dirty="0" smtClean="0"/>
              <a:t>Luminofory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37457" y="1371599"/>
            <a:ext cx="8806543" cy="5486401"/>
          </a:xfrm>
        </p:spPr>
        <p:txBody>
          <a:bodyPr/>
          <a:lstStyle/>
          <a:p>
            <a:r>
              <a:rPr lang="cs-CZ" dirty="0" smtClean="0"/>
              <a:t>Luminofor je látka, která po dopadu svazku elektronů vytvoří zářící bod</a:t>
            </a:r>
          </a:p>
          <a:p>
            <a:r>
              <a:rPr lang="cs-CZ" dirty="0" smtClean="0"/>
              <a:t>Typy luminoforů používaných u osciloskopů:</a:t>
            </a:r>
          </a:p>
          <a:p>
            <a:pPr lvl="1"/>
            <a:r>
              <a:rPr lang="cs-CZ" dirty="0" smtClean="0"/>
              <a:t>Krátký dosvit – používá se pro vysoké frekvence (až stovky MHz), musí hned zhasnout. Namodralé světlo.</a:t>
            </a:r>
          </a:p>
          <a:p>
            <a:pPr lvl="1"/>
            <a:r>
              <a:rPr lang="cs-CZ" dirty="0" smtClean="0"/>
              <a:t>Střední dosvit do 20 MHz, nazelenalé světlo</a:t>
            </a:r>
          </a:p>
          <a:p>
            <a:pPr lvl="1"/>
            <a:r>
              <a:rPr lang="cs-CZ" dirty="0" smtClean="0"/>
              <a:t>Dlouhý dosvit – až 30s, pozorování velmi pomalých dějů nebo u techniky s paměťovým zapisováním. Pod 20Hz. </a:t>
            </a:r>
            <a:r>
              <a:rPr lang="cs-CZ" smtClean="0"/>
              <a:t>Oranžová barva </a:t>
            </a:r>
            <a:r>
              <a:rPr lang="cs-CZ" dirty="0" smtClean="0"/>
              <a:t>stínítka.</a:t>
            </a:r>
          </a:p>
          <a:p>
            <a:pPr lvl="1"/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Časová základna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2971800"/>
          </a:xfrm>
        </p:spPr>
        <p:txBody>
          <a:bodyPr/>
          <a:lstStyle/>
          <a:p>
            <a:pPr eaLnBrk="1" hangingPunct="1"/>
            <a:r>
              <a:rPr lang="cs-CZ" dirty="0" smtClean="0"/>
              <a:t>Je přesný generátor pilových kmitů</a:t>
            </a:r>
          </a:p>
          <a:p>
            <a:pPr lvl="1" eaLnBrk="1" hangingPunct="1"/>
            <a:r>
              <a:rPr lang="cs-CZ" dirty="0" smtClean="0"/>
              <a:t>Oblast A – ovládá pohyb paprsku zleva doprava (ve směru časové osy)</a:t>
            </a:r>
          </a:p>
          <a:p>
            <a:pPr lvl="1" eaLnBrk="1" hangingPunct="1"/>
            <a:r>
              <a:rPr lang="cs-CZ" dirty="0" smtClean="0"/>
              <a:t>Oblast B odpovídá zpětnému běhu paprsku. Má být co nejkratší, na stínítku není vidět (je zatemněn) </a:t>
            </a:r>
          </a:p>
        </p:txBody>
      </p:sp>
      <p:sp>
        <p:nvSpPr>
          <p:cNvPr id="7172" name="Line 4"/>
          <p:cNvSpPr>
            <a:spLocks noChangeShapeType="1"/>
          </p:cNvSpPr>
          <p:nvPr/>
        </p:nvSpPr>
        <p:spPr bwMode="auto">
          <a:xfrm>
            <a:off x="990600" y="4572000"/>
            <a:ext cx="0" cy="1752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7173" name="Line 5"/>
          <p:cNvSpPr>
            <a:spLocks noChangeShapeType="1"/>
          </p:cNvSpPr>
          <p:nvPr/>
        </p:nvSpPr>
        <p:spPr bwMode="auto">
          <a:xfrm>
            <a:off x="304800" y="6172200"/>
            <a:ext cx="7467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7188" name="Line 6"/>
          <p:cNvSpPr>
            <a:spLocks noChangeShapeType="1"/>
          </p:cNvSpPr>
          <p:nvPr/>
        </p:nvSpPr>
        <p:spPr bwMode="auto">
          <a:xfrm flipV="1">
            <a:off x="990600" y="4800600"/>
            <a:ext cx="1676400" cy="1371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7189" name="Line 7"/>
          <p:cNvSpPr>
            <a:spLocks noChangeShapeType="1"/>
          </p:cNvSpPr>
          <p:nvPr/>
        </p:nvSpPr>
        <p:spPr bwMode="auto">
          <a:xfrm>
            <a:off x="2667000" y="4800600"/>
            <a:ext cx="304800" cy="1371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7190" name="Line 8"/>
          <p:cNvSpPr>
            <a:spLocks noChangeShapeType="1"/>
          </p:cNvSpPr>
          <p:nvPr/>
        </p:nvSpPr>
        <p:spPr bwMode="auto">
          <a:xfrm>
            <a:off x="2667000" y="4800600"/>
            <a:ext cx="0" cy="13716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7191" name="Line 9"/>
          <p:cNvSpPr>
            <a:spLocks noChangeShapeType="1"/>
          </p:cNvSpPr>
          <p:nvPr/>
        </p:nvSpPr>
        <p:spPr bwMode="auto">
          <a:xfrm>
            <a:off x="2668588" y="61722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7192" name="Line 10"/>
          <p:cNvSpPr>
            <a:spLocks noChangeShapeType="1"/>
          </p:cNvSpPr>
          <p:nvPr/>
        </p:nvSpPr>
        <p:spPr bwMode="auto">
          <a:xfrm>
            <a:off x="990600" y="61722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7193" name="Line 11"/>
          <p:cNvSpPr>
            <a:spLocks noChangeShapeType="1"/>
          </p:cNvSpPr>
          <p:nvPr/>
        </p:nvSpPr>
        <p:spPr bwMode="auto">
          <a:xfrm>
            <a:off x="2971800" y="61722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7194" name="Line 12"/>
          <p:cNvSpPr>
            <a:spLocks noChangeShapeType="1"/>
          </p:cNvSpPr>
          <p:nvPr/>
        </p:nvSpPr>
        <p:spPr bwMode="auto">
          <a:xfrm>
            <a:off x="990600" y="6553200"/>
            <a:ext cx="16779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arrow" w="med" len="med"/>
            <a:tailEnd type="arrow" w="med" len="med"/>
          </a:ln>
        </p:spPr>
        <p:txBody>
          <a:bodyPr/>
          <a:lstStyle/>
          <a:p>
            <a:endParaRPr lang="cs-CZ"/>
          </a:p>
        </p:txBody>
      </p:sp>
      <p:sp>
        <p:nvSpPr>
          <p:cNvPr id="7195" name="Line 13"/>
          <p:cNvSpPr>
            <a:spLocks noChangeShapeType="1"/>
          </p:cNvSpPr>
          <p:nvPr/>
        </p:nvSpPr>
        <p:spPr bwMode="auto">
          <a:xfrm flipH="1">
            <a:off x="2668588" y="6553200"/>
            <a:ext cx="30321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7180" name="Line 16"/>
          <p:cNvSpPr>
            <a:spLocks noChangeShapeType="1"/>
          </p:cNvSpPr>
          <p:nvPr/>
        </p:nvSpPr>
        <p:spPr bwMode="auto">
          <a:xfrm flipV="1">
            <a:off x="2971800" y="4800600"/>
            <a:ext cx="1676400" cy="1371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7181" name="Line 17"/>
          <p:cNvSpPr>
            <a:spLocks noChangeShapeType="1"/>
          </p:cNvSpPr>
          <p:nvPr/>
        </p:nvSpPr>
        <p:spPr bwMode="auto">
          <a:xfrm>
            <a:off x="4648200" y="4800600"/>
            <a:ext cx="304800" cy="1371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7182" name="Line 18"/>
          <p:cNvSpPr>
            <a:spLocks noChangeShapeType="1"/>
          </p:cNvSpPr>
          <p:nvPr/>
        </p:nvSpPr>
        <p:spPr bwMode="auto">
          <a:xfrm>
            <a:off x="4648200" y="4800600"/>
            <a:ext cx="0" cy="13716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7183" name="Line 19"/>
          <p:cNvSpPr>
            <a:spLocks noChangeShapeType="1"/>
          </p:cNvSpPr>
          <p:nvPr/>
        </p:nvSpPr>
        <p:spPr bwMode="auto">
          <a:xfrm>
            <a:off x="4649788" y="61722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7184" name="Line 20"/>
          <p:cNvSpPr>
            <a:spLocks noChangeShapeType="1"/>
          </p:cNvSpPr>
          <p:nvPr/>
        </p:nvSpPr>
        <p:spPr bwMode="auto">
          <a:xfrm>
            <a:off x="2971800" y="61722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7185" name="Line 21"/>
          <p:cNvSpPr>
            <a:spLocks noChangeShapeType="1"/>
          </p:cNvSpPr>
          <p:nvPr/>
        </p:nvSpPr>
        <p:spPr bwMode="auto">
          <a:xfrm>
            <a:off x="4953000" y="61722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7186" name="Line 22"/>
          <p:cNvSpPr>
            <a:spLocks noChangeShapeType="1"/>
          </p:cNvSpPr>
          <p:nvPr/>
        </p:nvSpPr>
        <p:spPr bwMode="auto">
          <a:xfrm>
            <a:off x="2971800" y="6553200"/>
            <a:ext cx="16779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arrow" w="med" len="med"/>
            <a:tailEnd type="arrow" w="med" len="med"/>
          </a:ln>
        </p:spPr>
        <p:txBody>
          <a:bodyPr/>
          <a:lstStyle/>
          <a:p>
            <a:endParaRPr lang="cs-CZ"/>
          </a:p>
        </p:txBody>
      </p:sp>
      <p:sp>
        <p:nvSpPr>
          <p:cNvPr id="7187" name="Line 23"/>
          <p:cNvSpPr>
            <a:spLocks noChangeShapeType="1"/>
          </p:cNvSpPr>
          <p:nvPr/>
        </p:nvSpPr>
        <p:spPr bwMode="auto">
          <a:xfrm flipH="1">
            <a:off x="4649788" y="6553200"/>
            <a:ext cx="30321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7176" name="Text Box 24"/>
          <p:cNvSpPr txBox="1">
            <a:spLocks noChangeArrowheads="1"/>
          </p:cNvSpPr>
          <p:nvPr/>
        </p:nvSpPr>
        <p:spPr bwMode="auto">
          <a:xfrm>
            <a:off x="1422400" y="6140450"/>
            <a:ext cx="336550" cy="366713"/>
          </a:xfrm>
          <a:prstGeom prst="rect">
            <a:avLst/>
          </a:prstGeom>
          <a:noFill/>
          <a:ln w="9525">
            <a:noFill/>
            <a:prstDash val="dash"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A</a:t>
            </a:r>
          </a:p>
        </p:txBody>
      </p:sp>
      <p:sp>
        <p:nvSpPr>
          <p:cNvPr id="7177" name="Text Box 25"/>
          <p:cNvSpPr txBox="1">
            <a:spLocks noChangeArrowheads="1"/>
          </p:cNvSpPr>
          <p:nvPr/>
        </p:nvSpPr>
        <p:spPr bwMode="auto">
          <a:xfrm>
            <a:off x="3589338" y="6186488"/>
            <a:ext cx="336550" cy="366712"/>
          </a:xfrm>
          <a:prstGeom prst="rect">
            <a:avLst/>
          </a:prstGeom>
          <a:noFill/>
          <a:ln w="9525">
            <a:noFill/>
            <a:prstDash val="dash"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A</a:t>
            </a:r>
          </a:p>
        </p:txBody>
      </p:sp>
      <p:sp>
        <p:nvSpPr>
          <p:cNvPr id="7178" name="Text Box 26"/>
          <p:cNvSpPr txBox="1">
            <a:spLocks noChangeArrowheads="1"/>
          </p:cNvSpPr>
          <p:nvPr/>
        </p:nvSpPr>
        <p:spPr bwMode="auto">
          <a:xfrm>
            <a:off x="2635250" y="6186488"/>
            <a:ext cx="336550" cy="366712"/>
          </a:xfrm>
          <a:prstGeom prst="rect">
            <a:avLst/>
          </a:prstGeom>
          <a:noFill/>
          <a:ln w="9525">
            <a:noFill/>
            <a:prstDash val="dash"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B</a:t>
            </a:r>
          </a:p>
        </p:txBody>
      </p:sp>
      <p:sp>
        <p:nvSpPr>
          <p:cNvPr id="7179" name="Text Box 27"/>
          <p:cNvSpPr txBox="1">
            <a:spLocks noChangeArrowheads="1"/>
          </p:cNvSpPr>
          <p:nvPr/>
        </p:nvSpPr>
        <p:spPr bwMode="auto">
          <a:xfrm>
            <a:off x="4616450" y="6186488"/>
            <a:ext cx="336550" cy="366712"/>
          </a:xfrm>
          <a:prstGeom prst="rect">
            <a:avLst/>
          </a:prstGeom>
          <a:noFill/>
          <a:ln w="9525">
            <a:noFill/>
            <a:prstDash val="dash"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B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5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8" dur="indefinite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9" dur="indefinite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10" dur="indefinite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718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7188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" dur="20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7" dur="20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2000" fill="hold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2" presetID="5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3" dur="indefinite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24" dur="indefinite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25" dur="indefinite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8" dur="2000" fill="hold"/>
                                        <p:tgtEl>
                                          <p:spTgt spid="718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7189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2000" fill="hold"/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0886"/>
            <a:ext cx="8229600" cy="1143000"/>
          </a:xfrm>
        </p:spPr>
        <p:txBody>
          <a:bodyPr/>
          <a:lstStyle/>
          <a:p>
            <a:pPr eaLnBrk="1" hangingPunct="1"/>
            <a:r>
              <a:rPr lang="cs-CZ" dirty="0" smtClean="0"/>
              <a:t>Režimy časové základny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153886"/>
            <a:ext cx="8229600" cy="5562600"/>
          </a:xfrm>
        </p:spPr>
        <p:txBody>
          <a:bodyPr/>
          <a:lstStyle/>
          <a:p>
            <a:pPr eaLnBrk="1" hangingPunct="1"/>
            <a:r>
              <a:rPr lang="cs-CZ" b="1" dirty="0" smtClean="0"/>
              <a:t>Volnoběžná časová základna</a:t>
            </a:r>
          </a:p>
          <a:p>
            <a:pPr lvl="1" eaLnBrk="1" hangingPunct="1"/>
            <a:r>
              <a:rPr lang="cs-CZ" dirty="0" smtClean="0"/>
              <a:t>Pilový průběh napětí je generován stále</a:t>
            </a:r>
          </a:p>
          <a:p>
            <a:pPr eaLnBrk="1" hangingPunct="1"/>
            <a:r>
              <a:rPr lang="cs-CZ" b="1" dirty="0" smtClean="0"/>
              <a:t>Jednorázová časová základna</a:t>
            </a:r>
          </a:p>
          <a:p>
            <a:pPr lvl="1" eaLnBrk="1" hangingPunct="1"/>
            <a:r>
              <a:rPr lang="cs-CZ" dirty="0" smtClean="0"/>
              <a:t>Je generován pouze jeden kmit pilového průběhu po tisknutí tlačítka nebo po příchodu spouštěcího impulsu</a:t>
            </a:r>
          </a:p>
          <a:p>
            <a:pPr eaLnBrk="1" hangingPunct="1"/>
            <a:r>
              <a:rPr lang="cs-CZ" b="1" dirty="0" smtClean="0"/>
              <a:t>Spouštěná časová základna</a:t>
            </a:r>
          </a:p>
          <a:p>
            <a:pPr lvl="1" eaLnBrk="1" hangingPunct="1"/>
            <a:r>
              <a:rPr lang="cs-CZ" dirty="0" smtClean="0"/>
              <a:t>Je opakovaně spouštěná nějakým synchronizačním signálem tzn. obraz na stínítku je pak synchronizován, jeho poloha se nemění (stojí)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2000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2000"/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cs-CZ" b="1">
                <a:solidFill>
                  <a:schemeClr val="accent2"/>
                </a:solidFill>
              </a:rPr>
              <a:t>POUŽITÁ LITERATURA</a:t>
            </a:r>
          </a:p>
        </p:txBody>
      </p:sp>
      <p:sp>
        <p:nvSpPr>
          <p:cNvPr id="22531" name="Obdélník 4"/>
          <p:cNvSpPr>
            <a:spLocks noChangeArrowheads="1"/>
          </p:cNvSpPr>
          <p:nvPr/>
        </p:nvSpPr>
        <p:spPr bwMode="auto">
          <a:xfrm>
            <a:off x="1042988" y="1858963"/>
            <a:ext cx="7489825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buFontTx/>
              <a:buAutoNum type="arabicPeriod"/>
            </a:pPr>
            <a:r>
              <a:rPr lang="cs-CZ" dirty="0">
                <a:latin typeface="Trebuchet MS" pitchFamily="34" charset="0"/>
              </a:rPr>
              <a:t> </a:t>
            </a:r>
            <a:r>
              <a:rPr lang="cs-CZ" dirty="0">
                <a:latin typeface="Calibri" pitchFamily="34" charset="0"/>
              </a:rPr>
              <a:t>Zpracováno podle dostupných učebnic </a:t>
            </a:r>
            <a:r>
              <a:rPr lang="cs-CZ" dirty="0" smtClean="0">
                <a:latin typeface="Calibri" pitchFamily="34" charset="0"/>
              </a:rPr>
              <a:t>Elektrická měření</a:t>
            </a:r>
            <a:endParaRPr lang="cs-CZ" dirty="0">
              <a:latin typeface="Calibri" pitchFamily="34" charset="0"/>
            </a:endParaRPr>
          </a:p>
          <a:p>
            <a:pPr>
              <a:buFontTx/>
              <a:buAutoNum type="arabicPeriod"/>
            </a:pPr>
            <a:endParaRPr lang="cs-CZ" dirty="0">
              <a:latin typeface="Calibri" pitchFamily="34" charset="0"/>
            </a:endParaRPr>
          </a:p>
          <a:p>
            <a:pPr>
              <a:buFontTx/>
              <a:buAutoNum type="arabicPeriod"/>
            </a:pPr>
            <a:endParaRPr lang="cs-CZ" dirty="0">
              <a:latin typeface="Calibri" pitchFamily="34" charset="0"/>
            </a:endParaRPr>
          </a:p>
          <a:p>
            <a:pPr algn="l">
              <a:buFontTx/>
              <a:buAutoNum type="arabicPeriod"/>
            </a:pPr>
            <a:r>
              <a:rPr lang="cs-CZ" dirty="0">
                <a:latin typeface="Calibri" pitchFamily="34" charset="0"/>
              </a:rPr>
              <a:t>Použité obrázky: vlastní tvorba autorky v programu PowerPoint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dash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dash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688</TotalTime>
  <Words>400</Words>
  <Application>Microsoft Office PowerPoint</Application>
  <PresentationFormat>Předvádění na obrazovce (4:3)</PresentationFormat>
  <Paragraphs>67</Paragraphs>
  <Slides>11</Slides>
  <Notes>7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Výchozí návrh</vt:lpstr>
      <vt:lpstr>Elektrické měřící přístroje</vt:lpstr>
      <vt:lpstr>Anotace</vt:lpstr>
      <vt:lpstr>Osciloskop</vt:lpstr>
      <vt:lpstr>Co je osciloskop</vt:lpstr>
      <vt:lpstr>Použití osciloskopu</vt:lpstr>
      <vt:lpstr>Blokové schéma osciloskopu</vt:lpstr>
      <vt:lpstr>Obrazovka osciloskopu</vt:lpstr>
      <vt:lpstr>Luminofory</vt:lpstr>
      <vt:lpstr>Časová základna</vt:lpstr>
      <vt:lpstr>Režimy časové základny</vt:lpstr>
      <vt:lpstr>POUŽITÁ LITERATURA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610201</cp:lastModifiedBy>
  <cp:revision>35</cp:revision>
  <cp:lastPrinted>1601-01-01T00:00:00Z</cp:lastPrinted>
  <dcterms:created xsi:type="dcterms:W3CDTF">1601-01-01T00:00:00Z</dcterms:created>
  <dcterms:modified xsi:type="dcterms:W3CDTF">2013-11-24T20:59:42Z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