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73" r:id="rId2"/>
    <p:sldId id="291" r:id="rId3"/>
    <p:sldId id="257" r:id="rId4"/>
    <p:sldId id="266" r:id="rId5"/>
    <p:sldId id="292" r:id="rId6"/>
    <p:sldId id="283" r:id="rId7"/>
    <p:sldId id="284" r:id="rId8"/>
    <p:sldId id="285" r:id="rId9"/>
    <p:sldId id="294" r:id="rId10"/>
    <p:sldId id="289" r:id="rId11"/>
    <p:sldId id="293" r:id="rId12"/>
    <p:sldId id="290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0" d="100"/>
          <a:sy n="60" d="100"/>
        </p:scale>
        <p:origin x="-282" y="-107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8734D11-F9F3-49A4-95A4-3157AECB88B6}" type="datetimeFigureOut">
              <a:rPr lang="cs-CZ" smtClean="0"/>
              <a:pPr/>
              <a:t>24.11.2013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51E33FB-96F8-4E10-8153-CED6D6DC422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51209976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4100" name="Zástupný symbol pro záhlaví 4"/>
          <p:cNvSpPr>
            <a:spLocks noGrp="1"/>
          </p:cNvSpPr>
          <p:nvPr>
            <p:ph type="hdr" sz="quarter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72F886-BD1D-45A2-83C3-5D944A9F43A6}" type="datetimeFigureOut">
              <a:rPr lang="cs-CZ" smtClean="0"/>
              <a:pPr/>
              <a:t>24.11.2013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485DE2-B645-4DC2-AFFE-664A1818E5F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72F886-BD1D-45A2-83C3-5D944A9F43A6}" type="datetimeFigureOut">
              <a:rPr lang="cs-CZ" smtClean="0"/>
              <a:pPr/>
              <a:t>24.11.2013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485DE2-B645-4DC2-AFFE-664A1818E5F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72F886-BD1D-45A2-83C3-5D944A9F43A6}" type="datetimeFigureOut">
              <a:rPr lang="cs-CZ" smtClean="0"/>
              <a:pPr/>
              <a:t>24.11.2013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485DE2-B645-4DC2-AFFE-664A1818E5F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72F886-BD1D-45A2-83C3-5D944A9F43A6}" type="datetimeFigureOut">
              <a:rPr lang="cs-CZ" smtClean="0"/>
              <a:pPr/>
              <a:t>24.11.2013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485DE2-B645-4DC2-AFFE-664A1818E5F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72F886-BD1D-45A2-83C3-5D944A9F43A6}" type="datetimeFigureOut">
              <a:rPr lang="cs-CZ" smtClean="0"/>
              <a:pPr/>
              <a:t>24.11.2013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485DE2-B645-4DC2-AFFE-664A1818E5F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72F886-BD1D-45A2-83C3-5D944A9F43A6}" type="datetimeFigureOut">
              <a:rPr lang="cs-CZ" smtClean="0"/>
              <a:pPr/>
              <a:t>24.11.2013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485DE2-B645-4DC2-AFFE-664A1818E5F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72F886-BD1D-45A2-83C3-5D944A9F43A6}" type="datetimeFigureOut">
              <a:rPr lang="cs-CZ" smtClean="0"/>
              <a:pPr/>
              <a:t>24.11.2013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485DE2-B645-4DC2-AFFE-664A1818E5F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72F886-BD1D-45A2-83C3-5D944A9F43A6}" type="datetimeFigureOut">
              <a:rPr lang="cs-CZ" smtClean="0"/>
              <a:pPr/>
              <a:t>24.11.2013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485DE2-B645-4DC2-AFFE-664A1818E5F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72F886-BD1D-45A2-83C3-5D944A9F43A6}" type="datetimeFigureOut">
              <a:rPr lang="cs-CZ" smtClean="0"/>
              <a:pPr/>
              <a:t>24.11.2013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485DE2-B645-4DC2-AFFE-664A1818E5F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72F886-BD1D-45A2-83C3-5D944A9F43A6}" type="datetimeFigureOut">
              <a:rPr lang="cs-CZ" smtClean="0"/>
              <a:pPr/>
              <a:t>24.11.2013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485DE2-B645-4DC2-AFFE-664A1818E5F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72F886-BD1D-45A2-83C3-5D944A9F43A6}" type="datetimeFigureOut">
              <a:rPr lang="cs-CZ" smtClean="0"/>
              <a:pPr/>
              <a:t>24.11.2013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485DE2-B645-4DC2-AFFE-664A1818E5F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72F886-BD1D-45A2-83C3-5D944A9F43A6}" type="datetimeFigureOut">
              <a:rPr lang="cs-CZ" smtClean="0"/>
              <a:pPr/>
              <a:t>24.11.2013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485DE2-B645-4DC2-AFFE-664A1818E5FC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/>
          </p:nvPr>
        </p:nvSpPr>
        <p:spPr>
          <a:xfrm>
            <a:off x="4643438" y="1196975"/>
            <a:ext cx="4176712" cy="650875"/>
          </a:xfrm>
        </p:spPr>
        <p:txBody>
          <a:bodyPr/>
          <a:lstStyle/>
          <a:p>
            <a:pPr eaLnBrk="1" hangingPunct="1"/>
            <a:r>
              <a:rPr lang="cs-CZ" sz="2800" smtClean="0"/>
              <a:t>Digitální</a:t>
            </a:r>
            <a:r>
              <a:rPr lang="cs-CZ" sz="2400" smtClean="0"/>
              <a:t> </a:t>
            </a:r>
            <a:r>
              <a:rPr lang="cs-CZ" sz="2800" smtClean="0"/>
              <a:t>učební</a:t>
            </a:r>
            <a:r>
              <a:rPr lang="cs-CZ" sz="2400" smtClean="0"/>
              <a:t> </a:t>
            </a:r>
            <a:r>
              <a:rPr lang="cs-CZ" sz="2800" smtClean="0"/>
              <a:t>materiál</a:t>
            </a:r>
            <a:endParaRPr lang="cs-CZ" sz="2400" smtClean="0"/>
          </a:p>
        </p:txBody>
      </p:sp>
      <p:pic>
        <p:nvPicPr>
          <p:cNvPr id="2051" name="Obrázek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603875" cy="136842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027988" y="188913"/>
            <a:ext cx="946150" cy="812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086" name="Group 3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73652701"/>
              </p:ext>
            </p:extLst>
          </p:nvPr>
        </p:nvGraphicFramePr>
        <p:xfrm>
          <a:off x="323850" y="1844675"/>
          <a:ext cx="8496300" cy="4683127"/>
        </p:xfrm>
        <a:graphic>
          <a:graphicData uri="http://schemas.openxmlformats.org/drawingml/2006/table">
            <a:tbl>
              <a:tblPr/>
              <a:tblGrid>
                <a:gridCol w="1263650"/>
                <a:gridCol w="1544638"/>
                <a:gridCol w="2016125"/>
                <a:gridCol w="2305050"/>
                <a:gridCol w="863600"/>
                <a:gridCol w="503237"/>
              </a:tblGrid>
              <a:tr h="341313">
                <a:tc gridSpan="3"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Název projektu:</a:t>
                      </a: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Inovace vzdělávání na SPŠ a VOŠ Písek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Číslo projektu: </a:t>
                      </a: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CZ.1.07/1.5.00/34.0010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9413">
                <a:tc gridSpan="6"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Škola: </a:t>
                      </a: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Střední</a:t>
                      </a: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imes New Roman" pitchFamily="18" charset="0"/>
                        </a:rPr>
                        <a:t> průmyslová škola a Vyšší odborná škola, Písek, Karla Čapka 402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60363">
                <a:tc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Předmět: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OBN</a:t>
                      </a: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Ročník: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4</a:t>
                      </a: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4825">
                <a:tc gridSpan="3">
                  <a:txBody>
                    <a:bodyPr/>
                    <a:lstStyle/>
                    <a:p>
                      <a:pPr marL="0" marR="0" lvl="0" indent="120650" algn="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Téma: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aramond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rowSpan="4" gridSpan="3">
                  <a:txBody>
                    <a:bodyPr/>
                    <a:lstStyle/>
                    <a:p>
                      <a:pPr marL="0" marR="0" lvl="0" indent="12065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3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Mezinárodní organizace</a:t>
                      </a:r>
                    </a:p>
                  </a:txBody>
                  <a:tcPr marL="31790" marR="31790" marT="0" marB="0" horzOverflow="overflow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4"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rowSpan="4"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23850">
                <a:tc gridSpan="3"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Tematický okruh</a:t>
                      </a: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: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Člověk v lidském společenství</a:t>
                      </a:r>
                    </a:p>
                  </a:txBody>
                  <a:tcPr marL="31790" marR="3179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3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60363">
                <a:tc gridSpan="2"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Jméno autora:</a:t>
                      </a: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Mgr. Ludmila Klavíková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Datum tvorby: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listopad 2013</a:t>
                      </a: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684213">
                <a:tc gridSpan="3"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Kód materiálu: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OPVK_1.5_DUM_III/2_OBN_K046</a:t>
                      </a:r>
                    </a:p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Soubor</a:t>
                      </a: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: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09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VYSTUPY</a:t>
                      </a: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/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VY_32_INOVACE_OBN_KA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046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3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1728787">
                <a:tc gridSpan="6"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Anotace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: Stručná historie  a  příklady současných mezinárodních organizací.</a:t>
                      </a:r>
                    </a:p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8373987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11560" y="764704"/>
            <a:ext cx="7772400" cy="1470025"/>
          </a:xfrm>
        </p:spPr>
        <p:txBody>
          <a:bodyPr/>
          <a:lstStyle/>
          <a:p>
            <a:r>
              <a:rPr lang="cs-CZ" b="1" smtClean="0">
                <a:latin typeface="Times New Roman" pitchFamily="18" charset="0"/>
                <a:cs typeface="Times New Roman" pitchFamily="18" charset="0"/>
              </a:rPr>
              <a:t>Mezinárodní organizace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403648" y="2204864"/>
            <a:ext cx="6368752" cy="3433936"/>
          </a:xfrm>
        </p:spPr>
        <p:txBody>
          <a:bodyPr>
            <a:normAutofit/>
          </a:bodyPr>
          <a:lstStyle/>
          <a:p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Historie mezinárodních organizací, základní dělení mezinárodních organizací, příklady ekonomických, specializovaných,vojenských </a:t>
            </a:r>
            <a:b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 bezpečnostních mezinárodních organizací</a:t>
            </a:r>
            <a:endParaRPr lang="cs-CZ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Mezinárodní organizace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vzniká na základě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smlouvy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mezi dvěma </a:t>
            </a:r>
            <a:br>
              <a:rPr lang="cs-CZ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nebo více státy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smlouva je založena na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mezinárodním právu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cílem je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spolupráce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v určité oblasti</a:t>
            </a:r>
          </a:p>
          <a:p>
            <a:endParaRPr lang="cs-CZ" dirty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Svatá aliance - 1815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1815 - Svatá aliance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spolupráce až do 30. let 19. století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výrazná pomoc v roce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1848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během revoluce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sdružovala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evropské monarchie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(Rakousko, Prusko, Rusko)</a:t>
            </a:r>
          </a:p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společný boj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proti republikánům a liberálům</a:t>
            </a:r>
          </a:p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vzájemná pomoc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při potlačování revolucí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Historie mezinárodních organizací</a:t>
            </a:r>
            <a:endParaRPr lang="cs-CZ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1856 – Mezinárodní telegrafická unie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koordinace mezinárodní telegrafní komunikace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cílem bylo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usnadnění spolupráce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států mezi sebou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další organizace např. pro správu povodí </a:t>
            </a:r>
            <a:br>
              <a:rPr lang="cs-CZ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a navigaci na řece Rýn</a:t>
            </a:r>
          </a:p>
          <a:p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332656"/>
            <a:ext cx="8229600" cy="1143000"/>
          </a:xfrm>
        </p:spPr>
        <p:txBody>
          <a:bodyPr>
            <a:noAutofit/>
          </a:bodyPr>
          <a:lstStyle/>
          <a:p>
            <a:r>
              <a:rPr lang="cs-CZ" sz="3600" b="1" dirty="0" smtClean="0">
                <a:latin typeface="Times New Roman" pitchFamily="18" charset="0"/>
                <a:cs typeface="Times New Roman" pitchFamily="18" charset="0"/>
              </a:rPr>
              <a:t>Rozdělení mezinárodních organizací podle: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rozsahu působnosti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(globální, lokální)</a:t>
            </a:r>
          </a:p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typu cílů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- univerzální, specializované  (bezpečnost, vzdělání)</a:t>
            </a:r>
          </a:p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podílu státu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(státní, nestátní-nevládní)</a:t>
            </a:r>
          </a:p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formy členství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(omezené lokálně, ekonomickými podmínkami)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Nevládní mezinárodní organizace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politického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zaměření (revoluční hnutí)</a:t>
            </a:r>
          </a:p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nepolitického a nekomerčního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zaměření (odbory, církve, profesní sdružení)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Ekonomické mezinárodní organizace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Světová obchodní organizace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G8 (skupina osmi nejvyspělejších zemí světa)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Organizace pro hospodářskou spolupráci </a:t>
            </a:r>
            <a:br>
              <a:rPr lang="cs-CZ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a rozvoj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Evropská unie – specifická organizace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3600" dirty="0" smtClean="0"/>
              <a:t/>
            </a:r>
            <a:br>
              <a:rPr lang="cs-CZ" sz="3600" dirty="0" smtClean="0"/>
            </a:br>
            <a:r>
              <a:rPr lang="cs-CZ" sz="3600" b="1" dirty="0" smtClean="0">
                <a:latin typeface="Times New Roman" pitchFamily="18" charset="0"/>
                <a:cs typeface="Times New Roman" pitchFamily="18" charset="0"/>
              </a:rPr>
              <a:t>Vlajka EU, Organizace pro hospodářskou spolupráci a rozvoj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dirty="0" smtClean="0"/>
              <a:t> </a:t>
            </a:r>
            <a:endParaRPr lang="cs-CZ" dirty="0"/>
          </a:p>
        </p:txBody>
      </p:sp>
      <p:pic>
        <p:nvPicPr>
          <p:cNvPr id="1026" name="Picture 2" descr="C:\Users\klavikova\Pictures\800px-Flag_of_Europe_svg.pn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" y="2517823"/>
            <a:ext cx="4038600" cy="2690717"/>
          </a:xfrm>
          <a:prstGeom prst="rect">
            <a:avLst/>
          </a:prstGeom>
          <a:noFill/>
        </p:spPr>
      </p:pic>
      <p:pic>
        <p:nvPicPr>
          <p:cNvPr id="1027" name="Picture 3" descr="C:\Users\klavikova\Pictures\270px-OECD_Logo_svg.pn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32039" y="2492896"/>
            <a:ext cx="3600401" cy="259228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Vojenské a bezpečnostní mezinárodní organizace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NATO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Západoevropská unie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Interpol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ANZUS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CENTO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SEATO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Specializované mezinárodní organizace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Mezinárodní olympijský výbor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Mezinárodní červený kříž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Světová zdravotnická organizace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Mezinárodní agentura pro atomovou energii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Literatura</a:t>
            </a:r>
            <a:r>
              <a:rPr lang="cs-CZ" b="1" smtClean="0">
                <a:latin typeface="Times New Roman" pitchFamily="18" charset="0"/>
                <a:cs typeface="Times New Roman" pitchFamily="18" charset="0"/>
              </a:rPr>
              <a:t>, citace: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BRÁZDA, Radim. </a:t>
            </a:r>
            <a:r>
              <a:rPr lang="cs-CZ" i="1" dirty="0" smtClean="0">
                <a:latin typeface="Times New Roman" pitchFamily="18" charset="0"/>
                <a:cs typeface="Times New Roman" pitchFamily="18" charset="0"/>
              </a:rPr>
              <a:t>Společenské vědy pro střední školy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Vyd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. 1. Brno: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Didaktis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, c2011, 95 s. ISBN 978-807-3581-756. 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ZUBÍKOVÁ, Zdeňka a Renáta DRÁBOVÁ. </a:t>
            </a:r>
            <a:r>
              <a:rPr lang="cs-CZ" i="1" dirty="0" smtClean="0">
                <a:latin typeface="Times New Roman" pitchFamily="18" charset="0"/>
                <a:cs typeface="Times New Roman" pitchFamily="18" charset="0"/>
              </a:rPr>
              <a:t>Společenské vědy v kostce: pro střední školy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. 1.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vyd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. Havlíčkův Brod: Fragment, 2007, 188 s. V kostce (Fragment). ISBN 978-802-5301-906. 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Evropská unie: Vlajka Evropské unie. In: </a:t>
            </a:r>
            <a:r>
              <a:rPr lang="cs-CZ" i="1" dirty="0" err="1" smtClean="0">
                <a:latin typeface="Times New Roman" pitchFamily="18" charset="0"/>
                <a:cs typeface="Times New Roman" pitchFamily="18" charset="0"/>
              </a:rPr>
              <a:t>Wikipedia</a:t>
            </a:r>
            <a:r>
              <a:rPr lang="cs-CZ" i="1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cs-CZ" i="1" dirty="0" err="1" smtClean="0">
                <a:latin typeface="Times New Roman" pitchFamily="18" charset="0"/>
                <a:cs typeface="Times New Roman" pitchFamily="18" charset="0"/>
              </a:rPr>
              <a:t>the</a:t>
            </a:r>
            <a:r>
              <a:rPr lang="cs-CZ" i="1" dirty="0" smtClean="0">
                <a:latin typeface="Times New Roman" pitchFamily="18" charset="0"/>
                <a:cs typeface="Times New Roman" pitchFamily="18" charset="0"/>
              </a:rPr>
              <a:t> free </a:t>
            </a:r>
            <a:r>
              <a:rPr lang="cs-CZ" i="1" dirty="0" err="1" smtClean="0">
                <a:latin typeface="Times New Roman" pitchFamily="18" charset="0"/>
                <a:cs typeface="Times New Roman" pitchFamily="18" charset="0"/>
              </a:rPr>
              <a:t>encyclopedia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[online]. San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Francisco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(CA):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Wikimedia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Foundation, 2001- [cit. 21.10.2008]. Dostupné z: http://cs.wikipedia.org/wiki/Soubor:Flag_of_Europe.svg 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Organizace pro hospodářskou spolupráci a rozvoj: OECD Logo.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svg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. In: </a:t>
            </a:r>
            <a:r>
              <a:rPr lang="cs-CZ" i="1" dirty="0" err="1" smtClean="0">
                <a:latin typeface="Times New Roman" pitchFamily="18" charset="0"/>
                <a:cs typeface="Times New Roman" pitchFamily="18" charset="0"/>
              </a:rPr>
              <a:t>Wikipedia</a:t>
            </a:r>
            <a:r>
              <a:rPr lang="cs-CZ" i="1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cs-CZ" i="1" dirty="0" err="1" smtClean="0">
                <a:latin typeface="Times New Roman" pitchFamily="18" charset="0"/>
                <a:cs typeface="Times New Roman" pitchFamily="18" charset="0"/>
              </a:rPr>
              <a:t>the</a:t>
            </a:r>
            <a:r>
              <a:rPr lang="cs-CZ" i="1" dirty="0" smtClean="0">
                <a:latin typeface="Times New Roman" pitchFamily="18" charset="0"/>
                <a:cs typeface="Times New Roman" pitchFamily="18" charset="0"/>
              </a:rPr>
              <a:t> free </a:t>
            </a:r>
            <a:r>
              <a:rPr lang="cs-CZ" i="1" dirty="0" err="1" smtClean="0">
                <a:latin typeface="Times New Roman" pitchFamily="18" charset="0"/>
                <a:cs typeface="Times New Roman" pitchFamily="18" charset="0"/>
              </a:rPr>
              <a:t>encyclopedia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[online]. San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Francisco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(CA):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Wikimedia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Foundation, 23.7.2006 [cit. 2013-11-23]. Dostupné z: http://</a:t>
            </a:r>
            <a:r>
              <a:rPr lang="cs-CZ" smtClean="0">
                <a:latin typeface="Times New Roman" pitchFamily="18" charset="0"/>
                <a:cs typeface="Times New Roman" pitchFamily="18" charset="0"/>
              </a:rPr>
              <a:t>cs.wikipedia.org/wiki/Soubor:OECD_Logo.svg </a:t>
            </a:r>
          </a:p>
          <a:p>
            <a:pPr>
              <a:buNone/>
            </a:pP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1172</TotalTime>
  <Words>426</Words>
  <Application>Microsoft Office PowerPoint</Application>
  <PresentationFormat>Předvádění na obrazovce (4:3)</PresentationFormat>
  <Paragraphs>66</Paragraphs>
  <Slides>12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Motiv sady Office</vt:lpstr>
      <vt:lpstr>Digitální učební materiál</vt:lpstr>
      <vt:lpstr>Mezinárodní organizace</vt:lpstr>
      <vt:lpstr>Mezinárodní organizace</vt:lpstr>
      <vt:lpstr>Svatá aliance - 1815</vt:lpstr>
      <vt:lpstr>Historie mezinárodních organizací</vt:lpstr>
      <vt:lpstr>Rozdělení mezinárodních organizací podle:</vt:lpstr>
      <vt:lpstr>Nevládní mezinárodní organizace</vt:lpstr>
      <vt:lpstr>Ekonomické mezinárodní organizace</vt:lpstr>
      <vt:lpstr> Vlajka EU, Organizace pro hospodářskou spolupráci a rozvoj  </vt:lpstr>
      <vt:lpstr>Vojenské a bezpečnostní mezinárodní organizace</vt:lpstr>
      <vt:lpstr>Specializované mezinárodní organizace</vt:lpstr>
      <vt:lpstr>Literatura, citace:</vt:lpstr>
    </vt:vector>
  </TitlesOfParts>
  <Company>SPS/VOS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PRÁVO – základní pojmy</dc:title>
  <dc:creator>Ludmila Klavíková</dc:creator>
  <cp:lastModifiedBy>siroky</cp:lastModifiedBy>
  <cp:revision>65</cp:revision>
  <dcterms:created xsi:type="dcterms:W3CDTF">2013-01-10T15:51:42Z</dcterms:created>
  <dcterms:modified xsi:type="dcterms:W3CDTF">2013-11-24T21:53:17Z</dcterms:modified>
</cp:coreProperties>
</file>