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11"/>
  </p:notesMasterIdLst>
  <p:sldIdLst>
    <p:sldId id="256" r:id="rId2"/>
    <p:sldId id="269" r:id="rId3"/>
    <p:sldId id="257" r:id="rId4"/>
    <p:sldId id="260" r:id="rId5"/>
    <p:sldId id="261" r:id="rId6"/>
    <p:sldId id="270" r:id="rId7"/>
    <p:sldId id="262" r:id="rId8"/>
    <p:sldId id="271" r:id="rId9"/>
    <p:sldId id="268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0A41C"/>
    <a:srgbClr val="66FF33"/>
    <a:srgbClr val="F7FC3E"/>
    <a:srgbClr val="FFFF66"/>
    <a:srgbClr val="996E01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-6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53" d="100"/>
          <a:sy n="53" d="100"/>
        </p:scale>
        <p:origin x="-184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87DF03-B601-49DB-BF9F-B68153AF598F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261525-A494-4ACD-BD58-862938CBC48C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687665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0D3F59A4-F837-41F0-876E-5CF40EF10FB8}" type="datetimeFigureOut">
              <a:rPr lang="cs-CZ" smtClean="0"/>
              <a:pPr/>
              <a:t>25.11.2013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53AE7DF-3B33-4C0C-A520-CCEE8E34C2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//upload.wikimedia.org/wikipedia/commons/3/3a/NUTS_CZ-Regio.png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obce.sweb.cz/" TargetMode="External"/><Relationship Id="rId2" Type="http://schemas.openxmlformats.org/officeDocument/2006/relationships/hyperlink" Target="http://cs.wikipedia.org/wiki/St%C5%99edo%C4%8Desk%C3%BD_kraj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aoblený obdélník 7"/>
          <p:cNvSpPr/>
          <p:nvPr/>
        </p:nvSpPr>
        <p:spPr>
          <a:xfrm>
            <a:off x="785786" y="2857496"/>
            <a:ext cx="7500990" cy="3714776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sz="1600" dirty="0"/>
          </a:p>
        </p:txBody>
      </p:sp>
      <p:sp>
        <p:nvSpPr>
          <p:cNvPr id="9" name="Zaoblený obdélník 8"/>
          <p:cNvSpPr/>
          <p:nvPr/>
        </p:nvSpPr>
        <p:spPr>
          <a:xfrm>
            <a:off x="357158" y="1214422"/>
            <a:ext cx="8166547" cy="1428760"/>
          </a:xfrm>
          <a:prstGeom prst="roundRect">
            <a:avLst/>
          </a:prstGeom>
          <a:solidFill>
            <a:srgbClr val="00B0F0"/>
          </a:soli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pic>
        <p:nvPicPr>
          <p:cNvPr id="10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44720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extovéPole 10"/>
          <p:cNvSpPr txBox="1"/>
          <p:nvPr/>
        </p:nvSpPr>
        <p:spPr>
          <a:xfrm>
            <a:off x="857224" y="4786322"/>
            <a:ext cx="76569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cs-CZ" sz="2000" b="1" dirty="0"/>
              <a:t>ČÍSLO PROJEKTU</a:t>
            </a:r>
            <a:r>
              <a:rPr lang="cs-CZ" sz="2000" dirty="0"/>
              <a:t>: </a:t>
            </a:r>
            <a:r>
              <a:rPr lang="cs-CZ" sz="2000" dirty="0" smtClean="0"/>
              <a:t>CZ.1.07/1.4.00/21.2364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857224" y="3500438"/>
            <a:ext cx="533190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NÁZEV</a:t>
            </a:r>
            <a:r>
              <a:rPr lang="cs-CZ" sz="2000" dirty="0"/>
              <a:t>: </a:t>
            </a:r>
            <a:r>
              <a:rPr lang="cs-CZ" sz="2000" dirty="0" smtClean="0"/>
              <a:t>VY_32_INOVACE_25_16_Z8_Skála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857224" y="3071810"/>
            <a:ext cx="312297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AUTOR</a:t>
            </a:r>
            <a:r>
              <a:rPr lang="cs-CZ" sz="2000" dirty="0"/>
              <a:t>: </a:t>
            </a:r>
            <a:r>
              <a:rPr lang="cs-CZ" sz="2000" dirty="0" smtClean="0"/>
              <a:t>Mgr. Aleš Skála</a:t>
            </a:r>
            <a:endParaRPr lang="cs-CZ" sz="2000" dirty="0"/>
          </a:p>
        </p:txBody>
      </p:sp>
      <p:sp>
        <p:nvSpPr>
          <p:cNvPr id="14" name="Obdélník 13"/>
          <p:cNvSpPr/>
          <p:nvPr/>
        </p:nvSpPr>
        <p:spPr>
          <a:xfrm>
            <a:off x="857224" y="3929066"/>
            <a:ext cx="421301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 smtClean="0"/>
              <a:t>TÉMA</a:t>
            </a:r>
            <a:r>
              <a:rPr lang="cs-CZ" sz="2000" dirty="0"/>
              <a:t>: </a:t>
            </a:r>
            <a:r>
              <a:rPr lang="cs-CZ" sz="2000" dirty="0" smtClean="0"/>
              <a:t>ČESKO - SEVEROVÝCHOD</a:t>
            </a:r>
            <a:endParaRPr lang="cs-CZ" sz="20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00034" y="1214422"/>
            <a:ext cx="8230304" cy="17081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400" dirty="0"/>
              <a:t>Základní škola Libina, příspěvková </a:t>
            </a:r>
            <a:r>
              <a:rPr lang="cs-CZ" sz="1400" dirty="0" smtClean="0"/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Název projektu: </a:t>
            </a:r>
            <a:r>
              <a:rPr lang="cs-CZ" sz="1400" dirty="0" smtClean="0"/>
              <a:t>Škola hrou</a:t>
            </a:r>
            <a:endParaRPr lang="cs-CZ" sz="1400" dirty="0"/>
          </a:p>
          <a:p>
            <a:pPr>
              <a:lnSpc>
                <a:spcPct val="150000"/>
              </a:lnSpc>
            </a:pPr>
            <a:r>
              <a:rPr lang="cs-CZ" sz="1400" dirty="0"/>
              <a:t>Tento projekt je spolufinancován Evropským sociálním fondem </a:t>
            </a:r>
            <a:r>
              <a:rPr lang="cs-CZ" sz="1400" dirty="0" smtClean="0"/>
              <a:t>republiky</a:t>
            </a:r>
          </a:p>
          <a:p>
            <a:pPr>
              <a:lnSpc>
                <a:spcPct val="150000"/>
              </a:lnSpc>
            </a:pPr>
            <a:r>
              <a:rPr lang="cs-CZ" sz="1400" dirty="0"/>
              <a:t>Vzdělávací </a:t>
            </a:r>
            <a:r>
              <a:rPr lang="cs-CZ" sz="1400" dirty="0" smtClean="0"/>
              <a:t>oblast: Člověk a příroda</a:t>
            </a:r>
            <a:endParaRPr lang="cs-CZ" sz="1400" dirty="0"/>
          </a:p>
          <a:p>
            <a:pPr>
              <a:lnSpc>
                <a:spcPct val="150000"/>
              </a:lnSpc>
            </a:pPr>
            <a:endParaRPr lang="cs-CZ" sz="1400" dirty="0"/>
          </a:p>
        </p:txBody>
      </p:sp>
      <p:sp>
        <p:nvSpPr>
          <p:cNvPr id="16" name="Obdélník 15"/>
          <p:cNvSpPr/>
          <p:nvPr/>
        </p:nvSpPr>
        <p:spPr>
          <a:xfrm>
            <a:off x="857224" y="4357694"/>
            <a:ext cx="680506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000" b="1" dirty="0"/>
              <a:t>OBSAH</a:t>
            </a:r>
            <a:r>
              <a:rPr lang="cs-CZ" sz="2000" dirty="0"/>
              <a:t>: </a:t>
            </a:r>
            <a:r>
              <a:rPr lang="cs-CZ" sz="2000" dirty="0" smtClean="0"/>
              <a:t>Severovýchod, hospodářství, města, památky</a:t>
            </a:r>
            <a:endParaRPr lang="cs-CZ" sz="2000" dirty="0"/>
          </a:p>
        </p:txBody>
      </p:sp>
      <p:pic>
        <p:nvPicPr>
          <p:cNvPr id="17" name="Obrázek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86644" y="1428736"/>
            <a:ext cx="1180036" cy="1029055"/>
          </a:xfrm>
          <a:prstGeom prst="rect">
            <a:avLst/>
          </a:prstGeom>
        </p:spPr>
      </p:pic>
      <p:sp>
        <p:nvSpPr>
          <p:cNvPr id="18" name="TextovéPole 17"/>
          <p:cNvSpPr txBox="1"/>
          <p:nvPr/>
        </p:nvSpPr>
        <p:spPr>
          <a:xfrm>
            <a:off x="785786" y="428604"/>
            <a:ext cx="7358114" cy="584775"/>
          </a:xfrm>
          <a:prstGeom prst="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ČESKO - SEVEROVÝCHOD</a:t>
            </a:r>
            <a:endParaRPr lang="cs-CZ" sz="32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16268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seznamuje žáky s oblastí Čech - Severovýchod, s jejich hospodářstvím, městy a památkami</a:t>
            </a:r>
          </a:p>
          <a:p>
            <a:r>
              <a:rPr lang="cs-CZ" dirty="0" smtClean="0"/>
              <a:t>Své vědomosti si žáci mohou ověřit v závěrečných otázkách</a:t>
            </a:r>
          </a:p>
          <a:p>
            <a:r>
              <a:rPr lang="cs-CZ" dirty="0" smtClean="0"/>
              <a:t>Prezentace je určena pro interaktivní tabuli a pro žáky 8. třídy</a:t>
            </a:r>
          </a:p>
          <a:p>
            <a:r>
              <a:rPr lang="cs-CZ" dirty="0" smtClean="0"/>
              <a:t>Své poznatky je dobré si doplnit v učebnici a také v přiložených hypertextových odkazech</a:t>
            </a:r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680068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ČESKO - SEVEROVÝCHOD</a:t>
            </a:r>
            <a:endParaRPr lang="cs-CZ" dirty="0"/>
          </a:p>
        </p:txBody>
      </p:sp>
      <p:pic>
        <p:nvPicPr>
          <p:cNvPr id="1026" name="Picture 2" descr="Soubor:NUTS CZ-Regio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96751"/>
            <a:ext cx="7620000" cy="4362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475656" y="5805264"/>
            <a:ext cx="864096" cy="504056"/>
          </a:xfrm>
          <a:prstGeom prst="rect">
            <a:avLst/>
          </a:prstGeom>
          <a:solidFill>
            <a:srgbClr val="F0A41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364937" y="5872626"/>
            <a:ext cx="33843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- SEVEROVÝCHOD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16299" y="155679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4572000" y="22048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972633" y="300864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5292080" y="5435932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 – LIBERECKÝ KRAJ</a:t>
            </a:r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5292080" y="5805264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2</a:t>
            </a:r>
            <a:r>
              <a:rPr lang="cs-CZ" dirty="0" smtClean="0"/>
              <a:t> – KRÁLOVÉHRADECKÝ KRAJ</a:t>
            </a:r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5292080" y="6174596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/>
              <a:t>3</a:t>
            </a:r>
            <a:r>
              <a:rPr lang="cs-CZ" dirty="0" smtClean="0"/>
              <a:t> – PARDUBICKÝ KRAJ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55289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5" grpId="0"/>
      <p:bldP spid="9" grpId="0"/>
      <p:bldP spid="12" grpId="0"/>
      <p:bldP spid="13" grpId="0"/>
      <p:bldP spid="10" grpId="0"/>
      <p:bldP spid="15" grpId="0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80492" y="116632"/>
            <a:ext cx="7239000" cy="714380"/>
          </a:xfr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HOSPODÁŘSTVÍ</a:t>
            </a:r>
            <a:endParaRPr lang="cs-CZ" dirty="0"/>
          </a:p>
        </p:txBody>
      </p:sp>
      <p:sp>
        <p:nvSpPr>
          <p:cNvPr id="3" name="Zaoblený obdélník 2"/>
          <p:cNvSpPr/>
          <p:nvPr/>
        </p:nvSpPr>
        <p:spPr>
          <a:xfrm>
            <a:off x="539552" y="1124744"/>
            <a:ext cx="7920880" cy="2592288"/>
          </a:xfrm>
          <a:prstGeom prst="round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u="sng" dirty="0" smtClean="0">
                <a:solidFill>
                  <a:sysClr val="windowText" lastClr="000000"/>
                </a:solidFill>
              </a:rPr>
              <a:t>ZEMĚDĚLSTVÍ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– podstatnou složkou zemědělství je pěstování obilovin, brambor, lnu a řepky olejné, dále pak kukuřice, ovoce a zelenina. Chová se především skot, prasata, koně a drůbež.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  <p:sp>
        <p:nvSpPr>
          <p:cNvPr id="27" name="Zaoblený obdélník 26"/>
          <p:cNvSpPr/>
          <p:nvPr/>
        </p:nvSpPr>
        <p:spPr>
          <a:xfrm>
            <a:off x="539552" y="3861048"/>
            <a:ext cx="7920880" cy="2592288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u="sng" dirty="0" smtClean="0">
                <a:solidFill>
                  <a:sysClr val="windowText" lastClr="000000"/>
                </a:solidFill>
              </a:rPr>
              <a:t>PRŮMYSL </a:t>
            </a:r>
            <a:r>
              <a:rPr lang="cs-CZ" sz="2800" dirty="0" smtClean="0">
                <a:solidFill>
                  <a:sysClr val="windowText" lastClr="000000"/>
                </a:solidFill>
              </a:rPr>
              <a:t>– hlavními odvětvími jsou strojírenství, potravinářství a sklářství, gumárenský průmysl a bižuterie. Velké závody jsou v Liberci, České Lípě, Pardubicích a Turnově. </a:t>
            </a:r>
            <a:endParaRPr lang="cs-CZ" sz="280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1369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2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500034" y="142852"/>
            <a:ext cx="7239000" cy="714380"/>
          </a:xfr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SEVEROVÝCHOD ČR - MĚSTA</a:t>
            </a:r>
            <a:endParaRPr lang="cs-CZ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79512" y="1052736"/>
            <a:ext cx="8280920" cy="1200329"/>
          </a:xfrm>
          <a:prstGeom prst="rect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cs-CZ" sz="2400" dirty="0" smtClean="0"/>
              <a:t>NA ÚZEMÍ SEVEROVÝCHODU ČR JE 5 OKRESŮ V KRÁLOVÉHRADECKÉM KRAJI, A 4 OKRESY V LIBERECKÉM KRAJI A PARDUBICKÉM KRAJI.</a:t>
            </a:r>
            <a:endParaRPr lang="cs-CZ" sz="2400" dirty="0"/>
          </a:p>
        </p:txBody>
      </p:sp>
      <p:sp>
        <p:nvSpPr>
          <p:cNvPr id="3" name="Zaoblený obdélník 2"/>
          <p:cNvSpPr/>
          <p:nvPr/>
        </p:nvSpPr>
        <p:spPr>
          <a:xfrm>
            <a:off x="755576" y="2420888"/>
            <a:ext cx="7848872" cy="4320480"/>
          </a:xfrm>
          <a:prstGeom prst="round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3600" u="sng" dirty="0" smtClean="0"/>
              <a:t>MĚSTA:</a:t>
            </a:r>
            <a:r>
              <a:rPr lang="cs-CZ" sz="3600" dirty="0" smtClean="0"/>
              <a:t> - LIBEREC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ČESKÁ LÍPA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JABLONEC NAD NISOU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HRADEC KRÁLOVÉ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JIČÍN</a:t>
            </a:r>
          </a:p>
          <a:p>
            <a:r>
              <a:rPr lang="cs-CZ" sz="3600" dirty="0"/>
              <a:t>	</a:t>
            </a:r>
            <a:r>
              <a:rPr lang="cs-CZ" sz="3600" dirty="0" smtClean="0"/>
              <a:t>	- NÁCHOD</a:t>
            </a:r>
          </a:p>
          <a:p>
            <a:r>
              <a:rPr lang="cs-CZ" sz="3600" dirty="0"/>
              <a:t> 	</a:t>
            </a:r>
            <a:r>
              <a:rPr lang="cs-CZ" sz="3600" dirty="0" smtClean="0"/>
              <a:t>	- PARDUBICE …</a:t>
            </a:r>
          </a:p>
        </p:txBody>
      </p:sp>
    </p:spTree>
    <p:extLst>
      <p:ext uri="{BB962C8B-B14F-4D97-AF65-F5344CB8AC3E}">
        <p14:creationId xmlns:p14="http://schemas.microsoft.com/office/powerpoint/2010/main" xmlns="" val="404908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 animBg="1"/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395536" y="1412776"/>
            <a:ext cx="7615262" cy="676576"/>
          </a:xfrm>
        </p:spPr>
        <p:txBody>
          <a:bodyPr>
            <a:noAutofit/>
          </a:bodyPr>
          <a:lstStyle/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r>
              <a:rPr lang="cs-CZ" sz="3600" dirty="0" smtClean="0"/>
              <a:t>		</a:t>
            </a:r>
            <a:endParaRPr lang="cs-CZ" sz="3600" dirty="0"/>
          </a:p>
        </p:txBody>
      </p:sp>
      <p:sp>
        <p:nvSpPr>
          <p:cNvPr id="5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91264" cy="883476"/>
          </a:xfr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ctr"/>
            <a:r>
              <a:rPr lang="cs-CZ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SEVEROVÝCHOD ČR - PAMÁTKY</a:t>
            </a:r>
            <a:endParaRPr lang="cs-CZ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386225" y="1193769"/>
            <a:ext cx="8067445" cy="2104224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3200" dirty="0" smtClean="0"/>
              <a:t>Na Severovýchodě ČR se nacházejí hlavně přírodní památky, ale i několik historických památek.</a:t>
            </a:r>
            <a:endParaRPr lang="cs-CZ" sz="3200" dirty="0"/>
          </a:p>
        </p:txBody>
      </p:sp>
      <p:sp>
        <p:nvSpPr>
          <p:cNvPr id="9" name="Zaoblený obdélník 8"/>
          <p:cNvSpPr/>
          <p:nvPr/>
        </p:nvSpPr>
        <p:spPr>
          <a:xfrm>
            <a:off x="107504" y="3501008"/>
            <a:ext cx="8928991" cy="335699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cs-CZ" sz="3200" u="sng" dirty="0" smtClean="0"/>
              <a:t>PAMÁTKY </a:t>
            </a:r>
            <a:r>
              <a:rPr lang="cs-CZ" sz="3200" dirty="0" smtClean="0"/>
              <a:t>	- HRAD </a:t>
            </a:r>
            <a:r>
              <a:rPr lang="cs-CZ" sz="3200" dirty="0" smtClean="0"/>
              <a:t>BEZDĚZ</a:t>
            </a:r>
            <a:endParaRPr lang="cs-CZ" sz="3200" dirty="0" smtClean="0"/>
          </a:p>
          <a:p>
            <a:r>
              <a:rPr lang="cs-CZ" sz="3200" dirty="0"/>
              <a:t>	</a:t>
            </a:r>
            <a:r>
              <a:rPr lang="cs-CZ" sz="3200" dirty="0" smtClean="0"/>
              <a:t>		- HRAD FRÝDLAND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ZÁMEK SYCHROV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HOTEL JEŠTĚD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TROSKY</a:t>
            </a:r>
          </a:p>
          <a:p>
            <a:r>
              <a:rPr lang="cs-CZ" sz="3200" dirty="0"/>
              <a:t>	</a:t>
            </a:r>
            <a:r>
              <a:rPr lang="cs-CZ" sz="3200" dirty="0" smtClean="0"/>
              <a:t>		- NP KRKONOŠE</a:t>
            </a:r>
            <a:endParaRPr lang="cs-CZ" sz="3200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6225" y="4581128"/>
            <a:ext cx="2621124" cy="17463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158555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822944"/>
          </a:xfrm>
        </p:spPr>
        <p:txBody>
          <a:bodyPr>
            <a:normAutofit/>
          </a:bodyPr>
          <a:lstStyle/>
          <a:p>
            <a:pPr algn="ctr"/>
            <a:r>
              <a:rPr lang="cs-CZ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Otázky a úkoly</a:t>
            </a:r>
            <a:endParaRPr lang="cs-CZ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6" name="Vývojový diagram: děrná páska 5"/>
          <p:cNvSpPr/>
          <p:nvPr/>
        </p:nvSpPr>
        <p:spPr>
          <a:xfrm>
            <a:off x="642910" y="2428868"/>
            <a:ext cx="6500858" cy="1214446"/>
          </a:xfrm>
          <a:prstGeom prst="flowChartPunchedTape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Nad kterým městem se tyčí hora Ještěd?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Obláček 6"/>
          <p:cNvSpPr/>
          <p:nvPr/>
        </p:nvSpPr>
        <p:spPr>
          <a:xfrm>
            <a:off x="5357818" y="571480"/>
            <a:ext cx="3643338" cy="1827094"/>
          </a:xfrm>
          <a:prstGeom prst="cloudCallou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Liberec</a:t>
            </a:r>
          </a:p>
        </p:txBody>
      </p:sp>
      <p:sp>
        <p:nvSpPr>
          <p:cNvPr id="8" name="Vývojový diagram: děrná páska 7"/>
          <p:cNvSpPr/>
          <p:nvPr/>
        </p:nvSpPr>
        <p:spPr>
          <a:xfrm>
            <a:off x="714348" y="5000636"/>
            <a:ext cx="6786610" cy="1357322"/>
          </a:xfrm>
          <a:prstGeom prst="flowChartPunchedTape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chemeClr val="accent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Jak se jmenuje zřícenina hradu, kde jsou věže Panna a Baba?</a:t>
            </a:r>
            <a:endParaRPr lang="cs-CZ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Obláček 8"/>
          <p:cNvSpPr/>
          <p:nvPr/>
        </p:nvSpPr>
        <p:spPr>
          <a:xfrm>
            <a:off x="6215042" y="3482586"/>
            <a:ext cx="2928958" cy="1541342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solidFill>
              <a:schemeClr val="accent3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1"/>
                </a:solidFill>
              </a:rPr>
              <a:t>Trosky</a:t>
            </a:r>
            <a:endParaRPr lang="cs-CZ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5500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"/>
                            </p:stCondLst>
                            <p:childTnLst>
                              <p:par>
                                <p:cTn id="20" presetID="8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  <p:bldP spid="7" grpId="0" animBg="1"/>
      <p:bldP spid="8" grpId="0" animBg="1"/>
      <p:bldP spid="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HYPERTEXTOVÉ ODKAZY</a:t>
            </a:r>
            <a:endParaRPr lang="cs-CZ" dirty="0"/>
          </a:p>
        </p:txBody>
      </p:sp>
      <p:sp>
        <p:nvSpPr>
          <p:cNvPr id="4" name="Šipka doprava 3">
            <a:hlinkClick r:id="rId2"/>
          </p:cNvPr>
          <p:cNvSpPr/>
          <p:nvPr/>
        </p:nvSpPr>
        <p:spPr>
          <a:xfrm>
            <a:off x="755576" y="1916832"/>
            <a:ext cx="7488832" cy="1296144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WIKIPEDIE.ORG</a:t>
            </a:r>
            <a:endParaRPr lang="cs-CZ" dirty="0"/>
          </a:p>
        </p:txBody>
      </p:sp>
      <p:sp>
        <p:nvSpPr>
          <p:cNvPr id="5" name="Šipka doprava 4"/>
          <p:cNvSpPr/>
          <p:nvPr/>
        </p:nvSpPr>
        <p:spPr>
          <a:xfrm>
            <a:off x="755576" y="3377985"/>
            <a:ext cx="7488832" cy="1296144"/>
          </a:xfrm>
          <a:prstGeom prst="rightArrow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ZEMĚPIS.COM</a:t>
            </a:r>
            <a:endParaRPr lang="cs-CZ" dirty="0"/>
          </a:p>
        </p:txBody>
      </p:sp>
      <p:sp>
        <p:nvSpPr>
          <p:cNvPr id="6" name="Šipka doprava 5">
            <a:hlinkClick r:id="rId3"/>
          </p:cNvPr>
          <p:cNvSpPr/>
          <p:nvPr/>
        </p:nvSpPr>
        <p:spPr>
          <a:xfrm>
            <a:off x="755576" y="4941168"/>
            <a:ext cx="7488832" cy="1296144"/>
          </a:xfrm>
          <a:prstGeom prst="rightArrow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OBCE.SWEB.CZ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001065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42918"/>
            <a:ext cx="7239000" cy="581281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b="1" u="sng" dirty="0" smtClean="0"/>
              <a:t>Citace: </a:t>
            </a:r>
          </a:p>
          <a:p>
            <a:pPr marL="0" indent="0">
              <a:buNone/>
            </a:pPr>
            <a:r>
              <a:rPr lang="cs-CZ" sz="2400" dirty="0" smtClean="0"/>
              <a:t>Učebnice-</a:t>
            </a:r>
            <a:r>
              <a:rPr lang="cs-CZ" sz="1300" dirty="0" smtClean="0"/>
              <a:t> </a:t>
            </a:r>
            <a:r>
              <a:rPr lang="cs-CZ" sz="1400" dirty="0" smtClean="0"/>
              <a:t>JEŘÁBEK, Milan; ANDĚL, Jiří; PEŠTOVÁ, Jana a kol. </a:t>
            </a:r>
            <a:r>
              <a:rPr lang="cs-CZ" sz="1400" i="1" dirty="0" smtClean="0"/>
              <a:t>Zeměpis 8 učebnice pro základní školy a víceletá gymnázia</a:t>
            </a:r>
            <a:r>
              <a:rPr lang="cs-CZ" sz="1400" dirty="0" smtClean="0"/>
              <a:t>. Plzeň: </a:t>
            </a:r>
            <a:r>
              <a:rPr lang="cs-CZ" sz="1400" dirty="0" err="1" smtClean="0"/>
              <a:t>Fraus</a:t>
            </a:r>
            <a:r>
              <a:rPr lang="cs-CZ" sz="1400" dirty="0" smtClean="0"/>
              <a:t>, 2006, ISBN 80-7238-486-4.</a:t>
            </a:r>
            <a:endParaRPr lang="cs-CZ" sz="1300" b="1" u="sng" dirty="0" smtClean="0"/>
          </a:p>
          <a:p>
            <a:pPr marL="0" indent="0">
              <a:buNone/>
            </a:pPr>
            <a:r>
              <a:rPr lang="cs-CZ" sz="2400" dirty="0" smtClean="0"/>
              <a:t>Obr.1. – </a:t>
            </a:r>
            <a:r>
              <a:rPr lang="az-Cyrl-AZ" sz="1400" dirty="0"/>
              <a:t>УКРАЇНА. </a:t>
            </a:r>
            <a:r>
              <a:rPr lang="cs-CZ" sz="1400" i="1" dirty="0"/>
              <a:t>wikipedia.org</a:t>
            </a:r>
            <a:r>
              <a:rPr lang="cs-CZ" sz="1400" dirty="0"/>
              <a:t> [online]. [cit. 15.9.2013]. Dostupný na WWW: http://</a:t>
            </a:r>
            <a:r>
              <a:rPr lang="cs-CZ" sz="1400" dirty="0" smtClean="0"/>
              <a:t>cs.wikipedia.org/wiki/Soubor:NUTS_CZ-Regio.png </a:t>
            </a:r>
          </a:p>
          <a:p>
            <a:pPr marL="0" indent="0">
              <a:buNone/>
            </a:pPr>
            <a:r>
              <a:rPr lang="cs-CZ" sz="2400" dirty="0" smtClean="0"/>
              <a:t>Obr.2. </a:t>
            </a:r>
            <a:r>
              <a:rPr lang="cs-CZ" sz="2400" dirty="0"/>
              <a:t>– </a:t>
            </a:r>
            <a:r>
              <a:rPr lang="cs-CZ" sz="1400" dirty="0"/>
              <a:t>ZDENĚK FIEDLER. </a:t>
            </a:r>
            <a:r>
              <a:rPr lang="cs-CZ" sz="1400" i="1" dirty="0"/>
              <a:t>wikipedia.org</a:t>
            </a:r>
            <a:r>
              <a:rPr lang="cs-CZ" sz="1400" dirty="0"/>
              <a:t> [online]. [cit. 15.9.2013]. Dostupný na WWW: http://cs.wikipedia.org/wiki/Soubor:Hrad_Trosky,_leteck%C3%BD_sn%C3%ADmek.jpg </a:t>
            </a:r>
            <a:endParaRPr lang="cs-CZ" sz="1400" dirty="0" smtClean="0"/>
          </a:p>
        </p:txBody>
      </p:sp>
    </p:spTree>
    <p:extLst>
      <p:ext uri="{BB962C8B-B14F-4D97-AF65-F5344CB8AC3E}">
        <p14:creationId xmlns:p14="http://schemas.microsoft.com/office/powerpoint/2010/main" xmlns="" val="2426496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1747</TotalTime>
  <Words>301</Words>
  <Application>Microsoft Office PowerPoint</Application>
  <PresentationFormat>Předvádění na obrazovce (4:3)</PresentationFormat>
  <Paragraphs>74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Shluk</vt:lpstr>
      <vt:lpstr>Snímek 1</vt:lpstr>
      <vt:lpstr>Anotace</vt:lpstr>
      <vt:lpstr>ČESKO - SEVEROVÝCHOD</vt:lpstr>
      <vt:lpstr>HOSPODÁŘSTVÍ</vt:lpstr>
      <vt:lpstr>SEVEROVÝCHOD ČR - MĚSTA</vt:lpstr>
      <vt:lpstr>SEVEROVÝCHOD ČR - PAMÁTKY</vt:lpstr>
      <vt:lpstr>Otázky a úkoly</vt:lpstr>
      <vt:lpstr>HYPERTEXTOVÉ ODKAZY</vt:lpstr>
      <vt:lpstr>Snímek 9</vt:lpstr>
    </vt:vector>
  </TitlesOfParts>
  <Company>doma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</dc:creator>
  <cp:lastModifiedBy>Dum</cp:lastModifiedBy>
  <cp:revision>195</cp:revision>
  <dcterms:created xsi:type="dcterms:W3CDTF">2011-03-22T17:13:23Z</dcterms:created>
  <dcterms:modified xsi:type="dcterms:W3CDTF">2013-11-25T13:24:27Z</dcterms:modified>
</cp:coreProperties>
</file>