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0"/>
  </p:notesMasterIdLst>
  <p:sldIdLst>
    <p:sldId id="256" r:id="rId2"/>
    <p:sldId id="257" r:id="rId3"/>
    <p:sldId id="303" r:id="rId4"/>
    <p:sldId id="284" r:id="rId5"/>
    <p:sldId id="304" r:id="rId6"/>
    <p:sldId id="286" r:id="rId7"/>
    <p:sldId id="287" r:id="rId8"/>
    <p:sldId id="291" r:id="rId9"/>
    <p:sldId id="288" r:id="rId10"/>
    <p:sldId id="289" r:id="rId11"/>
    <p:sldId id="290" r:id="rId12"/>
    <p:sldId id="292" r:id="rId13"/>
    <p:sldId id="306" r:id="rId14"/>
    <p:sldId id="293" r:id="rId15"/>
    <p:sldId id="294" r:id="rId16"/>
    <p:sldId id="307" r:id="rId17"/>
    <p:sldId id="295" r:id="rId18"/>
    <p:sldId id="296" r:id="rId19"/>
    <p:sldId id="308" r:id="rId20"/>
    <p:sldId id="297" r:id="rId21"/>
    <p:sldId id="309" r:id="rId22"/>
    <p:sldId id="299" r:id="rId23"/>
    <p:sldId id="310" r:id="rId24"/>
    <p:sldId id="301" r:id="rId25"/>
    <p:sldId id="312" r:id="rId26"/>
    <p:sldId id="313" r:id="rId27"/>
    <p:sldId id="311" r:id="rId28"/>
    <p:sldId id="30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50" y="-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C39EC-850E-4B97-B2FE-026EF3367317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14912-3E1C-49A1-9D98-664E0F8D2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55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9CB1CF-2EFE-41B2-BAB9-590C6445CCB9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B4E5870-C81C-4E0A-81E1-B5C9700DF0E1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337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EF73C0-BEE2-4BDC-B3C7-0DEECCE55198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42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90600" y="2514600"/>
            <a:ext cx="36576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2514600"/>
            <a:ext cx="36576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DF928-1FC4-49D9-A597-67AC9441E7DC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197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30CE0E-7387-47E4-9F1A-9E80C5D33646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957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B011367-3D2B-4787-AC1D-A0F8795EA9D3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649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E7AC5A-076C-4AC6-AD1D-BEF0EFC9920E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653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FEA9F32-6708-464A-BE20-129DF4D0722C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905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30864E-D434-452E-B76F-8C82420099FD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049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9899D3-F8F8-4148-AABF-5686694C161B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67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199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906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B8CB11-C90C-4A51-BC1C-1B7BD10D9E40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776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5334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2514600"/>
            <a:ext cx="74676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bg2"/>
                </a:solidFill>
              </a:defRPr>
            </a:lvl1pPr>
          </a:lstStyle>
          <a:p>
            <a:fld id="{F142BCBF-3480-4757-B7A7-C3C527A22672}" type="datetime1">
              <a:rPr lang="en-GB" smtClean="0"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bg2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4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>
              <a:solidFill>
                <a:schemeClr val="bg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bg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bg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1917_revolver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Colt_DA_1877_Colt_SAA_1873.JPG" TargetMode="External"/><Relationship Id="rId4" Type="http://schemas.openxmlformats.org/officeDocument/2006/relationships/hyperlink" Target="http://commons.wikimedia.org/wiki/File:IOF-32-REV-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82195743"/>
              </p:ext>
            </p:extLst>
          </p:nvPr>
        </p:nvGraphicFramePr>
        <p:xfrm>
          <a:off x="971600" y="1124744"/>
          <a:ext cx="7632848" cy="4647584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459048"/>
                <a:gridCol w="5173800"/>
              </a:tblGrid>
              <a:tr h="486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4863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887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all" normalizeH="0" baseline="0" noProof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+mn-lt"/>
                          <a:cs typeface="+mn-cs"/>
                        </a:rPr>
                        <a:t>PISTOLS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1688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Gunsmith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2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, 3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rd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and 4</a:t>
                      </a:r>
                      <a:r>
                        <a:rPr kumimoji="0" lang="cs-CZ" sz="280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th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class</a:t>
                      </a:r>
                      <a:endParaRPr kumimoji="0" lang="en-GB" sz="2800" b="1" i="0" u="none" strike="noStrike" kern="1200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4942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4942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7.4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.2013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395536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647" y="116632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1033606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b="1" dirty="0" smtClean="0">
                <a:ln w="11430"/>
                <a:solidFill>
                  <a:schemeClr val="bg1">
                    <a:lumMod val="8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</a:t>
            </a:r>
            <a:endParaRPr lang="en-GB" sz="3800" b="1" dirty="0">
              <a:ln w="11430"/>
              <a:solidFill>
                <a:schemeClr val="bg1">
                  <a:lumMod val="8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bg1">
                  <a:lumMod val="85000"/>
                </a:schemeClr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bg1">
                  <a:lumMod val="85000"/>
                </a:schemeClr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bg1">
                    <a:lumMod val="85000"/>
                  </a:schemeClr>
                </a:solidFill>
                <a:cs typeface="Arial" charset="0"/>
              </a:rPr>
              <a:t>Konkrétně tato prezentace je zaměřena na historický vývoj zbraní. </a:t>
            </a:r>
          </a:p>
          <a:p>
            <a:pPr algn="just"/>
            <a:endParaRPr lang="cs-CZ" sz="2800" dirty="0" smtClean="0">
              <a:solidFill>
                <a:schemeClr val="bg1">
                  <a:lumMod val="85000"/>
                </a:schemeClr>
              </a:solidFill>
            </a:endParaRPr>
          </a:p>
          <a:p>
            <a:pPr algn="just"/>
            <a:endParaRPr lang="en-GB" sz="2800" dirty="0" smtClean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bg1">
                    <a:lumMod val="85000"/>
                  </a:schemeClr>
                </a:solidFill>
              </a:rPr>
              <a:pPr/>
              <a:t>2</a:t>
            </a:fld>
            <a:endParaRPr lang="en-GB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3022352"/>
            <a:ext cx="6096000" cy="11267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673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6200" y="548680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 </a:t>
            </a:r>
            <a:r>
              <a:rPr lang="cs-CZ" sz="2600" dirty="0" err="1" smtClean="0"/>
              <a:t>How</a:t>
            </a:r>
            <a:r>
              <a:rPr lang="cs-CZ" sz="2600" dirty="0" smtClean="0"/>
              <a:t> </a:t>
            </a:r>
            <a:r>
              <a:rPr lang="cs-CZ" sz="2600" dirty="0"/>
              <a:t>to </a:t>
            </a:r>
            <a:r>
              <a:rPr lang="cs-CZ" sz="2600" dirty="0" err="1"/>
              <a:t>divide</a:t>
            </a:r>
            <a:r>
              <a:rPr lang="cs-CZ" sz="2600" dirty="0"/>
              <a:t>  </a:t>
            </a:r>
            <a:r>
              <a:rPr lang="cs-CZ" sz="2600" dirty="0" err="1" smtClean="0"/>
              <a:t>sights</a:t>
            </a:r>
            <a:r>
              <a:rPr lang="cs-CZ" sz="2600" dirty="0" smtClean="0"/>
              <a:t>?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 </a:t>
            </a:r>
            <a:r>
              <a:rPr lang="cs-CZ" sz="2600" dirty="0" err="1" smtClean="0"/>
              <a:t>How</a:t>
            </a:r>
            <a:r>
              <a:rPr lang="cs-CZ" sz="2600" dirty="0" smtClean="0"/>
              <a:t> </a:t>
            </a:r>
            <a:r>
              <a:rPr lang="cs-CZ" sz="2600" dirty="0"/>
              <a:t>to </a:t>
            </a:r>
            <a:r>
              <a:rPr lang="cs-CZ" sz="2600" dirty="0" err="1"/>
              <a:t>share</a:t>
            </a:r>
            <a:r>
              <a:rPr lang="cs-CZ" sz="2600" dirty="0"/>
              <a:t> </a:t>
            </a: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/>
              <a:t>sights</a:t>
            </a:r>
            <a:r>
              <a:rPr lang="cs-CZ" sz="2600" dirty="0"/>
              <a:t> by </a:t>
            </a:r>
            <a:r>
              <a:rPr lang="cs-CZ" sz="2600" dirty="0" err="1" smtClean="0"/>
              <a:t>purpose</a:t>
            </a:r>
            <a:r>
              <a:rPr lang="cs-CZ" sz="2600" dirty="0" smtClean="0"/>
              <a:t>?  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 </a:t>
            </a:r>
            <a:r>
              <a:rPr lang="cs-CZ" sz="2600" dirty="0" err="1" smtClean="0"/>
              <a:t>How</a:t>
            </a:r>
            <a:r>
              <a:rPr lang="cs-CZ" sz="2600" dirty="0" smtClean="0"/>
              <a:t> </a:t>
            </a:r>
            <a:r>
              <a:rPr lang="cs-CZ" sz="2600" dirty="0"/>
              <a:t>many </a:t>
            </a:r>
            <a:r>
              <a:rPr lang="cs-CZ" sz="2600" dirty="0" err="1"/>
              <a:t>elements</a:t>
            </a:r>
            <a:r>
              <a:rPr lang="cs-CZ" sz="2600" dirty="0"/>
              <a:t> </a:t>
            </a:r>
            <a:r>
              <a:rPr lang="cs-CZ" sz="2600" dirty="0" err="1"/>
              <a:t>have</a:t>
            </a:r>
            <a:r>
              <a:rPr lang="cs-CZ" sz="2600" dirty="0"/>
              <a:t> </a:t>
            </a:r>
            <a:r>
              <a:rPr lang="cs-CZ" sz="2600" dirty="0" err="1" smtClean="0"/>
              <a:t>mechanical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? 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 </a:t>
            </a:r>
            <a:r>
              <a:rPr lang="cs-CZ" sz="2600" dirty="0" err="1" smtClean="0"/>
              <a:t>How</a:t>
            </a:r>
            <a:r>
              <a:rPr lang="cs-CZ" sz="2600" dirty="0" smtClean="0"/>
              <a:t> </a:t>
            </a:r>
            <a:r>
              <a:rPr lang="cs-CZ" sz="2600" dirty="0"/>
              <a:t>to </a:t>
            </a:r>
            <a:r>
              <a:rPr lang="cs-CZ" sz="2600" dirty="0" err="1"/>
              <a:t>divide</a:t>
            </a:r>
            <a:r>
              <a:rPr lang="cs-CZ" sz="2600" dirty="0"/>
              <a:t> </a:t>
            </a:r>
            <a:r>
              <a:rPr lang="cs-CZ" sz="2600" dirty="0" err="1"/>
              <a:t>optical</a:t>
            </a:r>
            <a:r>
              <a:rPr lang="cs-CZ" sz="2600" dirty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? </a:t>
            </a:r>
            <a:endParaRPr lang="cs-CZ" sz="2600" dirty="0"/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 </a:t>
            </a: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/>
              <a:t>is</a:t>
            </a:r>
            <a:r>
              <a:rPr lang="cs-CZ" sz="2600" dirty="0"/>
              <a:t> </a:t>
            </a: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/>
              <a:t>latest</a:t>
            </a:r>
            <a:r>
              <a:rPr lang="cs-CZ" sz="2600" dirty="0"/>
              <a:t> update </a:t>
            </a:r>
            <a:r>
              <a:rPr lang="cs-CZ" sz="2600" dirty="0" err="1"/>
              <a:t>electrooptical</a:t>
            </a:r>
            <a:r>
              <a:rPr lang="cs-CZ" sz="2600" dirty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?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 </a:t>
            </a:r>
            <a:r>
              <a:rPr lang="cs-CZ" sz="2600" dirty="0" err="1" smtClean="0"/>
              <a:t>Describe</a:t>
            </a:r>
            <a:r>
              <a:rPr lang="cs-CZ" sz="2600" dirty="0" smtClean="0"/>
              <a:t> a </a:t>
            </a:r>
            <a:r>
              <a:rPr lang="cs-CZ" sz="2600" dirty="0" err="1" smtClean="0"/>
              <a:t>collimator</a:t>
            </a:r>
            <a:r>
              <a:rPr lang="cs-CZ" sz="2600" dirty="0" smtClean="0"/>
              <a:t> </a:t>
            </a:r>
            <a:r>
              <a:rPr lang="cs-CZ" sz="2600" dirty="0" err="1" smtClean="0"/>
              <a:t>sights</a:t>
            </a:r>
            <a:r>
              <a:rPr lang="cs-CZ" sz="2600" dirty="0" smtClean="0"/>
              <a:t>.</a:t>
            </a:r>
          </a:p>
          <a:p>
            <a:pPr marL="457200" lvl="1" indent="0">
              <a:lnSpc>
                <a:spcPct val="150000"/>
              </a:lnSpc>
              <a:buClr>
                <a:schemeClr val="bg1">
                  <a:lumMod val="85000"/>
                </a:schemeClr>
              </a:buClr>
              <a:buNone/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95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3022352"/>
            <a:ext cx="6096000" cy="11267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PISTOLS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664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76672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Pistols</a:t>
            </a:r>
            <a:r>
              <a:rPr lang="cs-CZ" sz="2600" dirty="0" smtClean="0"/>
              <a:t> and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many </a:t>
            </a:r>
            <a:r>
              <a:rPr lang="cs-CZ" sz="2600" dirty="0" err="1" smtClean="0"/>
              <a:t>common</a:t>
            </a:r>
            <a:r>
              <a:rPr lang="cs-CZ" sz="2600" dirty="0" smtClean="0"/>
              <a:t> </a:t>
            </a:r>
            <a:r>
              <a:rPr lang="cs-CZ" sz="2600" dirty="0" err="1" smtClean="0"/>
              <a:t>characteristics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Pistols</a:t>
            </a:r>
            <a:r>
              <a:rPr lang="cs-CZ" sz="2600" dirty="0" smtClean="0"/>
              <a:t> and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</a:t>
            </a:r>
            <a:r>
              <a:rPr lang="cs-CZ" sz="2600" dirty="0" err="1" smtClean="0"/>
              <a:t>only</a:t>
            </a:r>
            <a:r>
              <a:rPr lang="cs-CZ" sz="2600" dirty="0" smtClean="0"/>
              <a:t> </a:t>
            </a:r>
            <a:r>
              <a:rPr lang="cs-CZ" sz="2600" dirty="0" err="1" smtClean="0"/>
              <a:t>different</a:t>
            </a:r>
            <a:r>
              <a:rPr lang="cs-CZ" sz="2600" dirty="0" smtClean="0"/>
              <a:t> </a:t>
            </a:r>
            <a:r>
              <a:rPr lang="cs-CZ" sz="2600" dirty="0" err="1" smtClean="0"/>
              <a:t>construction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Weapons</a:t>
            </a:r>
            <a:r>
              <a:rPr lang="cs-CZ" sz="2600" dirty="0" smtClean="0"/>
              <a:t> </a:t>
            </a:r>
            <a:r>
              <a:rPr lang="cs-CZ" sz="2600" dirty="0" err="1" smtClean="0"/>
              <a:t>enables</a:t>
            </a:r>
            <a:r>
              <a:rPr lang="cs-CZ" sz="2600" dirty="0" smtClean="0"/>
              <a:t> </a:t>
            </a:r>
            <a:r>
              <a:rPr lang="cs-CZ" sz="2600" dirty="0" err="1" smtClean="0"/>
              <a:t>shooting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</a:t>
            </a:r>
            <a:r>
              <a:rPr lang="cs-CZ" sz="2600" dirty="0" err="1" smtClean="0"/>
              <a:t>one</a:t>
            </a:r>
            <a:r>
              <a:rPr lang="cs-CZ" sz="2600" dirty="0" smtClean="0"/>
              <a:t> hand </a:t>
            </a:r>
            <a:r>
              <a:rPr lang="cs-CZ" sz="2600" dirty="0" err="1" smtClean="0"/>
              <a:t>appeared</a:t>
            </a:r>
            <a:r>
              <a:rPr lang="cs-CZ" sz="2600" dirty="0" smtClean="0"/>
              <a:t> in </a:t>
            </a:r>
            <a:r>
              <a:rPr lang="cs-CZ" sz="2600" dirty="0" err="1" smtClean="0"/>
              <a:t>the</a:t>
            </a:r>
            <a:r>
              <a:rPr lang="cs-CZ" sz="2600" dirty="0" smtClean="0"/>
              <a:t> 16th </a:t>
            </a:r>
            <a:r>
              <a:rPr lang="cs-CZ" sz="2600" dirty="0" err="1" smtClean="0"/>
              <a:t>century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Guns</a:t>
            </a:r>
            <a:r>
              <a:rPr lang="cs-CZ" sz="2600" dirty="0" smtClean="0"/>
              <a:t> </a:t>
            </a:r>
            <a:r>
              <a:rPr lang="cs-CZ" sz="2600" dirty="0" err="1" smtClean="0"/>
              <a:t>were</a:t>
            </a:r>
            <a:r>
              <a:rPr lang="cs-CZ" sz="2600" dirty="0" smtClean="0"/>
              <a:t> </a:t>
            </a:r>
            <a:r>
              <a:rPr lang="cs-CZ" sz="2600" dirty="0" err="1" smtClean="0"/>
              <a:t>used</a:t>
            </a:r>
            <a:r>
              <a:rPr lang="cs-CZ" sz="2600" dirty="0" smtClean="0"/>
              <a:t> to </a:t>
            </a:r>
            <a:r>
              <a:rPr lang="cs-CZ" sz="2600" dirty="0" err="1" smtClean="0"/>
              <a:t>shoot</a:t>
            </a:r>
            <a:r>
              <a:rPr lang="cs-CZ" sz="2600" dirty="0" smtClean="0"/>
              <a:t> </a:t>
            </a:r>
            <a:r>
              <a:rPr lang="cs-CZ" sz="2600" dirty="0" err="1" smtClean="0"/>
              <a:t>at</a:t>
            </a:r>
            <a:r>
              <a:rPr lang="cs-CZ" sz="2600" dirty="0" smtClean="0"/>
              <a:t> </a:t>
            </a:r>
            <a:r>
              <a:rPr lang="cs-CZ" sz="2600" dirty="0" err="1" smtClean="0"/>
              <a:t>short</a:t>
            </a:r>
            <a:r>
              <a:rPr lang="cs-CZ" sz="2600" dirty="0" smtClean="0"/>
              <a:t> </a:t>
            </a:r>
            <a:r>
              <a:rPr lang="cs-CZ" sz="2600" dirty="0" err="1" smtClean="0"/>
              <a:t>range</a:t>
            </a:r>
            <a:r>
              <a:rPr lang="cs-CZ" sz="2600" dirty="0" smtClean="0"/>
              <a:t>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41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76672"/>
            <a:ext cx="7200800" cy="5472608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year</a:t>
            </a:r>
            <a:r>
              <a:rPr lang="cs-CZ" sz="2600" dirty="0" smtClean="0"/>
              <a:t> 1836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created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first</a:t>
            </a:r>
            <a:r>
              <a:rPr lang="cs-CZ" sz="2600" dirty="0" smtClean="0"/>
              <a:t> </a:t>
            </a:r>
            <a:r>
              <a:rPr lang="cs-CZ" sz="2600" dirty="0" err="1" smtClean="0"/>
              <a:t>successful</a:t>
            </a:r>
            <a:r>
              <a:rPr lang="cs-CZ" sz="2600" dirty="0" smtClean="0"/>
              <a:t> revolver.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revolver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produced</a:t>
            </a:r>
            <a:r>
              <a:rPr lang="cs-CZ" sz="2600" dirty="0" smtClean="0"/>
              <a:t> by </a:t>
            </a:r>
            <a:r>
              <a:rPr lang="cs-CZ" sz="2600" dirty="0" err="1" smtClean="0"/>
              <a:t>American</a:t>
            </a:r>
            <a:r>
              <a:rPr lang="cs-CZ" sz="2600" dirty="0" smtClean="0"/>
              <a:t> Samuel </a:t>
            </a:r>
            <a:r>
              <a:rPr lang="cs-CZ" sz="2600" dirty="0" err="1" smtClean="0"/>
              <a:t>Colta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revolver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constructed</a:t>
            </a:r>
            <a:r>
              <a:rPr lang="cs-CZ" sz="2600" dirty="0" smtClean="0"/>
              <a:t> and </a:t>
            </a:r>
            <a:r>
              <a:rPr lang="cs-CZ" sz="2600" dirty="0" err="1" smtClean="0"/>
              <a:t>created</a:t>
            </a:r>
            <a:r>
              <a:rPr lang="cs-CZ" sz="2600" dirty="0" smtClean="0"/>
              <a:t> by John </a:t>
            </a:r>
            <a:r>
              <a:rPr lang="cs-CZ" sz="2600" dirty="0" err="1" smtClean="0"/>
              <a:t>Pearson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Colt's</a:t>
            </a:r>
            <a:r>
              <a:rPr lang="cs-CZ" sz="2600" dirty="0" smtClean="0"/>
              <a:t> revolver </a:t>
            </a:r>
            <a:r>
              <a:rPr lang="cs-CZ" sz="2600" dirty="0" err="1" smtClean="0"/>
              <a:t>was</a:t>
            </a:r>
            <a:r>
              <a:rPr lang="cs-CZ" sz="2600" dirty="0" smtClean="0"/>
              <a:t> a rapid-</a:t>
            </a:r>
            <a:r>
              <a:rPr lang="cs-CZ" sz="2600" dirty="0" err="1" smtClean="0"/>
              <a:t>fire</a:t>
            </a:r>
            <a:r>
              <a:rPr lang="cs-CZ" sz="2600" dirty="0" smtClean="0"/>
              <a:t> </a:t>
            </a:r>
            <a:r>
              <a:rPr lang="cs-CZ" sz="2600" dirty="0" err="1" smtClean="0"/>
              <a:t>gun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Important</a:t>
            </a:r>
            <a:r>
              <a:rPr lang="cs-CZ" sz="2600" dirty="0" smtClean="0"/>
              <a:t> </a:t>
            </a:r>
            <a:r>
              <a:rPr lang="cs-CZ" sz="2600" dirty="0" err="1" smtClean="0"/>
              <a:t>prerequisite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using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revolver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used</a:t>
            </a:r>
            <a:r>
              <a:rPr lang="cs-CZ" sz="2600" dirty="0" smtClean="0"/>
              <a:t> of </a:t>
            </a: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unified</a:t>
            </a:r>
            <a:r>
              <a:rPr lang="cs-CZ" sz="2600" dirty="0" smtClean="0"/>
              <a:t> </a:t>
            </a:r>
            <a:r>
              <a:rPr lang="cs-CZ" sz="2600" dirty="0" err="1" smtClean="0"/>
              <a:t>cartridge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602" y="976388"/>
            <a:ext cx="6950674" cy="4756868"/>
          </a:xfrm>
        </p:spPr>
      </p:pic>
    </p:spTree>
    <p:extLst>
      <p:ext uri="{BB962C8B-B14F-4D97-AF65-F5344CB8AC3E}">
        <p14:creationId xmlns:p14="http://schemas.microsoft.com/office/powerpoint/2010/main" val="357452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76672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Patent of </a:t>
            </a:r>
            <a:r>
              <a:rPr lang="cs-CZ" sz="2600" dirty="0" err="1" smtClean="0"/>
              <a:t>automatic</a:t>
            </a:r>
            <a:r>
              <a:rPr lang="cs-CZ" sz="2600" dirty="0" smtClean="0"/>
              <a:t> pistol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acquired</a:t>
            </a:r>
            <a:r>
              <a:rPr lang="cs-CZ" sz="2600" dirty="0"/>
              <a:t> by </a:t>
            </a:r>
            <a:r>
              <a:rPr lang="cs-CZ" sz="2600" dirty="0" err="1"/>
              <a:t>German</a:t>
            </a:r>
            <a:r>
              <a:rPr lang="cs-CZ" sz="2600" dirty="0"/>
              <a:t> </a:t>
            </a:r>
            <a:r>
              <a:rPr lang="cs-CZ" sz="2600" dirty="0" err="1"/>
              <a:t>Plessner</a:t>
            </a:r>
            <a:r>
              <a:rPr lang="cs-CZ" sz="2600" dirty="0"/>
              <a:t> in </a:t>
            </a:r>
            <a:r>
              <a:rPr lang="cs-CZ" sz="2600" dirty="0" smtClean="0"/>
              <a:t>1872 and </a:t>
            </a:r>
            <a:r>
              <a:rPr lang="cs-CZ" sz="2600" dirty="0" err="1" smtClean="0"/>
              <a:t>American</a:t>
            </a:r>
            <a:r>
              <a:rPr lang="cs-CZ" sz="2600" dirty="0" smtClean="0"/>
              <a:t> </a:t>
            </a:r>
            <a:r>
              <a:rPr lang="cs-CZ" sz="2600" dirty="0"/>
              <a:t>Lutze in 1874 .</a:t>
            </a:r>
            <a:endParaRPr lang="cs-CZ" sz="2600" dirty="0" smtClean="0"/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 </a:t>
            </a:r>
            <a:r>
              <a:rPr lang="cs-CZ" sz="2600" dirty="0" err="1" smtClean="0"/>
              <a:t>Browning's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, </a:t>
            </a:r>
            <a:r>
              <a:rPr lang="cs-CZ" sz="2600" dirty="0" err="1" smtClean="0"/>
              <a:t>which</a:t>
            </a:r>
            <a:r>
              <a:rPr lang="cs-CZ" sz="2600" dirty="0" smtClean="0"/>
              <a:t> </a:t>
            </a:r>
            <a:r>
              <a:rPr lang="cs-CZ" sz="2600" dirty="0" err="1" smtClean="0"/>
              <a:t>appeared</a:t>
            </a:r>
            <a:r>
              <a:rPr lang="cs-CZ" sz="2600" dirty="0" smtClean="0"/>
              <a:t> </a:t>
            </a:r>
            <a:r>
              <a:rPr lang="cs-CZ" sz="2600" dirty="0" err="1" smtClean="0"/>
              <a:t>around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1898 </a:t>
            </a:r>
            <a:r>
              <a:rPr lang="cs-CZ" sz="2600" dirty="0" err="1" smtClean="0"/>
              <a:t>year</a:t>
            </a:r>
            <a:r>
              <a:rPr lang="cs-CZ" sz="2600" dirty="0" smtClean="0"/>
              <a:t>, had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new</a:t>
            </a:r>
            <a:r>
              <a:rPr lang="cs-CZ" sz="2600" dirty="0" smtClean="0"/>
              <a:t> </a:t>
            </a:r>
            <a:r>
              <a:rPr lang="cs-CZ" sz="2600" dirty="0" err="1" smtClean="0"/>
              <a:t>composition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mechanisms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Pistols</a:t>
            </a:r>
            <a:r>
              <a:rPr lang="cs-CZ" sz="2600" dirty="0" smtClean="0"/>
              <a:t> and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are </a:t>
            </a:r>
            <a:r>
              <a:rPr lang="cs-CZ" sz="2600" dirty="0" err="1" smtClean="0"/>
              <a:t>used</a:t>
            </a:r>
            <a:r>
              <a:rPr lang="cs-CZ" sz="2600" dirty="0" smtClean="0"/>
              <a:t> as a </a:t>
            </a:r>
            <a:r>
              <a:rPr lang="cs-CZ" sz="2600" dirty="0" err="1" smtClean="0"/>
              <a:t>personal</a:t>
            </a:r>
            <a:r>
              <a:rPr lang="cs-CZ" sz="2600" dirty="0" smtClean="0"/>
              <a:t> </a:t>
            </a:r>
            <a:r>
              <a:rPr lang="cs-CZ" sz="2600" dirty="0" err="1" smtClean="0"/>
              <a:t>gun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Automatic</a:t>
            </a:r>
            <a:r>
              <a:rPr lang="cs-CZ" sz="2600" dirty="0" smtClean="0"/>
              <a:t>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are </a:t>
            </a:r>
            <a:r>
              <a:rPr lang="cs-CZ" sz="2600" dirty="0" err="1" smtClean="0"/>
              <a:t>short-barreled</a:t>
            </a:r>
            <a:r>
              <a:rPr lang="cs-CZ" sz="2600" dirty="0" smtClean="0"/>
              <a:t> </a:t>
            </a:r>
            <a:r>
              <a:rPr lang="cs-CZ" sz="2600" dirty="0" err="1" smtClean="0"/>
              <a:t>weapons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Automatic</a:t>
            </a:r>
            <a:r>
              <a:rPr lang="cs-CZ" sz="2600" dirty="0" smtClean="0"/>
              <a:t>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a </a:t>
            </a:r>
            <a:r>
              <a:rPr lang="cs-CZ" sz="2600" dirty="0" err="1" smtClean="0"/>
              <a:t>few</a:t>
            </a:r>
            <a:r>
              <a:rPr lang="cs-CZ" sz="2600" dirty="0" smtClean="0"/>
              <a:t> </a:t>
            </a:r>
            <a:r>
              <a:rPr lang="cs-CZ" sz="2600" dirty="0" err="1" smtClean="0"/>
              <a:t>powerful</a:t>
            </a:r>
            <a:r>
              <a:rPr lang="cs-CZ" sz="2600" dirty="0" smtClean="0"/>
              <a:t> </a:t>
            </a:r>
            <a:r>
              <a:rPr lang="cs-CZ" sz="2600" dirty="0" err="1" smtClean="0"/>
              <a:t>cartridge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10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76672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Unlocked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/>
              <a:t> </a:t>
            </a:r>
            <a:r>
              <a:rPr lang="cs-CZ" sz="2600" dirty="0" smtClean="0"/>
              <a:t>use </a:t>
            </a:r>
            <a:r>
              <a:rPr lang="cs-CZ" sz="2600" dirty="0" err="1" smtClean="0"/>
              <a:t>recoil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 a </a:t>
            </a:r>
            <a:r>
              <a:rPr lang="cs-CZ" sz="2600" dirty="0" err="1" smtClean="0"/>
              <a:t>dynamic</a:t>
            </a:r>
            <a:r>
              <a:rPr lang="cs-CZ" sz="2600" dirty="0" smtClean="0"/>
              <a:t> </a:t>
            </a:r>
            <a:r>
              <a:rPr lang="cs-CZ" sz="2600" dirty="0" err="1" smtClean="0"/>
              <a:t>breech</a:t>
            </a:r>
            <a:r>
              <a:rPr lang="cs-CZ" sz="2600" dirty="0" smtClean="0"/>
              <a:t> and a </a:t>
            </a:r>
            <a:r>
              <a:rPr lang="cs-CZ" sz="2600" dirty="0" err="1" smtClean="0"/>
              <a:t>fixed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Unlocked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 </a:t>
            </a:r>
            <a:r>
              <a:rPr lang="cs-CZ" sz="2600" dirty="0" err="1" smtClean="0"/>
              <a:t>energy</a:t>
            </a:r>
            <a:r>
              <a:rPr lang="cs-CZ" sz="2600" dirty="0" smtClean="0"/>
              <a:t> </a:t>
            </a:r>
            <a:r>
              <a:rPr lang="cs-CZ" sz="2600" dirty="0" err="1" smtClean="0"/>
              <a:t>powder</a:t>
            </a:r>
            <a:r>
              <a:rPr lang="cs-CZ" sz="2600" dirty="0" smtClean="0"/>
              <a:t> </a:t>
            </a:r>
            <a:r>
              <a:rPr lang="cs-CZ" sz="2600" dirty="0" err="1" smtClean="0"/>
              <a:t>gases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</a:t>
            </a:r>
            <a:r>
              <a:rPr lang="cs-CZ" sz="2600" dirty="0" err="1" smtClean="0"/>
              <a:t>variable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and a </a:t>
            </a:r>
            <a:r>
              <a:rPr lang="cs-CZ" sz="2600" dirty="0" err="1" smtClean="0"/>
              <a:t>firm</a:t>
            </a:r>
            <a:r>
              <a:rPr lang="cs-CZ" sz="2600" dirty="0" smtClean="0"/>
              <a:t> </a:t>
            </a:r>
            <a:r>
              <a:rPr lang="cs-CZ" sz="2600" dirty="0" err="1" smtClean="0"/>
              <a:t>breech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Halflocked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a very </a:t>
            </a:r>
            <a:r>
              <a:rPr lang="cs-CZ" sz="2600" dirty="0" err="1" smtClean="0"/>
              <a:t>important</a:t>
            </a:r>
            <a:r>
              <a:rPr lang="cs-CZ" sz="2600" dirty="0" smtClean="0"/>
              <a:t> </a:t>
            </a:r>
            <a:r>
              <a:rPr lang="cs-CZ" sz="2600" dirty="0" err="1" smtClean="0"/>
              <a:t>space</a:t>
            </a:r>
            <a:r>
              <a:rPr lang="cs-CZ" sz="2600" dirty="0" smtClean="0"/>
              <a:t> </a:t>
            </a:r>
            <a:r>
              <a:rPr lang="cs-CZ" sz="2600" dirty="0" err="1" smtClean="0"/>
              <a:t>between</a:t>
            </a:r>
            <a:r>
              <a:rPr lang="cs-CZ" sz="2600" dirty="0" smtClean="0"/>
              <a:t> </a:t>
            </a:r>
            <a:r>
              <a:rPr lang="cs-CZ" sz="2600" dirty="0" err="1" smtClean="0"/>
              <a:t>locked</a:t>
            </a:r>
            <a:r>
              <a:rPr lang="cs-CZ" sz="2600" dirty="0" smtClean="0"/>
              <a:t> and </a:t>
            </a:r>
            <a:r>
              <a:rPr lang="cs-CZ" sz="2600" dirty="0" err="1" smtClean="0"/>
              <a:t>unlocked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Halflocked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not </a:t>
            </a:r>
            <a:r>
              <a:rPr lang="cs-CZ" sz="2600" dirty="0" err="1" smtClean="0"/>
              <a:t>got</a:t>
            </a:r>
            <a:r>
              <a:rPr lang="cs-CZ" sz="2600" dirty="0" smtClean="0"/>
              <a:t> solid, </a:t>
            </a:r>
            <a:r>
              <a:rPr lang="cs-CZ" sz="2600" dirty="0" err="1" smtClean="0"/>
              <a:t>perfect</a:t>
            </a:r>
            <a:r>
              <a:rPr lang="cs-CZ" sz="2600" dirty="0" smtClean="0"/>
              <a:t> </a:t>
            </a:r>
            <a:r>
              <a:rPr lang="cs-CZ" sz="2600" dirty="0" err="1" smtClean="0"/>
              <a:t>locks</a:t>
            </a:r>
            <a:r>
              <a:rPr lang="cs-CZ" sz="2600" dirty="0" smtClean="0"/>
              <a:t> and </a:t>
            </a:r>
            <a:r>
              <a:rPr lang="cs-CZ" sz="2600" dirty="0" err="1" smtClean="0"/>
              <a:t>delayed</a:t>
            </a:r>
            <a:r>
              <a:rPr lang="cs-CZ" sz="2600" dirty="0" smtClean="0"/>
              <a:t> </a:t>
            </a:r>
            <a:r>
              <a:rPr lang="cs-CZ" sz="2600" dirty="0" err="1" smtClean="0"/>
              <a:t>opening</a:t>
            </a:r>
            <a:r>
              <a:rPr lang="cs-CZ" sz="2600" dirty="0" smtClean="0"/>
              <a:t> </a:t>
            </a:r>
            <a:r>
              <a:rPr lang="cs-CZ" sz="2600" dirty="0" err="1" smtClean="0"/>
              <a:t>breech</a:t>
            </a:r>
            <a:r>
              <a:rPr lang="cs-CZ" sz="2600" dirty="0" smtClean="0"/>
              <a:t> </a:t>
            </a:r>
            <a:r>
              <a:rPr lang="cs-CZ" sz="2600" dirty="0" err="1" smtClean="0"/>
              <a:t>at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time</a:t>
            </a:r>
            <a:r>
              <a:rPr lang="cs-CZ" sz="2600" dirty="0" smtClean="0"/>
              <a:t> of shot.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88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76672"/>
            <a:ext cx="7200800" cy="5472608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 use </a:t>
            </a:r>
            <a:r>
              <a:rPr lang="cs-CZ" sz="2600" dirty="0" err="1" smtClean="0"/>
              <a:t>recoil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long </a:t>
            </a:r>
            <a:r>
              <a:rPr lang="cs-CZ" sz="2600" dirty="0" err="1" smtClean="0"/>
              <a:t>movement</a:t>
            </a:r>
            <a:r>
              <a:rPr lang="cs-CZ" sz="2600" dirty="0" smtClean="0"/>
              <a:t> of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and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breech</a:t>
            </a:r>
            <a:r>
              <a:rPr lang="cs-CZ" sz="2600" dirty="0" smtClean="0"/>
              <a:t> are </a:t>
            </a:r>
            <a:r>
              <a:rPr lang="cs-CZ" sz="2600" dirty="0" err="1" smtClean="0"/>
              <a:t>firmly</a:t>
            </a:r>
            <a:r>
              <a:rPr lang="cs-CZ" sz="2600" dirty="0" smtClean="0"/>
              <a:t> </a:t>
            </a:r>
            <a:r>
              <a:rPr lang="cs-CZ" sz="2600" dirty="0" err="1" smtClean="0"/>
              <a:t>connect</a:t>
            </a:r>
            <a:r>
              <a:rPr lang="cs-CZ" sz="2600" dirty="0" smtClean="0"/>
              <a:t>, </a:t>
            </a:r>
            <a:r>
              <a:rPr lang="cs-CZ" sz="2600" dirty="0" err="1" smtClean="0"/>
              <a:t>recoil</a:t>
            </a:r>
            <a:r>
              <a:rPr lang="cs-CZ" sz="2600" dirty="0" smtClean="0"/>
              <a:t> </a:t>
            </a:r>
            <a:r>
              <a:rPr lang="cs-CZ" sz="2600" dirty="0" err="1" smtClean="0"/>
              <a:t>carry</a:t>
            </a:r>
            <a:r>
              <a:rPr lang="cs-CZ" sz="2600" dirty="0" smtClean="0"/>
              <a:t> </a:t>
            </a:r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back</a:t>
            </a:r>
            <a:r>
              <a:rPr lang="cs-CZ" sz="2600" dirty="0" smtClean="0"/>
              <a:t> to </a:t>
            </a:r>
            <a:r>
              <a:rPr lang="cs-CZ" sz="2600" dirty="0" err="1" smtClean="0"/>
              <a:t>the</a:t>
            </a:r>
            <a:r>
              <a:rPr lang="cs-CZ" sz="2600" dirty="0" smtClean="0"/>
              <a:t> full </a:t>
            </a:r>
            <a:r>
              <a:rPr lang="cs-CZ" sz="2600" dirty="0" err="1" smtClean="0"/>
              <a:t>lenght</a:t>
            </a:r>
            <a:r>
              <a:rPr lang="cs-CZ" sz="2600" dirty="0" smtClean="0"/>
              <a:t> </a:t>
            </a:r>
            <a:r>
              <a:rPr lang="cs-CZ" sz="2600" dirty="0" err="1" smtClean="0"/>
              <a:t>recoil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 use </a:t>
            </a:r>
            <a:r>
              <a:rPr lang="cs-CZ" sz="2600" dirty="0" err="1" smtClean="0"/>
              <a:t>recoil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</a:t>
            </a:r>
            <a:r>
              <a:rPr lang="cs-CZ" sz="2600" dirty="0" err="1" smtClean="0"/>
              <a:t>short</a:t>
            </a:r>
            <a:r>
              <a:rPr lang="cs-CZ" sz="2600" dirty="0" smtClean="0"/>
              <a:t> </a:t>
            </a:r>
            <a:r>
              <a:rPr lang="cs-CZ" sz="2600" dirty="0" err="1" smtClean="0"/>
              <a:t>movement</a:t>
            </a:r>
            <a:r>
              <a:rPr lang="cs-CZ" sz="2600" dirty="0" smtClean="0"/>
              <a:t> of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and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breech</a:t>
            </a:r>
            <a:r>
              <a:rPr lang="cs-CZ" sz="2600" dirty="0" smtClean="0"/>
              <a:t> </a:t>
            </a:r>
            <a:r>
              <a:rPr lang="cs-CZ" sz="2600" dirty="0" err="1" smtClean="0"/>
              <a:t>firmly</a:t>
            </a:r>
            <a:r>
              <a:rPr lang="cs-CZ" sz="2600" dirty="0" smtClean="0"/>
              <a:t> </a:t>
            </a:r>
            <a:r>
              <a:rPr lang="cs-CZ" sz="2600" dirty="0" err="1" smtClean="0"/>
              <a:t>connected</a:t>
            </a:r>
            <a:r>
              <a:rPr lang="cs-CZ" sz="2600" dirty="0" smtClean="0"/>
              <a:t> to </a:t>
            </a:r>
            <a:r>
              <a:rPr lang="cs-CZ" sz="2600" dirty="0" err="1" smtClean="0"/>
              <a:t>each</a:t>
            </a:r>
            <a:r>
              <a:rPr lang="cs-CZ" sz="2600" dirty="0" smtClean="0"/>
              <a:t> </a:t>
            </a:r>
            <a:r>
              <a:rPr lang="cs-CZ" sz="2600" dirty="0" err="1" smtClean="0"/>
              <a:t>other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</a:t>
            </a:r>
            <a:r>
              <a:rPr lang="cs-CZ" sz="2600" dirty="0" err="1" smtClean="0"/>
              <a:t>locking</a:t>
            </a:r>
            <a:r>
              <a:rPr lang="cs-CZ" sz="2600" dirty="0" smtClean="0"/>
              <a:t> </a:t>
            </a:r>
            <a:r>
              <a:rPr lang="cs-CZ" sz="2600" dirty="0" err="1" smtClean="0"/>
              <a:t>mechanism</a:t>
            </a:r>
            <a:r>
              <a:rPr lang="cs-CZ" sz="2600" dirty="0" smtClean="0"/>
              <a:t> to </a:t>
            </a:r>
            <a:r>
              <a:rPr lang="cs-CZ" sz="2600" dirty="0" err="1" smtClean="0"/>
              <a:t>move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recoil</a:t>
            </a:r>
            <a:r>
              <a:rPr lang="cs-CZ" sz="2600" dirty="0" smtClean="0"/>
              <a:t> </a:t>
            </a:r>
            <a:r>
              <a:rPr lang="cs-CZ" sz="2600" dirty="0" err="1" smtClean="0"/>
              <a:t>effect</a:t>
            </a:r>
            <a:r>
              <a:rPr lang="cs-CZ" sz="2600" dirty="0" smtClean="0"/>
              <a:t> to </a:t>
            </a:r>
            <a:r>
              <a:rPr lang="cs-CZ" sz="2600" dirty="0" err="1" smtClean="0"/>
              <a:t>back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42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04664"/>
            <a:ext cx="7200800" cy="6120680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</a:t>
            </a:r>
            <a:r>
              <a:rPr lang="cs-CZ" sz="2600" dirty="0" err="1" smtClean="0"/>
              <a:t>vertical</a:t>
            </a:r>
            <a:r>
              <a:rPr lang="cs-CZ" sz="2600" dirty="0" smtClean="0"/>
              <a:t> </a:t>
            </a:r>
            <a:r>
              <a:rPr lang="cs-CZ" sz="2600" dirty="0" err="1" smtClean="0"/>
              <a:t>reduction</a:t>
            </a:r>
            <a:r>
              <a:rPr lang="cs-CZ" sz="2600" dirty="0" smtClean="0"/>
              <a:t>: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has </a:t>
            </a:r>
            <a:r>
              <a:rPr lang="cs-CZ" sz="2600" dirty="0" err="1" smtClean="0"/>
              <a:t>got</a:t>
            </a:r>
            <a:r>
              <a:rPr lang="cs-CZ" sz="2600" dirty="0" smtClean="0"/>
              <a:t> a </a:t>
            </a:r>
            <a:r>
              <a:rPr lang="cs-CZ" sz="2600" dirty="0" err="1" smtClean="0"/>
              <a:t>cut-out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/>
              <a:t>t</a:t>
            </a:r>
            <a:r>
              <a:rPr lang="cs-CZ" sz="2600" dirty="0" err="1" smtClean="0"/>
              <a:t>he</a:t>
            </a:r>
            <a:r>
              <a:rPr lang="cs-CZ" sz="2600" dirty="0" smtClean="0"/>
              <a:t> </a:t>
            </a:r>
            <a:r>
              <a:rPr lang="cs-CZ" sz="2600" dirty="0" err="1" smtClean="0"/>
              <a:t>surface</a:t>
            </a:r>
            <a:r>
              <a:rPr lang="cs-CZ" sz="2600" dirty="0" smtClean="0"/>
              <a:t> has </a:t>
            </a:r>
            <a:r>
              <a:rPr lang="cs-CZ" sz="2600" dirty="0" err="1" smtClean="0"/>
              <a:t>got</a:t>
            </a:r>
            <a:r>
              <a:rPr lang="cs-CZ" sz="2600" dirty="0" smtClean="0"/>
              <a:t> a </a:t>
            </a:r>
            <a:r>
              <a:rPr lang="cs-CZ" sz="2600" dirty="0" err="1" smtClean="0"/>
              <a:t>projection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cut-out</a:t>
            </a:r>
            <a:r>
              <a:rPr lang="cs-CZ" sz="2600" dirty="0" smtClean="0"/>
              <a:t> and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projection</a:t>
            </a:r>
            <a:r>
              <a:rPr lang="cs-CZ" sz="2600" dirty="0" smtClean="0"/>
              <a:t> </a:t>
            </a:r>
            <a:r>
              <a:rPr lang="cs-CZ" sz="2600" dirty="0" err="1" smtClean="0"/>
              <a:t>unite,which</a:t>
            </a:r>
            <a:r>
              <a:rPr lang="cs-CZ" sz="2600" dirty="0" smtClean="0"/>
              <a:t> </a:t>
            </a:r>
            <a:r>
              <a:rPr lang="cs-CZ" sz="2600" dirty="0" err="1" smtClean="0"/>
              <a:t>ensure</a:t>
            </a:r>
            <a:r>
              <a:rPr lang="cs-CZ" sz="2600" dirty="0" smtClean="0"/>
              <a:t> </a:t>
            </a:r>
            <a:r>
              <a:rPr lang="cs-CZ" sz="2600" dirty="0" err="1" smtClean="0"/>
              <a:t>firm</a:t>
            </a:r>
            <a:r>
              <a:rPr lang="cs-CZ" sz="2600" dirty="0" smtClean="0"/>
              <a:t> </a:t>
            </a:r>
            <a:r>
              <a:rPr lang="cs-CZ" sz="2600" dirty="0" err="1" smtClean="0"/>
              <a:t>connection</a:t>
            </a:r>
            <a:r>
              <a:rPr lang="cs-CZ" sz="2600" dirty="0" smtClean="0"/>
              <a:t> of 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breech</a:t>
            </a:r>
            <a:r>
              <a:rPr lang="cs-CZ" sz="2600" dirty="0" smtClean="0"/>
              <a:t> and 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rotating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: 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has </a:t>
            </a:r>
            <a:r>
              <a:rPr lang="cs-CZ" sz="2600" dirty="0" err="1" smtClean="0"/>
              <a:t>got</a:t>
            </a:r>
            <a:r>
              <a:rPr lang="cs-CZ" sz="2600" dirty="0" smtClean="0"/>
              <a:t> on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surface</a:t>
            </a:r>
            <a:r>
              <a:rPr lang="cs-CZ" sz="2600" dirty="0" smtClean="0"/>
              <a:t> </a:t>
            </a:r>
            <a:r>
              <a:rPr lang="cs-CZ" sz="2600" dirty="0" err="1" smtClean="0"/>
              <a:t>two</a:t>
            </a:r>
            <a:r>
              <a:rPr lang="cs-CZ" sz="2600" dirty="0" smtClean="0"/>
              <a:t> </a:t>
            </a:r>
            <a:r>
              <a:rPr lang="cs-CZ" sz="2600" dirty="0" err="1" smtClean="0"/>
              <a:t>projection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projection</a:t>
            </a:r>
            <a:r>
              <a:rPr lang="cs-CZ" sz="2600" dirty="0" smtClean="0"/>
              <a:t> </a:t>
            </a:r>
            <a:r>
              <a:rPr lang="cs-CZ" sz="2600" dirty="0" err="1" smtClean="0"/>
              <a:t>ensure</a:t>
            </a:r>
            <a:r>
              <a:rPr lang="cs-CZ" sz="2600" dirty="0" smtClean="0"/>
              <a:t> </a:t>
            </a:r>
            <a:r>
              <a:rPr lang="cs-CZ" sz="2600" dirty="0" err="1" smtClean="0"/>
              <a:t>connection</a:t>
            </a:r>
            <a:r>
              <a:rPr lang="cs-CZ" sz="2600" dirty="0" smtClean="0"/>
              <a:t> </a:t>
            </a:r>
            <a:r>
              <a:rPr lang="cs-CZ" sz="2600" dirty="0" err="1" smtClean="0"/>
              <a:t>at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moment of  shot.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309" y="579496"/>
            <a:ext cx="5425011" cy="5729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3558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548680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Constructions</a:t>
            </a:r>
            <a:r>
              <a:rPr lang="cs-CZ" sz="2600" dirty="0" smtClean="0"/>
              <a:t> of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different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Widespread</a:t>
            </a:r>
            <a:r>
              <a:rPr lang="cs-CZ" sz="2600" dirty="0" smtClean="0"/>
              <a:t> are </a:t>
            </a:r>
            <a:r>
              <a:rPr lang="cs-CZ" sz="2600" dirty="0" err="1" smtClean="0"/>
              <a:t>guns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</a:t>
            </a: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external</a:t>
            </a:r>
            <a:r>
              <a:rPr lang="cs-CZ" sz="2600" dirty="0" smtClean="0"/>
              <a:t> </a:t>
            </a:r>
            <a:r>
              <a:rPr lang="cs-CZ" sz="2600" dirty="0" err="1" smtClean="0"/>
              <a:t>hammer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Constructions</a:t>
            </a:r>
            <a:r>
              <a:rPr lang="cs-CZ" sz="2600" dirty="0" smtClean="0"/>
              <a:t> of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differnt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Construction</a:t>
            </a:r>
            <a:r>
              <a:rPr lang="cs-CZ" sz="2600" dirty="0" smtClean="0"/>
              <a:t>  of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are </a:t>
            </a:r>
            <a:r>
              <a:rPr lang="cs-CZ" sz="2600" dirty="0" err="1" smtClean="0"/>
              <a:t>different</a:t>
            </a:r>
            <a:r>
              <a:rPr lang="cs-CZ" sz="2600" dirty="0" smtClean="0"/>
              <a:t> </a:t>
            </a:r>
            <a:r>
              <a:rPr lang="cs-CZ" sz="2600" dirty="0" err="1" smtClean="0"/>
              <a:t>ways</a:t>
            </a:r>
            <a:r>
              <a:rPr lang="cs-CZ" sz="2600" dirty="0" smtClean="0"/>
              <a:t> </a:t>
            </a:r>
            <a:r>
              <a:rPr lang="cs-CZ" sz="2600" dirty="0" err="1" smtClean="0"/>
              <a:t>eject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cartridges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There</a:t>
            </a:r>
            <a:r>
              <a:rPr lang="cs-CZ" sz="2600" dirty="0" smtClean="0"/>
              <a:t> are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</a:t>
            </a:r>
            <a:r>
              <a:rPr lang="cs-CZ" sz="2600" dirty="0" err="1" smtClean="0"/>
              <a:t>high</a:t>
            </a:r>
            <a:r>
              <a:rPr lang="cs-CZ" sz="2600" dirty="0" smtClean="0"/>
              <a:t> </a:t>
            </a:r>
            <a:r>
              <a:rPr lang="cs-CZ" sz="2600" dirty="0" err="1" smtClean="0"/>
              <a:t>capacity</a:t>
            </a:r>
            <a:r>
              <a:rPr lang="cs-CZ" sz="2600" dirty="0" smtClean="0"/>
              <a:t> </a:t>
            </a:r>
            <a:r>
              <a:rPr lang="cs-CZ" sz="2600" dirty="0" err="1" smtClean="0"/>
              <a:t>magazines</a:t>
            </a:r>
            <a:r>
              <a:rPr lang="cs-CZ" sz="2600" dirty="0" smtClean="0"/>
              <a:t> and </a:t>
            </a:r>
            <a:r>
              <a:rPr lang="cs-CZ" sz="2600" dirty="0" err="1" smtClean="0"/>
              <a:t>adjusting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34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04664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Revolvers</a:t>
            </a:r>
            <a:r>
              <a:rPr lang="cs-CZ" sz="2600" dirty="0" smtClean="0"/>
              <a:t> are </a:t>
            </a:r>
            <a:r>
              <a:rPr lang="cs-CZ" sz="2600" dirty="0" err="1" smtClean="0"/>
              <a:t>divided</a:t>
            </a:r>
            <a:r>
              <a:rPr lang="cs-CZ" sz="2600" dirty="0" smtClean="0"/>
              <a:t> </a:t>
            </a:r>
            <a:r>
              <a:rPr lang="cs-CZ" sz="2600" dirty="0" err="1" smtClean="0"/>
              <a:t>into</a:t>
            </a:r>
            <a:r>
              <a:rPr lang="cs-CZ" sz="2600" dirty="0" smtClean="0"/>
              <a:t>: </a:t>
            </a:r>
          </a:p>
          <a:p>
            <a:pPr lvl="3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single-</a:t>
            </a:r>
            <a:r>
              <a:rPr lang="cs-CZ" sz="2600" dirty="0" err="1" smtClean="0"/>
              <a:t>action</a:t>
            </a:r>
            <a:r>
              <a:rPr lang="cs-CZ" sz="2600" dirty="0" smtClean="0"/>
              <a:t>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,</a:t>
            </a:r>
          </a:p>
          <a:p>
            <a:pPr lvl="3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double-</a:t>
            </a:r>
            <a:r>
              <a:rPr lang="cs-CZ" sz="2600" dirty="0" err="1" smtClean="0"/>
              <a:t>action</a:t>
            </a:r>
            <a:r>
              <a:rPr lang="cs-CZ" sz="2600" dirty="0" smtClean="0"/>
              <a:t>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.</a:t>
            </a:r>
          </a:p>
          <a:p>
            <a:pPr lvl="3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endParaRPr lang="cs-CZ" sz="2600" dirty="0" smtClean="0"/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Single-</a:t>
            </a:r>
            <a:r>
              <a:rPr lang="cs-CZ" sz="2600" dirty="0" err="1" smtClean="0"/>
              <a:t>action</a:t>
            </a:r>
            <a:r>
              <a:rPr lang="cs-CZ" sz="2600" dirty="0" smtClean="0"/>
              <a:t> revolver </a:t>
            </a:r>
            <a:r>
              <a:rPr lang="cs-CZ" sz="2600" dirty="0" err="1" smtClean="0"/>
              <a:t>shooter</a:t>
            </a:r>
            <a:r>
              <a:rPr lang="cs-CZ" sz="2600" dirty="0" smtClean="0"/>
              <a:t> </a:t>
            </a:r>
            <a:r>
              <a:rPr lang="cs-CZ" sz="2600" dirty="0" err="1" smtClean="0"/>
              <a:t>must</a:t>
            </a:r>
            <a:r>
              <a:rPr lang="cs-CZ" sz="2600" dirty="0" smtClean="0"/>
              <a:t> </a:t>
            </a:r>
            <a:r>
              <a:rPr lang="cs-CZ" sz="2600" dirty="0" err="1" smtClean="0"/>
              <a:t>stretch</a:t>
            </a:r>
            <a:r>
              <a:rPr lang="cs-CZ" sz="2600" dirty="0" smtClean="0"/>
              <a:t> </a:t>
            </a:r>
            <a:r>
              <a:rPr lang="cs-CZ" sz="2600" dirty="0" err="1" smtClean="0"/>
              <a:t>every</a:t>
            </a:r>
            <a:r>
              <a:rPr lang="cs-CZ" sz="2600" dirty="0" smtClean="0"/>
              <a:t> </a:t>
            </a:r>
            <a:r>
              <a:rPr lang="cs-CZ" sz="2600" dirty="0" err="1" smtClean="0"/>
              <a:t>marriage</a:t>
            </a:r>
            <a:r>
              <a:rPr lang="cs-CZ" sz="2600" dirty="0" smtClean="0"/>
              <a:t> </a:t>
            </a:r>
            <a:r>
              <a:rPr lang="cs-CZ" sz="2600" dirty="0" err="1" smtClean="0"/>
              <a:t>cock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Double-</a:t>
            </a:r>
            <a:r>
              <a:rPr lang="cs-CZ" sz="2600" dirty="0" err="1" smtClean="0"/>
              <a:t>action</a:t>
            </a:r>
            <a:r>
              <a:rPr lang="cs-CZ" sz="2600" dirty="0" smtClean="0"/>
              <a:t>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are </a:t>
            </a:r>
            <a:r>
              <a:rPr lang="cs-CZ" sz="2600" dirty="0" err="1" smtClean="0"/>
              <a:t>widespread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35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517" y="1404476"/>
            <a:ext cx="6795875" cy="4472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4" y="620688"/>
            <a:ext cx="4536504" cy="49244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Double-</a:t>
            </a:r>
            <a:r>
              <a:rPr lang="cs-CZ" sz="2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action</a:t>
            </a:r>
            <a:r>
              <a:rPr lang="cs-CZ" sz="2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Revolver</a:t>
            </a:r>
            <a:endParaRPr lang="en-GB" sz="2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6165304"/>
            <a:ext cx="4536504" cy="49244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single-</a:t>
            </a:r>
            <a:r>
              <a:rPr lang="cs-CZ" sz="2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action</a:t>
            </a:r>
            <a:r>
              <a:rPr lang="cs-CZ" sz="2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Revolver</a:t>
            </a:r>
            <a:endParaRPr lang="en-GB" sz="2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3095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76672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Advantages</a:t>
            </a:r>
            <a:r>
              <a:rPr lang="cs-CZ" sz="2600" dirty="0" smtClean="0"/>
              <a:t> of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: 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</a:t>
            </a:r>
            <a:r>
              <a:rPr lang="cs-CZ" sz="2600" dirty="0" err="1" smtClean="0"/>
              <a:t>numbers</a:t>
            </a:r>
            <a:r>
              <a:rPr lang="cs-CZ" sz="2600" dirty="0" smtClean="0"/>
              <a:t> of </a:t>
            </a:r>
            <a:r>
              <a:rPr lang="cs-CZ" sz="2600" dirty="0" err="1" smtClean="0"/>
              <a:t>cartridges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faster</a:t>
            </a:r>
            <a:r>
              <a:rPr lang="cs-CZ" sz="2600" dirty="0" smtClean="0"/>
              <a:t> </a:t>
            </a:r>
            <a:r>
              <a:rPr lang="cs-CZ" sz="2600" dirty="0" err="1" smtClean="0"/>
              <a:t>charging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small</a:t>
            </a:r>
            <a:r>
              <a:rPr lang="cs-CZ" sz="2600" dirty="0" smtClean="0"/>
              <a:t> </a:t>
            </a:r>
            <a:r>
              <a:rPr lang="cs-CZ" sz="2600" dirty="0" err="1" smtClean="0"/>
              <a:t>dimension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less</a:t>
            </a:r>
            <a:r>
              <a:rPr lang="cs-CZ" sz="2600" dirty="0" smtClean="0"/>
              <a:t> sensitive to </a:t>
            </a:r>
            <a:r>
              <a:rPr lang="cs-CZ" sz="2600" dirty="0" err="1" smtClean="0"/>
              <a:t>pollution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faster</a:t>
            </a:r>
            <a:r>
              <a:rPr lang="cs-CZ" sz="2600" dirty="0" smtClean="0"/>
              <a:t> </a:t>
            </a:r>
            <a:r>
              <a:rPr lang="cs-CZ" sz="2600" dirty="0" err="1" smtClean="0"/>
              <a:t>shooting</a:t>
            </a:r>
            <a:r>
              <a:rPr lang="cs-CZ" sz="2600" dirty="0" smtClean="0"/>
              <a:t>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76672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Advantages</a:t>
            </a:r>
            <a:r>
              <a:rPr lang="cs-CZ" sz="2600" dirty="0" smtClean="0"/>
              <a:t> of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: 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</a:t>
            </a:r>
            <a:r>
              <a:rPr lang="cs-CZ" sz="2600" dirty="0" err="1" smtClean="0"/>
              <a:t>readiness</a:t>
            </a:r>
            <a:r>
              <a:rPr lang="cs-CZ" sz="2600" dirty="0" smtClean="0"/>
              <a:t> to </a:t>
            </a:r>
            <a:r>
              <a:rPr lang="cs-CZ" sz="2600" dirty="0" err="1" smtClean="0"/>
              <a:t>shooting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independence</a:t>
            </a:r>
            <a:r>
              <a:rPr lang="cs-CZ" sz="2600" dirty="0" smtClean="0"/>
              <a:t> of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kind</a:t>
            </a:r>
            <a:r>
              <a:rPr lang="cs-CZ" sz="2600" dirty="0" smtClean="0"/>
              <a:t> of </a:t>
            </a:r>
            <a:r>
              <a:rPr lang="cs-CZ" sz="2600" dirty="0" err="1" smtClean="0"/>
              <a:t>munitions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better</a:t>
            </a:r>
            <a:r>
              <a:rPr lang="cs-CZ" sz="2600" dirty="0" smtClean="0"/>
              <a:t> balance of </a:t>
            </a:r>
            <a:r>
              <a:rPr lang="cs-CZ" sz="2600" dirty="0" err="1" smtClean="0"/>
              <a:t>weapon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reliability </a:t>
            </a:r>
            <a:r>
              <a:rPr lang="cs-CZ" sz="2600" dirty="0" err="1" smtClean="0"/>
              <a:t>during</a:t>
            </a:r>
            <a:r>
              <a:rPr lang="cs-CZ" sz="2600" dirty="0" smtClean="0"/>
              <a:t> </a:t>
            </a:r>
            <a:r>
              <a:rPr lang="cs-CZ" sz="2600" dirty="0" err="1" smtClean="0"/>
              <a:t>shooting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</a:t>
            </a:r>
            <a:r>
              <a:rPr lang="cs-CZ" sz="2600" dirty="0" err="1" smtClean="0"/>
              <a:t>safety</a:t>
            </a:r>
            <a:r>
              <a:rPr lang="cs-CZ" sz="2600" dirty="0" smtClean="0"/>
              <a:t> </a:t>
            </a:r>
            <a:r>
              <a:rPr lang="cs-CZ" sz="2600" dirty="0" err="1" smtClean="0"/>
              <a:t>wear</a:t>
            </a:r>
            <a:r>
              <a:rPr lang="cs-CZ" sz="2600" dirty="0" smtClean="0"/>
              <a:t>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7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3022352"/>
            <a:ext cx="6096000" cy="11267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2654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76672"/>
            <a:ext cx="7200800" cy="5976664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When</a:t>
            </a:r>
            <a:r>
              <a:rPr lang="cs-CZ" sz="2600" dirty="0" smtClean="0"/>
              <a:t>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created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first</a:t>
            </a:r>
            <a:r>
              <a:rPr lang="cs-CZ" sz="2600" dirty="0" smtClean="0"/>
              <a:t> revolver ?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Who</a:t>
            </a:r>
            <a:r>
              <a:rPr lang="cs-CZ" sz="2600" dirty="0" smtClean="0"/>
              <a:t> </a:t>
            </a:r>
            <a:r>
              <a:rPr lang="cs-CZ" sz="2600" dirty="0" err="1" smtClean="0"/>
              <a:t>constructed</a:t>
            </a:r>
            <a:r>
              <a:rPr lang="cs-CZ" sz="2600" dirty="0" smtClean="0"/>
              <a:t> and </a:t>
            </a:r>
            <a:r>
              <a:rPr lang="cs-CZ" sz="2600" dirty="0" err="1" smtClean="0"/>
              <a:t>created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revolver ?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When</a:t>
            </a:r>
            <a:r>
              <a:rPr lang="cs-CZ" sz="2600" dirty="0" smtClean="0"/>
              <a:t> </a:t>
            </a:r>
            <a:r>
              <a:rPr lang="cs-CZ" sz="2600" dirty="0" err="1" smtClean="0"/>
              <a:t>appear</a:t>
            </a:r>
            <a:r>
              <a:rPr lang="cs-CZ" sz="2600" dirty="0" smtClean="0"/>
              <a:t> </a:t>
            </a:r>
            <a:r>
              <a:rPr lang="cs-CZ" sz="2600" dirty="0" err="1" smtClean="0"/>
              <a:t>Browning's</a:t>
            </a:r>
            <a:r>
              <a:rPr lang="cs-CZ" sz="2600" dirty="0" smtClean="0"/>
              <a:t>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?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Are </a:t>
            </a:r>
            <a:r>
              <a:rPr lang="cs-CZ" sz="2600" dirty="0" err="1" smtClean="0"/>
              <a:t>Colt's</a:t>
            </a:r>
            <a:r>
              <a:rPr lang="cs-CZ" sz="2600" dirty="0" smtClean="0"/>
              <a:t> revolver rapid-</a:t>
            </a:r>
            <a:r>
              <a:rPr lang="cs-CZ" sz="2600" dirty="0" err="1" smtClean="0"/>
              <a:t>fire</a:t>
            </a:r>
            <a:r>
              <a:rPr lang="cs-CZ" sz="2600" dirty="0" smtClean="0"/>
              <a:t> </a:t>
            </a:r>
            <a:r>
              <a:rPr lang="cs-CZ" sz="2600" dirty="0" err="1" smtClean="0"/>
              <a:t>gun</a:t>
            </a:r>
            <a:r>
              <a:rPr lang="cs-CZ" sz="2600" dirty="0" smtClean="0"/>
              <a:t> ?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Describe</a:t>
            </a:r>
            <a:r>
              <a:rPr lang="cs-CZ" sz="2600" dirty="0" smtClean="0"/>
              <a:t> </a:t>
            </a: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unlocked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Describe</a:t>
            </a:r>
            <a:r>
              <a:rPr lang="cs-CZ" sz="2600" dirty="0" smtClean="0"/>
              <a:t> a </a:t>
            </a:r>
            <a:r>
              <a:rPr lang="cs-CZ" sz="2600" dirty="0" err="1" smtClean="0"/>
              <a:t>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Describe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halflocked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. 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Describe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principe of </a:t>
            </a:r>
            <a:r>
              <a:rPr lang="cs-CZ" sz="2600" dirty="0" err="1" smtClean="0"/>
              <a:t>locking</a:t>
            </a:r>
            <a:r>
              <a:rPr lang="cs-CZ" sz="2600" dirty="0" smtClean="0"/>
              <a:t> </a:t>
            </a:r>
            <a:r>
              <a:rPr lang="cs-CZ" sz="2600" dirty="0" err="1" smtClean="0"/>
              <a:t>mechanism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Describe</a:t>
            </a:r>
            <a:r>
              <a:rPr lang="cs-CZ" sz="2600" dirty="0" smtClean="0"/>
              <a:t> </a:t>
            </a:r>
            <a:r>
              <a:rPr lang="cs-CZ" sz="2600" dirty="0" err="1" smtClean="0"/>
              <a:t>advantages</a:t>
            </a:r>
            <a:r>
              <a:rPr lang="cs-CZ" sz="2600" dirty="0" smtClean="0"/>
              <a:t> of </a:t>
            </a:r>
            <a:r>
              <a:rPr lang="cs-CZ" sz="2600" dirty="0" err="1" smtClean="0"/>
              <a:t>pistols</a:t>
            </a:r>
            <a:r>
              <a:rPr lang="cs-CZ" sz="2600" dirty="0"/>
              <a:t> </a:t>
            </a:r>
            <a:r>
              <a:rPr lang="cs-CZ" sz="2600" dirty="0" smtClean="0"/>
              <a:t>and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.</a:t>
            </a:r>
            <a:endParaRPr lang="en-GB" sz="2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8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3022352"/>
            <a:ext cx="6096000" cy="11267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226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76672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7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Pistols</a:t>
            </a:r>
            <a:r>
              <a:rPr lang="cs-CZ" sz="2600" dirty="0" smtClean="0"/>
              <a:t> </a:t>
            </a:r>
            <a:r>
              <a:rPr lang="cs-CZ" sz="2600" dirty="0"/>
              <a:t>and </a:t>
            </a:r>
            <a:r>
              <a:rPr lang="cs-CZ" sz="2600" dirty="0" err="1"/>
              <a:t>revolvers</a:t>
            </a:r>
            <a:r>
              <a:rPr lang="cs-CZ" sz="2600" dirty="0"/>
              <a:t> </a:t>
            </a:r>
            <a:r>
              <a:rPr lang="cs-CZ" sz="2600" dirty="0" err="1"/>
              <a:t>have</a:t>
            </a:r>
            <a:r>
              <a:rPr lang="cs-CZ" sz="2600" dirty="0"/>
              <a:t> </a:t>
            </a:r>
            <a:r>
              <a:rPr lang="cs-CZ" sz="2600" dirty="0" err="1"/>
              <a:t>got</a:t>
            </a:r>
            <a:r>
              <a:rPr lang="cs-CZ" sz="2600" dirty="0"/>
              <a:t> many </a:t>
            </a:r>
            <a:r>
              <a:rPr lang="cs-CZ" sz="2600" dirty="0" err="1"/>
              <a:t>common</a:t>
            </a:r>
            <a:r>
              <a:rPr lang="cs-CZ" sz="2600" dirty="0"/>
              <a:t> </a:t>
            </a:r>
            <a:r>
              <a:rPr lang="cs-CZ" sz="2600" dirty="0" err="1"/>
              <a:t>characteristics</a:t>
            </a:r>
            <a:r>
              <a:rPr lang="cs-CZ" sz="2600" dirty="0"/>
              <a:t>.</a:t>
            </a:r>
          </a:p>
          <a:p>
            <a:pPr lvl="1">
              <a:lnSpc>
                <a:spcPct val="17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Pistols</a:t>
            </a:r>
            <a:r>
              <a:rPr lang="cs-CZ" sz="2600" dirty="0" smtClean="0"/>
              <a:t> </a:t>
            </a:r>
            <a:r>
              <a:rPr lang="cs-CZ" sz="2600" dirty="0"/>
              <a:t>and </a:t>
            </a:r>
            <a:r>
              <a:rPr lang="cs-CZ" sz="2600" dirty="0" err="1"/>
              <a:t>revolvers</a:t>
            </a:r>
            <a:r>
              <a:rPr lang="cs-CZ" sz="2600" dirty="0"/>
              <a:t> </a:t>
            </a:r>
            <a:r>
              <a:rPr lang="cs-CZ" sz="2600" dirty="0" err="1"/>
              <a:t>have</a:t>
            </a:r>
            <a:r>
              <a:rPr lang="cs-CZ" sz="2600" dirty="0"/>
              <a:t> </a:t>
            </a:r>
            <a:r>
              <a:rPr lang="cs-CZ" sz="2600" dirty="0" err="1"/>
              <a:t>got</a:t>
            </a:r>
            <a:r>
              <a:rPr lang="cs-CZ" sz="2600" dirty="0"/>
              <a:t> </a:t>
            </a:r>
            <a:r>
              <a:rPr lang="cs-CZ" sz="2600" dirty="0" err="1"/>
              <a:t>only</a:t>
            </a:r>
            <a:r>
              <a:rPr lang="cs-CZ" sz="2600" dirty="0"/>
              <a:t> </a:t>
            </a:r>
            <a:r>
              <a:rPr lang="cs-CZ" sz="2600" dirty="0" err="1"/>
              <a:t>different</a:t>
            </a:r>
            <a:r>
              <a:rPr lang="cs-CZ" sz="2600" dirty="0"/>
              <a:t> </a:t>
            </a:r>
            <a:r>
              <a:rPr lang="cs-CZ" sz="2600" dirty="0" err="1"/>
              <a:t>construction</a:t>
            </a:r>
            <a:r>
              <a:rPr lang="cs-CZ" sz="2600" dirty="0"/>
              <a:t>. </a:t>
            </a:r>
          </a:p>
          <a:p>
            <a:pPr lvl="1">
              <a:lnSpc>
                <a:spcPct val="17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Weapons</a:t>
            </a:r>
            <a:r>
              <a:rPr lang="cs-CZ" sz="2600" dirty="0" smtClean="0"/>
              <a:t> </a:t>
            </a:r>
            <a:r>
              <a:rPr lang="cs-CZ" sz="2600" dirty="0" err="1"/>
              <a:t>enables</a:t>
            </a:r>
            <a:r>
              <a:rPr lang="cs-CZ" sz="2600" dirty="0"/>
              <a:t> </a:t>
            </a:r>
            <a:r>
              <a:rPr lang="cs-CZ" sz="2600" dirty="0" err="1"/>
              <a:t>shooting</a:t>
            </a:r>
            <a:r>
              <a:rPr lang="cs-CZ" sz="2600" dirty="0"/>
              <a:t> </a:t>
            </a:r>
            <a:r>
              <a:rPr lang="cs-CZ" sz="2600" dirty="0" err="1"/>
              <a:t>with</a:t>
            </a:r>
            <a:r>
              <a:rPr lang="cs-CZ" sz="2600" dirty="0"/>
              <a:t> </a:t>
            </a:r>
            <a:r>
              <a:rPr lang="cs-CZ" sz="2600" dirty="0" err="1"/>
              <a:t>one</a:t>
            </a:r>
            <a:r>
              <a:rPr lang="cs-CZ" sz="2600" dirty="0"/>
              <a:t> hand </a:t>
            </a:r>
            <a:r>
              <a:rPr lang="cs-CZ" sz="2600" dirty="0" err="1"/>
              <a:t>appeared</a:t>
            </a:r>
            <a:r>
              <a:rPr lang="cs-CZ" sz="2600" dirty="0"/>
              <a:t> in </a:t>
            </a:r>
            <a:r>
              <a:rPr lang="cs-CZ" sz="2600" dirty="0" err="1"/>
              <a:t>the</a:t>
            </a:r>
            <a:r>
              <a:rPr lang="cs-CZ" sz="2600" dirty="0"/>
              <a:t> 16th </a:t>
            </a:r>
            <a:r>
              <a:rPr lang="cs-CZ" sz="2600" dirty="0" err="1"/>
              <a:t>century</a:t>
            </a:r>
            <a:r>
              <a:rPr lang="cs-CZ" sz="2600" dirty="0"/>
              <a:t>. </a:t>
            </a:r>
          </a:p>
          <a:p>
            <a:pPr marL="725488" lvl="1" indent="-284163">
              <a:lnSpc>
                <a:spcPct val="17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Weapons</a:t>
            </a:r>
            <a:r>
              <a:rPr lang="cs-CZ" sz="2600" dirty="0" smtClean="0"/>
              <a:t> </a:t>
            </a:r>
            <a:r>
              <a:rPr lang="cs-CZ" sz="2600" dirty="0" err="1"/>
              <a:t>were</a:t>
            </a:r>
            <a:r>
              <a:rPr lang="cs-CZ" sz="2600" dirty="0"/>
              <a:t> </a:t>
            </a:r>
            <a:r>
              <a:rPr lang="cs-CZ" sz="2600" dirty="0" err="1"/>
              <a:t>used</a:t>
            </a:r>
            <a:r>
              <a:rPr lang="cs-CZ" sz="2600" dirty="0"/>
              <a:t> to </a:t>
            </a:r>
            <a:r>
              <a:rPr lang="cs-CZ" sz="2600" dirty="0" err="1"/>
              <a:t>shoot</a:t>
            </a:r>
            <a:r>
              <a:rPr lang="cs-CZ" sz="2600" dirty="0"/>
              <a:t> </a:t>
            </a:r>
            <a:r>
              <a:rPr lang="cs-CZ" sz="2600" dirty="0" err="1"/>
              <a:t>at</a:t>
            </a:r>
            <a:r>
              <a:rPr lang="cs-CZ" sz="2600" dirty="0"/>
              <a:t> </a:t>
            </a:r>
            <a:r>
              <a:rPr lang="cs-CZ" sz="2600" dirty="0" err="1"/>
              <a:t>short</a:t>
            </a:r>
            <a:r>
              <a:rPr lang="cs-CZ" sz="2600" dirty="0"/>
              <a:t> </a:t>
            </a:r>
            <a:r>
              <a:rPr lang="cs-CZ" sz="2600" dirty="0" err="1"/>
              <a:t>range</a:t>
            </a:r>
            <a:r>
              <a:rPr lang="cs-CZ" sz="2600" dirty="0"/>
              <a:t>. </a:t>
            </a:r>
            <a:endParaRPr lang="cs-CZ" sz="2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49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76672"/>
            <a:ext cx="7200800" cy="5472608"/>
          </a:xfrm>
        </p:spPr>
        <p:txBody>
          <a:bodyPr>
            <a:noAutofit/>
          </a:bodyPr>
          <a:lstStyle/>
          <a:p>
            <a:pPr marL="725488" lvl="1" indent="-284163">
              <a:lnSpc>
                <a:spcPct val="17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P</a:t>
            </a:r>
            <a:r>
              <a:rPr lang="en-US" sz="2600" dirty="0" err="1" smtClean="0"/>
              <a:t>rinciples</a:t>
            </a:r>
            <a:r>
              <a:rPr lang="en-US" sz="2600" dirty="0" smtClean="0"/>
              <a:t> automatic pistols activities are</a:t>
            </a:r>
            <a:r>
              <a:rPr lang="cs-CZ" sz="2600" dirty="0" smtClean="0"/>
              <a:t> </a:t>
            </a:r>
            <a:r>
              <a:rPr lang="cs-CZ" sz="2600" dirty="0" err="1" smtClean="0"/>
              <a:t>an</a:t>
            </a:r>
            <a:endParaRPr lang="cs-CZ" sz="2600" dirty="0" smtClean="0"/>
          </a:p>
          <a:p>
            <a:pPr marL="441325" lvl="1" indent="0">
              <a:lnSpc>
                <a:spcPct val="170000"/>
              </a:lnSpc>
              <a:buClr>
                <a:schemeClr val="bg1">
                  <a:lumMod val="85000"/>
                </a:schemeClr>
              </a:buClr>
              <a:buNone/>
            </a:pPr>
            <a:r>
              <a:rPr lang="cs-CZ" sz="2600" dirty="0" smtClean="0"/>
              <a:t>    </a:t>
            </a:r>
            <a:r>
              <a:rPr lang="cs-CZ" sz="2600" dirty="0" err="1" smtClean="0"/>
              <a:t>unlocked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, a </a:t>
            </a:r>
            <a:r>
              <a:rPr lang="cs-CZ" sz="2600" dirty="0" err="1" smtClean="0"/>
              <a:t>halflocked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 and a  </a:t>
            </a:r>
          </a:p>
          <a:p>
            <a:pPr marL="441325" lvl="1" indent="0">
              <a:lnSpc>
                <a:spcPct val="170000"/>
              </a:lnSpc>
              <a:buClr>
                <a:schemeClr val="bg1">
                  <a:lumMod val="85000"/>
                </a:schemeClr>
              </a:buClr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dirty="0" err="1" smtClean="0"/>
              <a:t>locked</a:t>
            </a:r>
            <a:r>
              <a:rPr lang="cs-CZ" sz="2600" dirty="0" smtClean="0"/>
              <a:t> </a:t>
            </a:r>
            <a:r>
              <a:rPr lang="cs-CZ" sz="2600" dirty="0" err="1" smtClean="0"/>
              <a:t>systems</a:t>
            </a:r>
            <a:r>
              <a:rPr lang="cs-CZ" sz="2600" dirty="0" smtClean="0"/>
              <a:t>.</a:t>
            </a:r>
          </a:p>
          <a:p>
            <a:pPr marL="725488" lvl="2" indent="-284163">
              <a:lnSpc>
                <a:spcPct val="17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smtClean="0"/>
              <a:t>P</a:t>
            </a:r>
            <a:r>
              <a:rPr lang="en-US" sz="2600" dirty="0" err="1" smtClean="0"/>
              <a:t>rinciples</a:t>
            </a:r>
            <a:r>
              <a:rPr lang="en-US" sz="2600" dirty="0" smtClean="0"/>
              <a:t> of the locking mechanism are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</a:t>
            </a:r>
            <a:r>
              <a:rPr lang="cs-CZ" sz="2600" dirty="0" err="1" smtClean="0"/>
              <a:t>with</a:t>
            </a:r>
            <a:r>
              <a:rPr lang="cs-CZ" sz="2600" dirty="0" smtClean="0"/>
              <a:t> a </a:t>
            </a:r>
            <a:r>
              <a:rPr lang="cs-CZ" sz="2600" dirty="0" err="1" smtClean="0"/>
              <a:t>vertical</a:t>
            </a:r>
            <a:r>
              <a:rPr lang="cs-CZ" sz="2600" dirty="0" smtClean="0"/>
              <a:t> </a:t>
            </a:r>
            <a:r>
              <a:rPr lang="cs-CZ" sz="2600" dirty="0" err="1" smtClean="0"/>
              <a:t>reduction</a:t>
            </a:r>
            <a:r>
              <a:rPr lang="cs-CZ" sz="2600" dirty="0" smtClean="0"/>
              <a:t> and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rotating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.</a:t>
            </a:r>
          </a:p>
          <a:p>
            <a:pPr marL="725488" lvl="2" indent="-284163">
              <a:lnSpc>
                <a:spcPct val="17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Advantages</a:t>
            </a:r>
            <a:r>
              <a:rPr lang="cs-CZ" sz="2600" dirty="0" smtClean="0"/>
              <a:t> of </a:t>
            </a:r>
            <a:r>
              <a:rPr lang="cs-CZ" sz="2600" dirty="0" err="1" smtClean="0"/>
              <a:t>pistols</a:t>
            </a:r>
            <a:r>
              <a:rPr lang="cs-CZ" sz="2600" dirty="0" smtClean="0"/>
              <a:t> - 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</a:t>
            </a:r>
            <a:r>
              <a:rPr lang="cs-CZ" sz="2600" dirty="0" err="1" smtClean="0"/>
              <a:t>numbers</a:t>
            </a:r>
            <a:r>
              <a:rPr lang="cs-CZ" sz="2600" dirty="0" smtClean="0"/>
              <a:t> of </a:t>
            </a:r>
            <a:r>
              <a:rPr lang="cs-CZ" sz="2600" dirty="0" err="1" smtClean="0"/>
              <a:t>cartridges</a:t>
            </a:r>
            <a:r>
              <a:rPr lang="cs-CZ" sz="2600" dirty="0" smtClean="0"/>
              <a:t>, a </a:t>
            </a:r>
            <a:r>
              <a:rPr lang="cs-CZ" sz="2600" dirty="0" err="1" smtClean="0"/>
              <a:t>faster</a:t>
            </a:r>
            <a:r>
              <a:rPr lang="cs-CZ" sz="2600" dirty="0" smtClean="0"/>
              <a:t> </a:t>
            </a:r>
            <a:r>
              <a:rPr lang="cs-CZ" sz="2600" dirty="0" err="1" smtClean="0"/>
              <a:t>charging</a:t>
            </a:r>
            <a:r>
              <a:rPr lang="cs-CZ" sz="2600" dirty="0" smtClean="0"/>
              <a:t>, a </a:t>
            </a:r>
            <a:r>
              <a:rPr lang="cs-CZ" sz="2600" dirty="0" err="1" smtClean="0"/>
              <a:t>smaller</a:t>
            </a:r>
            <a:r>
              <a:rPr lang="cs-CZ" sz="2600" dirty="0" smtClean="0"/>
              <a:t> </a:t>
            </a:r>
            <a:r>
              <a:rPr lang="cs-CZ" sz="2600" dirty="0" err="1" smtClean="0"/>
              <a:t>dimension</a:t>
            </a:r>
            <a:r>
              <a:rPr lang="cs-CZ" sz="2600" dirty="0" smtClean="0"/>
              <a:t>, a </a:t>
            </a:r>
            <a:r>
              <a:rPr lang="cs-CZ" sz="2600" dirty="0" err="1" smtClean="0"/>
              <a:t>less</a:t>
            </a:r>
            <a:r>
              <a:rPr lang="cs-CZ" sz="2600" dirty="0" smtClean="0"/>
              <a:t> sensitive to </a:t>
            </a:r>
            <a:r>
              <a:rPr lang="cs-CZ" sz="2600" dirty="0" err="1" smtClean="0"/>
              <a:t>pollution</a:t>
            </a:r>
            <a:r>
              <a:rPr lang="cs-CZ" sz="2600" dirty="0" smtClean="0"/>
              <a:t>, a </a:t>
            </a:r>
            <a:r>
              <a:rPr lang="cs-CZ" sz="2600" dirty="0" err="1" smtClean="0"/>
              <a:t>faster</a:t>
            </a:r>
            <a:r>
              <a:rPr lang="cs-CZ" sz="2600" dirty="0" smtClean="0"/>
              <a:t> </a:t>
            </a:r>
            <a:r>
              <a:rPr lang="cs-CZ" sz="2600" dirty="0" err="1" smtClean="0"/>
              <a:t>shooting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34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76672"/>
            <a:ext cx="7200800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bg1">
                  <a:lumMod val="85000"/>
                </a:schemeClr>
              </a:buClr>
              <a:buFont typeface="Wingdings" panose="05000000000000000000" pitchFamily="2" charset="2"/>
              <a:buChar char="v"/>
            </a:pPr>
            <a:r>
              <a:rPr lang="cs-CZ" sz="2600" dirty="0" err="1" smtClean="0"/>
              <a:t>Advantages</a:t>
            </a:r>
            <a:r>
              <a:rPr lang="cs-CZ" sz="2600" dirty="0" smtClean="0"/>
              <a:t> of </a:t>
            </a:r>
            <a:r>
              <a:rPr lang="cs-CZ" sz="2600" dirty="0" err="1" smtClean="0"/>
              <a:t>revolvers</a:t>
            </a:r>
            <a:r>
              <a:rPr lang="cs-CZ" sz="2600" dirty="0" smtClean="0"/>
              <a:t> are 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</a:t>
            </a:r>
            <a:r>
              <a:rPr lang="cs-CZ" sz="2600" dirty="0" err="1" smtClean="0"/>
              <a:t>readiness</a:t>
            </a:r>
            <a:r>
              <a:rPr lang="cs-CZ" sz="2600" dirty="0" smtClean="0"/>
              <a:t> to </a:t>
            </a:r>
            <a:r>
              <a:rPr lang="cs-CZ" sz="2600" dirty="0" err="1" smtClean="0"/>
              <a:t>shooting</a:t>
            </a:r>
            <a:r>
              <a:rPr lang="cs-CZ" sz="2600" dirty="0" smtClean="0"/>
              <a:t>, </a:t>
            </a: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independence</a:t>
            </a:r>
            <a:r>
              <a:rPr lang="cs-CZ" sz="2600" dirty="0" smtClean="0"/>
              <a:t> of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kind</a:t>
            </a:r>
            <a:r>
              <a:rPr lang="cs-CZ" sz="2600" dirty="0" smtClean="0"/>
              <a:t> of </a:t>
            </a:r>
            <a:r>
              <a:rPr lang="cs-CZ" sz="2600" dirty="0" err="1" smtClean="0"/>
              <a:t>munitions</a:t>
            </a:r>
            <a:r>
              <a:rPr lang="cs-CZ" sz="2600" dirty="0" smtClean="0"/>
              <a:t>, a </a:t>
            </a:r>
            <a:r>
              <a:rPr lang="cs-CZ" sz="2600" dirty="0" err="1" smtClean="0"/>
              <a:t>better</a:t>
            </a:r>
            <a:r>
              <a:rPr lang="cs-CZ" sz="2600" dirty="0" smtClean="0"/>
              <a:t> balance of </a:t>
            </a:r>
            <a:r>
              <a:rPr lang="cs-CZ" sz="2600" dirty="0" err="1" smtClean="0"/>
              <a:t>weapon</a:t>
            </a:r>
            <a:r>
              <a:rPr lang="cs-CZ" sz="2600" dirty="0" smtClean="0"/>
              <a:t>, 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reliability </a:t>
            </a:r>
            <a:r>
              <a:rPr lang="cs-CZ" sz="2600" dirty="0" err="1" smtClean="0"/>
              <a:t>during</a:t>
            </a:r>
            <a:r>
              <a:rPr lang="cs-CZ" sz="2600" dirty="0" smtClean="0"/>
              <a:t> </a:t>
            </a:r>
            <a:r>
              <a:rPr lang="cs-CZ" sz="2600" dirty="0" err="1" smtClean="0"/>
              <a:t>shooting</a:t>
            </a:r>
            <a:r>
              <a:rPr lang="cs-CZ" sz="2600" dirty="0" smtClean="0"/>
              <a:t>, a </a:t>
            </a:r>
            <a:r>
              <a:rPr lang="cs-CZ" sz="2600" dirty="0" err="1" smtClean="0"/>
              <a:t>larger</a:t>
            </a:r>
            <a:r>
              <a:rPr lang="cs-CZ" sz="2600" dirty="0" smtClean="0"/>
              <a:t> </a:t>
            </a:r>
            <a:r>
              <a:rPr lang="cs-CZ" sz="2600" dirty="0" err="1" smtClean="0"/>
              <a:t>safety</a:t>
            </a:r>
            <a:r>
              <a:rPr lang="cs-CZ" sz="2600" dirty="0" smtClean="0"/>
              <a:t> </a:t>
            </a:r>
            <a:r>
              <a:rPr lang="cs-CZ" sz="2600" dirty="0" err="1" smtClean="0"/>
              <a:t>wear</a:t>
            </a:r>
            <a:r>
              <a:rPr lang="cs-CZ" sz="2600" dirty="0" smtClean="0"/>
              <a:t>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20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3022352"/>
            <a:ext cx="6428184" cy="112672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Reference-text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5866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1043608" y="476672"/>
            <a:ext cx="7272808" cy="453650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bg2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bg2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bg2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2"/>
                </a:solidFill>
                <a:latin typeface="+mn-lt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2800" kern="0" smtClean="0">
                <a:solidFill>
                  <a:schemeClr val="bg1"/>
                </a:solidFill>
              </a:rPr>
              <a:t>KŘÍBEK, J. Střelné zbraně I. část, 2. vyd. Brno: PC-DIR spol. s.r.o., 1995.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2800" kern="0" smtClean="0">
                <a:solidFill>
                  <a:schemeClr val="bg1"/>
                </a:solidFill>
              </a:rPr>
              <a:t>ELMAN, J. a Michalíček, V. Česko-Anglický technický slovník, 1. vyd. Praha: Sobotáles, 2002. </a:t>
            </a:r>
            <a:endParaRPr lang="en-GB" sz="2000" kern="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076501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600200" y="1988840"/>
            <a:ext cx="6096000" cy="216024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- obrázky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5866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971601" y="332656"/>
            <a:ext cx="7632847" cy="5400600"/>
          </a:xfrm>
        </p:spPr>
        <p:txBody>
          <a:bodyPr>
            <a:noAutofit/>
          </a:bodyPr>
          <a:lstStyle/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Snímek č.8 [cit. 2013-22-08] Dostupný pod licencí Public </a:t>
            </a:r>
            <a:r>
              <a:rPr lang="cs-CZ" sz="2000" dirty="0" err="1" smtClean="0">
                <a:solidFill>
                  <a:schemeClr val="bg1"/>
                </a:solidFill>
                <a:latin typeface="+mj-lt"/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na WWW   </a:t>
            </a:r>
            <a:r>
              <a:rPr lang="en-GB" sz="2000" dirty="0" smtClean="0">
                <a:hlinkClick r:id="rId3"/>
              </a:rPr>
              <a:t>http://commons.wikimedia.org/wiki/File:M1917_revolver.jpg</a:t>
            </a:r>
            <a:endParaRPr lang="cs-CZ" sz="2000" dirty="0" smtClean="0"/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Snímek č. 13  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[cit. 201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3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-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22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-08] 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Dostupný 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pod </a:t>
            </a:r>
            <a:r>
              <a:rPr lang="en-GB" sz="2000" dirty="0" err="1" smtClean="0">
                <a:solidFill>
                  <a:schemeClr val="bg1"/>
                </a:solidFill>
                <a:latin typeface="+mj-lt"/>
              </a:rPr>
              <a:t>licenc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í</a:t>
            </a:r>
            <a:r>
              <a:rPr lang="en-GB" sz="2000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  <a:latin typeface="+mj-lt"/>
              </a:rPr>
              <a:t>na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Public </a:t>
            </a:r>
            <a:r>
              <a:rPr lang="cs-CZ" sz="2000" dirty="0" err="1" smtClean="0">
                <a:solidFill>
                  <a:schemeClr val="bg1"/>
                </a:solidFill>
                <a:latin typeface="+mj-lt"/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na WWW                                                 </a:t>
            </a:r>
            <a:r>
              <a:rPr lang="en-GB" sz="2000" dirty="0" smtClean="0">
                <a:hlinkClick r:id="rId4"/>
              </a:rPr>
              <a:t>http://commons.wikimedia.org/wiki/File:IOF-32-REV-4.JPG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                        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Snímek č. 16  </a:t>
            </a:r>
            <a:r>
              <a:rPr lang="en-GB" sz="2000" dirty="0" smtClean="0">
                <a:solidFill>
                  <a:schemeClr val="bg1"/>
                </a:solidFill>
              </a:rPr>
              <a:t>[cit. 201</a:t>
            </a:r>
            <a:r>
              <a:rPr lang="cs-CZ" sz="2000" dirty="0" smtClean="0">
                <a:solidFill>
                  <a:schemeClr val="bg1"/>
                </a:solidFill>
              </a:rPr>
              <a:t>3</a:t>
            </a:r>
            <a:r>
              <a:rPr lang="en-GB" sz="2000" dirty="0" smtClean="0">
                <a:solidFill>
                  <a:schemeClr val="bg1"/>
                </a:solidFill>
              </a:rPr>
              <a:t>-2</a:t>
            </a:r>
            <a:r>
              <a:rPr lang="cs-CZ" sz="2000" dirty="0" smtClean="0">
                <a:solidFill>
                  <a:schemeClr val="bg1"/>
                </a:solidFill>
              </a:rPr>
              <a:t>0</a:t>
            </a:r>
            <a:r>
              <a:rPr lang="en-GB" sz="2000" dirty="0" smtClean="0">
                <a:solidFill>
                  <a:schemeClr val="bg1"/>
                </a:solidFill>
              </a:rPr>
              <a:t>-08] </a:t>
            </a:r>
            <a:r>
              <a:rPr lang="cs-CZ" sz="2000" dirty="0" smtClean="0">
                <a:solidFill>
                  <a:schemeClr val="bg1"/>
                </a:solidFill>
              </a:rPr>
              <a:t>Dostupný </a:t>
            </a:r>
            <a:r>
              <a:rPr lang="en-GB" sz="2000" dirty="0" smtClean="0">
                <a:solidFill>
                  <a:schemeClr val="bg1"/>
                </a:solidFill>
              </a:rPr>
              <a:t>pod </a:t>
            </a:r>
            <a:r>
              <a:rPr lang="en-GB" sz="2000" dirty="0" err="1" smtClean="0">
                <a:solidFill>
                  <a:schemeClr val="bg1"/>
                </a:solidFill>
              </a:rPr>
              <a:t>licenc</a:t>
            </a:r>
            <a:r>
              <a:rPr lang="cs-CZ" sz="2000" dirty="0" smtClean="0">
                <a:solidFill>
                  <a:schemeClr val="bg1"/>
                </a:solidFill>
              </a:rPr>
              <a:t>í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na</a:t>
            </a:r>
            <a:r>
              <a:rPr lang="cs-CZ" sz="2000" dirty="0" smtClean="0">
                <a:solidFill>
                  <a:schemeClr val="bg1"/>
                </a:solidFill>
              </a:rPr>
              <a:t> Public </a:t>
            </a:r>
            <a:r>
              <a:rPr lang="cs-CZ" sz="2000" dirty="0" err="1" smtClean="0">
                <a:solidFill>
                  <a:schemeClr val="bg1"/>
                </a:solidFill>
              </a:rPr>
              <a:t>Domain</a:t>
            </a:r>
            <a:r>
              <a:rPr lang="cs-CZ" sz="2000" dirty="0" smtClean="0">
                <a:solidFill>
                  <a:schemeClr val="bg1"/>
                </a:solidFill>
              </a:rPr>
              <a:t> na WWW </a:t>
            </a:r>
            <a:r>
              <a:rPr lang="en-GB" sz="2000" dirty="0" smtClean="0">
                <a:hlinkClick r:id="rId5"/>
              </a:rPr>
              <a:t>http://commons.wikimedia.org/wiki/File:Colt_DA_1877_Colt_SAA_1873.JPG</a:t>
            </a:r>
            <a:endParaRPr lang="cs-CZ" sz="2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17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 Squiggle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Squiggle</Template>
  <TotalTime>2688</TotalTime>
  <Words>1013</Words>
  <Application>Microsoft Office PowerPoint</Application>
  <PresentationFormat>Předvádění na obrazovce (4:3)</PresentationFormat>
  <Paragraphs>154</Paragraphs>
  <Slides>28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Black Squiggle</vt:lpstr>
      <vt:lpstr>Prezentace aplikace PowerPoint</vt:lpstr>
      <vt:lpstr>Prezentace aplikace PowerPoint</vt:lpstr>
      <vt:lpstr>REVISION</vt:lpstr>
      <vt:lpstr>Prezentace aplikace PowerPoint</vt:lpstr>
      <vt:lpstr>PISTOLS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QUIZ</vt:lpstr>
      <vt:lpstr>Prezentace aplikace PowerPoint</vt:lpstr>
      <vt:lpstr>SUMMARY</vt:lpstr>
      <vt:lpstr>Prezentace aplikace PowerPoint</vt:lpstr>
      <vt:lpstr>Prezentace aplikace PowerPoint</vt:lpstr>
      <vt:lpstr>Prezentace aplikace PowerPoint</vt:lpstr>
      <vt:lpstr>Reference-text</vt:lpstr>
      <vt:lpstr>Prezentace aplikace PowerPoint</vt:lpstr>
      <vt:lpstr>Reference - obrázky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190</cp:revision>
  <dcterms:created xsi:type="dcterms:W3CDTF">2012-08-29T17:12:43Z</dcterms:created>
  <dcterms:modified xsi:type="dcterms:W3CDTF">2013-11-06T14:35:21Z</dcterms:modified>
</cp:coreProperties>
</file>