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00" r:id="rId1"/>
  </p:sldMasterIdLst>
  <p:notesMasterIdLst>
    <p:notesMasterId r:id="rId9"/>
  </p:notesMasterIdLst>
  <p:sldIdLst>
    <p:sldId id="256" r:id="rId2"/>
    <p:sldId id="269" r:id="rId3"/>
    <p:sldId id="257" r:id="rId4"/>
    <p:sldId id="258" r:id="rId5"/>
    <p:sldId id="270" r:id="rId6"/>
    <p:sldId id="261" r:id="rId7"/>
    <p:sldId id="26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0066"/>
    <a:srgbClr val="F08A52"/>
    <a:srgbClr val="66FF33"/>
    <a:srgbClr val="FFFF66"/>
    <a:srgbClr val="996E0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3122" autoAdjust="0"/>
  </p:normalViewPr>
  <p:slideViewPr>
    <p:cSldViewPr>
      <p:cViewPr>
        <p:scale>
          <a:sx n="76" d="100"/>
          <a:sy n="76" d="100"/>
        </p:scale>
        <p:origin x="-1206" y="21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53" d="100"/>
          <a:sy n="53" d="100"/>
        </p:scale>
        <p:origin x="-1842" y="-10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C87DF03-B601-49DB-BF9F-B68153AF598F}" type="datetimeFigureOut">
              <a:rPr lang="cs-CZ" smtClean="0"/>
              <a:pPr/>
              <a:t>11.4.2013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7261525-A494-4ACD-BD58-862938CBC48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615040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0D3F59A4-F837-41F0-876E-5CF40EF10FB8}" type="datetimeFigureOut">
              <a:rPr lang="cs-CZ" smtClean="0"/>
              <a:pPr/>
              <a:t>11.4.2013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11.4.2013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11.4.2013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11.4.2013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11.4.2013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11.4.2013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11.4.2013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11.4.2013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0D3F59A4-F837-41F0-876E-5CF40EF10FB8}" type="datetimeFigureOut">
              <a:rPr lang="cs-CZ" smtClean="0"/>
              <a:pPr/>
              <a:t>11.4.2013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11.4.2013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11.4.2013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0D3F59A4-F837-41F0-876E-5CF40EF10FB8}" type="datetimeFigureOut">
              <a:rPr lang="cs-CZ" smtClean="0"/>
              <a:pPr/>
              <a:t>11.4.2013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01" r:id="rId1"/>
    <p:sldLayoutId id="2147483902" r:id="rId2"/>
    <p:sldLayoutId id="2147483903" r:id="rId3"/>
    <p:sldLayoutId id="2147483904" r:id="rId4"/>
    <p:sldLayoutId id="2147483905" r:id="rId5"/>
    <p:sldLayoutId id="2147483906" r:id="rId6"/>
    <p:sldLayoutId id="2147483907" r:id="rId7"/>
    <p:sldLayoutId id="2147483908" r:id="rId8"/>
    <p:sldLayoutId id="2147483909" r:id="rId9"/>
    <p:sldLayoutId id="2147483910" r:id="rId10"/>
    <p:sldLayoutId id="214748391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Zaoblený obdélník 16"/>
          <p:cNvSpPr/>
          <p:nvPr/>
        </p:nvSpPr>
        <p:spPr>
          <a:xfrm>
            <a:off x="785786" y="2857496"/>
            <a:ext cx="7500990" cy="3714776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1600" dirty="0"/>
          </a:p>
        </p:txBody>
      </p:sp>
      <p:sp>
        <p:nvSpPr>
          <p:cNvPr id="18" name="Zaoblený obdélník 17"/>
          <p:cNvSpPr/>
          <p:nvPr/>
        </p:nvSpPr>
        <p:spPr>
          <a:xfrm>
            <a:off x="357158" y="1214422"/>
            <a:ext cx="8166547" cy="1428760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19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4720" y="5323127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" name="TextovéPole 19"/>
          <p:cNvSpPr txBox="1"/>
          <p:nvPr/>
        </p:nvSpPr>
        <p:spPr>
          <a:xfrm>
            <a:off x="857224" y="4786322"/>
            <a:ext cx="76569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000" b="1" dirty="0"/>
              <a:t>ČÍSLO PROJEKTU</a:t>
            </a:r>
            <a:r>
              <a:rPr lang="cs-CZ" sz="2000" dirty="0"/>
              <a:t>: </a:t>
            </a:r>
            <a:r>
              <a:rPr lang="cs-CZ" sz="2000" dirty="0" smtClean="0"/>
              <a:t>CZ.1.07/1.4.00/21.2364</a:t>
            </a:r>
            <a:endParaRPr lang="cs-CZ" sz="2000" dirty="0"/>
          </a:p>
        </p:txBody>
      </p:sp>
      <p:sp>
        <p:nvSpPr>
          <p:cNvPr id="21" name="Obdélník 20"/>
          <p:cNvSpPr/>
          <p:nvPr/>
        </p:nvSpPr>
        <p:spPr>
          <a:xfrm>
            <a:off x="857224" y="3500438"/>
            <a:ext cx="5533887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NÁZEV</a:t>
            </a:r>
            <a:r>
              <a:rPr lang="cs-CZ" sz="2000" dirty="0"/>
              <a:t>: </a:t>
            </a:r>
            <a:r>
              <a:rPr lang="cs-CZ" sz="2000" dirty="0" smtClean="0"/>
              <a:t>VY_32_INOVACE_28_13_HV7_Skála</a:t>
            </a:r>
            <a:endParaRPr lang="cs-CZ" sz="2000" dirty="0"/>
          </a:p>
        </p:txBody>
      </p:sp>
      <p:sp>
        <p:nvSpPr>
          <p:cNvPr id="22" name="Obdélník 21"/>
          <p:cNvSpPr/>
          <p:nvPr/>
        </p:nvSpPr>
        <p:spPr>
          <a:xfrm>
            <a:off x="857224" y="3071810"/>
            <a:ext cx="312297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AUTOR</a:t>
            </a:r>
            <a:r>
              <a:rPr lang="cs-CZ" sz="2000" dirty="0"/>
              <a:t>: </a:t>
            </a:r>
            <a:r>
              <a:rPr lang="cs-CZ" sz="2000" dirty="0" smtClean="0"/>
              <a:t>Mgr. Aleš Skála</a:t>
            </a:r>
            <a:endParaRPr lang="cs-CZ" sz="2000" dirty="0"/>
          </a:p>
        </p:txBody>
      </p:sp>
      <p:sp>
        <p:nvSpPr>
          <p:cNvPr id="23" name="Obdélník 22"/>
          <p:cNvSpPr/>
          <p:nvPr/>
        </p:nvSpPr>
        <p:spPr>
          <a:xfrm>
            <a:off x="857224" y="3929066"/>
            <a:ext cx="2722220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 smtClean="0"/>
              <a:t>TÉMA</a:t>
            </a:r>
            <a:r>
              <a:rPr lang="cs-CZ" sz="2000" dirty="0"/>
              <a:t>: </a:t>
            </a:r>
            <a:r>
              <a:rPr lang="cs-CZ" sz="2000" dirty="0" smtClean="0"/>
              <a:t>Miloš Forman</a:t>
            </a:r>
            <a:endParaRPr lang="cs-CZ" sz="20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500034" y="1214422"/>
            <a:ext cx="8230304" cy="170816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400" dirty="0"/>
              <a:t>Základní škola Libina, příspěvková </a:t>
            </a:r>
            <a:r>
              <a:rPr lang="cs-CZ" sz="1400" dirty="0" smtClean="0"/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400" dirty="0"/>
              <a:t>Název projektu: </a:t>
            </a:r>
            <a:r>
              <a:rPr lang="cs-CZ" sz="1400" dirty="0" smtClean="0"/>
              <a:t>Škola hrou</a:t>
            </a:r>
            <a:endParaRPr lang="cs-CZ" sz="1400" dirty="0"/>
          </a:p>
          <a:p>
            <a:pPr>
              <a:lnSpc>
                <a:spcPct val="150000"/>
              </a:lnSpc>
            </a:pPr>
            <a:r>
              <a:rPr lang="cs-CZ" sz="1400" dirty="0"/>
              <a:t>Tento projekt je spolufinancován Evropským sociálním fondem </a:t>
            </a:r>
            <a:r>
              <a:rPr lang="cs-CZ" sz="1400" dirty="0" smtClean="0"/>
              <a:t>republiky</a:t>
            </a:r>
          </a:p>
          <a:p>
            <a:pPr>
              <a:lnSpc>
                <a:spcPct val="150000"/>
              </a:lnSpc>
            </a:pPr>
            <a:r>
              <a:rPr lang="cs-CZ" sz="1400" dirty="0"/>
              <a:t>Vzdělávací </a:t>
            </a:r>
            <a:r>
              <a:rPr lang="cs-CZ" sz="1400" dirty="0" smtClean="0"/>
              <a:t>oblast: Hudební výchova na 2. stupni</a:t>
            </a:r>
            <a:endParaRPr lang="cs-CZ" sz="1400" dirty="0"/>
          </a:p>
          <a:p>
            <a:pPr>
              <a:lnSpc>
                <a:spcPct val="150000"/>
              </a:lnSpc>
            </a:pPr>
            <a:endParaRPr lang="cs-CZ" sz="1400" dirty="0"/>
          </a:p>
        </p:txBody>
      </p:sp>
      <p:sp>
        <p:nvSpPr>
          <p:cNvPr id="25" name="Obdélník 24"/>
          <p:cNvSpPr/>
          <p:nvPr/>
        </p:nvSpPr>
        <p:spPr>
          <a:xfrm>
            <a:off x="857224" y="4357694"/>
            <a:ext cx="4624984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OBSAH</a:t>
            </a:r>
            <a:r>
              <a:rPr lang="cs-CZ" sz="2000" dirty="0"/>
              <a:t>: </a:t>
            </a:r>
            <a:r>
              <a:rPr lang="cs-CZ" sz="2000" dirty="0" smtClean="0"/>
              <a:t>Život a dílo Miloše Formana</a:t>
            </a:r>
            <a:endParaRPr lang="cs-CZ" sz="2000" dirty="0"/>
          </a:p>
        </p:txBody>
      </p:sp>
      <p:pic>
        <p:nvPicPr>
          <p:cNvPr id="26" name="Obrázek 2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86644" y="1428736"/>
            <a:ext cx="1180036" cy="1029055"/>
          </a:xfrm>
          <a:prstGeom prst="rect">
            <a:avLst/>
          </a:prstGeom>
        </p:spPr>
      </p:pic>
      <p:sp>
        <p:nvSpPr>
          <p:cNvPr id="27" name="TextovéPole 26"/>
          <p:cNvSpPr txBox="1"/>
          <p:nvPr/>
        </p:nvSpPr>
        <p:spPr>
          <a:xfrm>
            <a:off x="1714480" y="428604"/>
            <a:ext cx="5857916" cy="584775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Miloš Forman</a:t>
            </a:r>
            <a:endParaRPr lang="cs-CZ" sz="32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216268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1785926"/>
            <a:ext cx="8229600" cy="1785950"/>
          </a:xfrm>
          <a:solidFill>
            <a:schemeClr val="accent3">
              <a:lumMod val="40000"/>
              <a:lumOff val="60000"/>
            </a:schemeClr>
          </a:solidFill>
          <a:ln>
            <a:solidFill>
              <a:schemeClr val="accent3"/>
            </a:solidFill>
          </a:ln>
        </p:spPr>
        <p:txBody>
          <a:bodyPr>
            <a:normAutofit fontScale="92500" lnSpcReduction="20000"/>
          </a:bodyPr>
          <a:lstStyle/>
          <a:p>
            <a:r>
              <a:rPr lang="cs-CZ" sz="2000" dirty="0" smtClean="0"/>
              <a:t>Materiál seznamuje žáky s jedním s největších českých filmových skladatelů</a:t>
            </a:r>
          </a:p>
          <a:p>
            <a:endParaRPr lang="cs-CZ" sz="2000" dirty="0" smtClean="0"/>
          </a:p>
          <a:p>
            <a:r>
              <a:rPr lang="cs-CZ" sz="2000" dirty="0" smtClean="0"/>
              <a:t>Má za úkol vzdělávat a nabyté vědomosti si ověřit v otázkách</a:t>
            </a:r>
          </a:p>
          <a:p>
            <a:pPr>
              <a:buNone/>
            </a:pPr>
            <a:endParaRPr lang="cs-CZ" sz="2000" dirty="0" smtClean="0"/>
          </a:p>
          <a:p>
            <a:r>
              <a:rPr lang="cs-CZ" sz="2000" dirty="0" smtClean="0"/>
              <a:t>Obsah je pro žáky 7. ročníku a je určen pro interaktivní tabuli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7158" y="428604"/>
            <a:ext cx="8229600" cy="1066800"/>
          </a:xfrm>
        </p:spPr>
        <p:txBody>
          <a:bodyPr/>
          <a:lstStyle/>
          <a:p>
            <a:r>
              <a:rPr lang="cs-CZ" u="sng" dirty="0" smtClean="0"/>
              <a:t>Anotace:</a:t>
            </a:r>
            <a:endParaRPr lang="cs-CZ" u="sng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80068"/>
          </a:xfrm>
        </p:spPr>
        <p:txBody>
          <a:bodyPr>
            <a:normAutofit fontScale="90000"/>
          </a:bodyPr>
          <a:lstStyle/>
          <a:p>
            <a:pPr algn="ctr"/>
            <a:r>
              <a:rPr lang="cs-CZ" u="sng" dirty="0" smtClean="0"/>
              <a:t>Miloš Forman</a:t>
            </a:r>
            <a:br>
              <a:rPr lang="cs-CZ" u="sng" dirty="0" smtClean="0"/>
            </a:br>
            <a:r>
              <a:rPr lang="cs-CZ" dirty="0" smtClean="0"/>
              <a:t>( 1932 –  )</a:t>
            </a:r>
            <a:endParaRPr lang="cs-CZ" u="sng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268760"/>
            <a:ext cx="5425458" cy="542545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2552898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142852"/>
            <a:ext cx="7239000" cy="680068"/>
          </a:xfrm>
        </p:spPr>
        <p:txBody>
          <a:bodyPr>
            <a:normAutofit fontScale="90000"/>
          </a:bodyPr>
          <a:lstStyle/>
          <a:p>
            <a:pPr algn="ctr"/>
            <a:r>
              <a:rPr lang="cs-CZ" u="sng" dirty="0" smtClean="0"/>
              <a:t>Život a dílo </a:t>
            </a:r>
            <a:endParaRPr lang="cs-CZ" u="sng" dirty="0"/>
          </a:p>
        </p:txBody>
      </p:sp>
      <p:sp>
        <p:nvSpPr>
          <p:cNvPr id="8" name="TextovéPole 7"/>
          <p:cNvSpPr txBox="1"/>
          <p:nvPr/>
        </p:nvSpPr>
        <p:spPr>
          <a:xfrm>
            <a:off x="357158" y="856357"/>
            <a:ext cx="8501122" cy="71096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Tx/>
              <a:buChar char="-"/>
            </a:pPr>
            <a:r>
              <a:rPr lang="cs-CZ" sz="2400" dirty="0" smtClean="0"/>
              <a:t> </a:t>
            </a:r>
            <a:r>
              <a:rPr lang="cs-CZ" sz="2400" dirty="0" smtClean="0">
                <a:solidFill>
                  <a:srgbClr val="FF0066"/>
                </a:solidFill>
              </a:rPr>
              <a:t>Miloš Forman </a:t>
            </a:r>
            <a:r>
              <a:rPr lang="cs-CZ" sz="2400" dirty="0" smtClean="0"/>
              <a:t>je český režisér, scénárista a herec, který žije ve Spojených státech</a:t>
            </a:r>
            <a:endParaRPr lang="cs-CZ" sz="2400" b="1" i="1" dirty="0" smtClean="0">
              <a:solidFill>
                <a:srgbClr val="FF0000"/>
              </a:solidFill>
            </a:endParaRPr>
          </a:p>
          <a:p>
            <a:pPr>
              <a:buFontTx/>
              <a:buChar char="-"/>
            </a:pPr>
            <a:endParaRPr lang="cs-CZ" sz="2400" dirty="0" smtClean="0"/>
          </a:p>
          <a:p>
            <a:pPr>
              <a:buFontTx/>
              <a:buChar char="-"/>
            </a:pPr>
            <a:r>
              <a:rPr lang="cs-CZ" sz="2400" dirty="0" smtClean="0"/>
              <a:t> </a:t>
            </a:r>
            <a:r>
              <a:rPr lang="cs-CZ" sz="2400" dirty="0" smtClean="0"/>
              <a:t>má ve své sbírce má </a:t>
            </a:r>
            <a:r>
              <a:rPr lang="cs-CZ" sz="2400" dirty="0" smtClean="0">
                <a:solidFill>
                  <a:srgbClr val="FF0066"/>
                </a:solidFill>
              </a:rPr>
              <a:t>2 </a:t>
            </a:r>
            <a:r>
              <a:rPr lang="cs-CZ" sz="2400" dirty="0" err="1" smtClean="0">
                <a:solidFill>
                  <a:srgbClr val="FF0066"/>
                </a:solidFill>
              </a:rPr>
              <a:t>oscary</a:t>
            </a:r>
            <a:r>
              <a:rPr lang="cs-CZ" sz="2400" dirty="0" smtClean="0">
                <a:solidFill>
                  <a:srgbClr val="FF0066"/>
                </a:solidFill>
              </a:rPr>
              <a:t> </a:t>
            </a:r>
            <a:r>
              <a:rPr lang="cs-CZ" sz="2400" dirty="0" smtClean="0"/>
              <a:t>za nejlepší režii, </a:t>
            </a:r>
            <a:r>
              <a:rPr lang="cs-CZ" sz="2400" dirty="0" smtClean="0">
                <a:solidFill>
                  <a:srgbClr val="FF0066"/>
                </a:solidFill>
              </a:rPr>
              <a:t>3 zlaté glóby a cenu BAFTA</a:t>
            </a:r>
            <a:endParaRPr lang="cs-CZ" sz="2400" dirty="0" smtClean="0">
              <a:solidFill>
                <a:srgbClr val="FF0066"/>
              </a:solidFill>
            </a:endParaRPr>
          </a:p>
          <a:p>
            <a:r>
              <a:rPr lang="cs-CZ" sz="2400" dirty="0" smtClean="0">
                <a:solidFill>
                  <a:srgbClr val="FF0066"/>
                </a:solidFill>
              </a:rPr>
              <a:t> </a:t>
            </a:r>
          </a:p>
          <a:p>
            <a:pPr>
              <a:buFontTx/>
              <a:buChar char="-"/>
            </a:pPr>
            <a:r>
              <a:rPr lang="cs-CZ" sz="2400" dirty="0" smtClean="0"/>
              <a:t> </a:t>
            </a:r>
            <a:r>
              <a:rPr lang="cs-CZ" sz="2400" dirty="0" smtClean="0"/>
              <a:t>po těžkém dětství, kdy jeho rodiče byli vězněni a umírají v koncentračním táboře, se dává na studia na </a:t>
            </a:r>
            <a:r>
              <a:rPr lang="cs-CZ" sz="2400" dirty="0" smtClean="0">
                <a:solidFill>
                  <a:srgbClr val="FF0066"/>
                </a:solidFill>
              </a:rPr>
              <a:t>FAMU</a:t>
            </a:r>
            <a:endParaRPr lang="cs-CZ" sz="2400" dirty="0" smtClean="0">
              <a:solidFill>
                <a:srgbClr val="FF0066"/>
              </a:solidFill>
            </a:endParaRPr>
          </a:p>
          <a:p>
            <a:pPr>
              <a:buFontTx/>
              <a:buChar char="-"/>
            </a:pPr>
            <a:endParaRPr lang="cs-CZ" sz="2400" dirty="0" smtClean="0"/>
          </a:p>
          <a:p>
            <a:pPr>
              <a:buFontTx/>
              <a:buChar char="-"/>
            </a:pPr>
            <a:r>
              <a:rPr lang="cs-CZ" sz="2400" dirty="0" smtClean="0"/>
              <a:t> </a:t>
            </a:r>
            <a:r>
              <a:rPr lang="cs-CZ" sz="2400" dirty="0" smtClean="0"/>
              <a:t>v průběhu normalizace odchází do USA, kde se dále věnuje filmové tvorbě</a:t>
            </a:r>
          </a:p>
          <a:p>
            <a:pPr>
              <a:buFontTx/>
              <a:buChar char="-"/>
            </a:pPr>
            <a:endParaRPr lang="cs-CZ" sz="2400" dirty="0" smtClean="0"/>
          </a:p>
          <a:p>
            <a:pPr>
              <a:buFontTx/>
              <a:buChar char="-"/>
            </a:pPr>
            <a:r>
              <a:rPr lang="cs-CZ" sz="2400" dirty="0" smtClean="0"/>
              <a:t> </a:t>
            </a:r>
            <a:r>
              <a:rPr lang="cs-CZ" sz="2400" dirty="0" smtClean="0"/>
              <a:t>nyní je jedním z nejuznávanějších režiséru v </a:t>
            </a:r>
            <a:r>
              <a:rPr lang="cs-CZ" sz="2400" dirty="0"/>
              <a:t>Č</a:t>
            </a:r>
            <a:r>
              <a:rPr lang="cs-CZ" sz="2400" dirty="0" smtClean="0"/>
              <a:t>echách i ve světě </a:t>
            </a:r>
            <a:endParaRPr lang="cs-CZ" sz="2400" dirty="0" smtClean="0"/>
          </a:p>
          <a:p>
            <a:pPr>
              <a:buFontTx/>
              <a:buChar char="-"/>
            </a:pPr>
            <a:endParaRPr lang="cs-CZ" sz="2400" dirty="0" smtClean="0"/>
          </a:p>
          <a:p>
            <a:endParaRPr lang="cs-CZ" sz="2400" dirty="0" smtClean="0"/>
          </a:p>
          <a:p>
            <a:r>
              <a:rPr lang="cs-CZ" sz="2400" dirty="0" smtClean="0"/>
              <a:t>  </a:t>
            </a:r>
            <a:endParaRPr lang="cs-CZ" sz="2400" b="1" i="1" dirty="0" smtClean="0">
              <a:solidFill>
                <a:srgbClr val="00B0F0"/>
              </a:solidFill>
            </a:endParaRPr>
          </a:p>
          <a:p>
            <a:endParaRPr lang="cs-CZ" sz="2400" b="1" i="1" dirty="0" smtClean="0">
              <a:solidFill>
                <a:srgbClr val="00B0F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003662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4" presetClass="entr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8" grpId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FF0066"/>
                </a:solidFill>
              </a:rPr>
              <a:t>HOŘÍ MÁ PANENKO</a:t>
            </a:r>
          </a:p>
          <a:p>
            <a:r>
              <a:rPr lang="cs-CZ" sz="3600" dirty="0" smtClean="0">
                <a:solidFill>
                  <a:srgbClr val="FF0066"/>
                </a:solidFill>
              </a:rPr>
              <a:t>PŘELET NAD KUKAČČÍM HNÍZDEM</a:t>
            </a:r>
          </a:p>
          <a:p>
            <a:r>
              <a:rPr lang="cs-CZ" sz="3600" dirty="0" smtClean="0">
                <a:solidFill>
                  <a:srgbClr val="FF0066"/>
                </a:solidFill>
              </a:rPr>
              <a:t>VLASY </a:t>
            </a:r>
          </a:p>
          <a:p>
            <a:r>
              <a:rPr lang="cs-CZ" sz="3600" dirty="0" smtClean="0">
                <a:solidFill>
                  <a:srgbClr val="FF0066"/>
                </a:solidFill>
              </a:rPr>
              <a:t>AMEDEUS</a:t>
            </a:r>
          </a:p>
          <a:p>
            <a:r>
              <a:rPr lang="cs-CZ" sz="3600" dirty="0" smtClean="0">
                <a:solidFill>
                  <a:srgbClr val="FF0066"/>
                </a:solidFill>
              </a:rPr>
              <a:t>VALMONT</a:t>
            </a:r>
          </a:p>
          <a:p>
            <a:r>
              <a:rPr lang="cs-CZ" sz="3600" dirty="0" smtClean="0">
                <a:solidFill>
                  <a:srgbClr val="FF0066"/>
                </a:solidFill>
              </a:rPr>
              <a:t>MUŽ NA MĚSÍCI</a:t>
            </a:r>
          </a:p>
          <a:p>
            <a:r>
              <a:rPr lang="cs-CZ" sz="3600" dirty="0" smtClean="0">
                <a:solidFill>
                  <a:srgbClr val="FF0066"/>
                </a:solidFill>
              </a:rPr>
              <a:t>GOYOVY PŘÍZRAKY</a:t>
            </a:r>
            <a:endParaRPr lang="cs-CZ" sz="3600" dirty="0">
              <a:solidFill>
                <a:srgbClr val="FF0066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u="sng" dirty="0" smtClean="0"/>
              <a:t>Dílo</a:t>
            </a:r>
            <a:endParaRPr lang="cs-CZ" u="sng" dirty="0"/>
          </a:p>
        </p:txBody>
      </p:sp>
    </p:spTree>
    <p:extLst>
      <p:ext uri="{BB962C8B-B14F-4D97-AF65-F5344CB8AC3E}">
        <p14:creationId xmlns:p14="http://schemas.microsoft.com/office/powerpoint/2010/main" val="38422301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000"/>
                            </p:stCondLst>
                            <p:childTnLst>
                              <p:par>
                                <p:cTn id="2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000"/>
                            </p:stCondLst>
                            <p:childTnLst>
                              <p:par>
                                <p:cTn id="3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6000"/>
                            </p:stCondLst>
                            <p:childTnLst>
                              <p:par>
                                <p:cTn id="4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7000"/>
                            </p:stCondLst>
                            <p:childTnLst>
                              <p:par>
                                <p:cTn id="4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80068"/>
          </a:xfrm>
        </p:spPr>
        <p:txBody>
          <a:bodyPr>
            <a:normAutofit fontScale="90000"/>
          </a:bodyPr>
          <a:lstStyle/>
          <a:p>
            <a:pPr algn="ctr"/>
            <a:r>
              <a:rPr lang="cs-CZ" u="sng" dirty="0" smtClean="0"/>
              <a:t>Otázky a odpovědi</a:t>
            </a:r>
            <a:endParaRPr lang="cs-CZ" u="sng" dirty="0"/>
          </a:p>
        </p:txBody>
      </p:sp>
      <p:sp>
        <p:nvSpPr>
          <p:cNvPr id="26" name="Elipsa 25"/>
          <p:cNvSpPr/>
          <p:nvPr/>
        </p:nvSpPr>
        <p:spPr>
          <a:xfrm>
            <a:off x="1285852" y="1500174"/>
            <a:ext cx="5786478" cy="1714512"/>
          </a:xfrm>
          <a:prstGeom prst="ellipse">
            <a:avLst/>
          </a:prstGeom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Kde vystudova</a:t>
            </a:r>
            <a:r>
              <a:rPr lang="cs-CZ" sz="2000" dirty="0" smtClean="0"/>
              <a:t>l Forman herectví?</a:t>
            </a:r>
            <a:r>
              <a:rPr lang="cs-CZ" sz="2000" dirty="0" smtClean="0"/>
              <a:t>?</a:t>
            </a:r>
            <a:endParaRPr lang="cs-CZ" sz="2000" dirty="0"/>
          </a:p>
        </p:txBody>
      </p:sp>
      <p:sp>
        <p:nvSpPr>
          <p:cNvPr id="27" name="Obláček 26"/>
          <p:cNvSpPr/>
          <p:nvPr/>
        </p:nvSpPr>
        <p:spPr>
          <a:xfrm>
            <a:off x="6340917" y="302327"/>
            <a:ext cx="2472339" cy="1785950"/>
          </a:xfrm>
          <a:prstGeom prst="cloudCallou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Na FAMU</a:t>
            </a:r>
            <a:endParaRPr lang="cs-CZ" dirty="0"/>
          </a:p>
        </p:txBody>
      </p:sp>
      <p:sp>
        <p:nvSpPr>
          <p:cNvPr id="28" name="Elipsa 27"/>
          <p:cNvSpPr/>
          <p:nvPr/>
        </p:nvSpPr>
        <p:spPr>
          <a:xfrm>
            <a:off x="1285852" y="3929066"/>
            <a:ext cx="5857916" cy="1714512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Za které filmy získal </a:t>
            </a:r>
            <a:r>
              <a:rPr lang="cs-CZ" sz="2000" dirty="0" err="1" smtClean="0">
                <a:solidFill>
                  <a:schemeClr val="tx1"/>
                </a:solidFill>
              </a:rPr>
              <a:t>oscara</a:t>
            </a:r>
            <a:r>
              <a:rPr lang="cs-CZ" sz="2000" dirty="0" smtClean="0">
                <a:solidFill>
                  <a:schemeClr val="tx1"/>
                </a:solidFill>
              </a:rPr>
              <a:t>?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29" name="Obláček 28"/>
          <p:cNvSpPr/>
          <p:nvPr/>
        </p:nvSpPr>
        <p:spPr>
          <a:xfrm>
            <a:off x="6072198" y="2786058"/>
            <a:ext cx="2500330" cy="1785950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Přelet nad ku</a:t>
            </a:r>
            <a:r>
              <a:rPr lang="cs-CZ" sz="2000" dirty="0" smtClean="0"/>
              <a:t>kaččím hnízdem, Amadeus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40490819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26" grpId="0" animBg="1"/>
      <p:bldP spid="27" grpId="0" animBg="1"/>
      <p:bldP spid="28" grpId="0" animBg="1"/>
      <p:bldP spid="2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42918"/>
            <a:ext cx="7239000" cy="581281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u="sng" dirty="0" smtClean="0"/>
              <a:t>Citace: </a:t>
            </a:r>
          </a:p>
          <a:p>
            <a:pPr marL="0" indent="0">
              <a:buNone/>
            </a:pPr>
            <a:r>
              <a:rPr lang="cs-CZ" sz="2400" dirty="0" smtClean="0"/>
              <a:t>Učebnice-</a:t>
            </a:r>
            <a:r>
              <a:rPr lang="cs-CZ" sz="1200" dirty="0" smtClean="0"/>
              <a:t>CHARALAMBIDIS, </a:t>
            </a:r>
            <a:r>
              <a:rPr lang="cs-CZ" sz="1200" dirty="0" err="1" smtClean="0"/>
              <a:t>Alexandros</a:t>
            </a:r>
            <a:r>
              <a:rPr lang="cs-CZ" sz="1200" dirty="0" smtClean="0"/>
              <a:t>; PILKA, Jiří; CÍSAŘ, Zdeněk a kol. </a:t>
            </a:r>
            <a:r>
              <a:rPr lang="cs-CZ" sz="1200" i="1" dirty="0" smtClean="0"/>
              <a:t>Hudební výchova pro 7. ročník základní školy</a:t>
            </a:r>
            <a:r>
              <a:rPr lang="cs-CZ" sz="1200" dirty="0" smtClean="0"/>
              <a:t>. Praha 2: pedagogické, 1998, ISBN 80-7235-048-X.</a:t>
            </a:r>
            <a:endParaRPr lang="cs-CZ" sz="1200" b="1" u="sng" dirty="0" smtClean="0"/>
          </a:p>
          <a:p>
            <a:pPr marL="109728" indent="0">
              <a:buNone/>
            </a:pPr>
            <a:r>
              <a:rPr lang="cs-CZ" sz="2400" dirty="0" smtClean="0"/>
              <a:t>Obr. 1. </a:t>
            </a:r>
            <a:r>
              <a:rPr lang="cs-CZ" sz="2400" dirty="0" smtClean="0"/>
              <a:t>-</a:t>
            </a:r>
            <a:r>
              <a:rPr lang="cs-CZ" sz="1200" dirty="0" smtClean="0"/>
              <a:t>CHE</a:t>
            </a:r>
            <a:r>
              <a:rPr lang="cs-CZ" sz="1200" dirty="0"/>
              <a:t>. </a:t>
            </a:r>
            <a:r>
              <a:rPr lang="cs-CZ" sz="1200" i="1" dirty="0" err="1"/>
              <a:t>wikimedia</a:t>
            </a:r>
            <a:r>
              <a:rPr lang="cs-CZ" sz="1200" dirty="0"/>
              <a:t> [online]. [cit. 11.4.2013]. Dostupný na WWW: http://cs.wikipedia.org/wiki/Soubor:Milos_Forman.jpg </a:t>
            </a:r>
            <a:endParaRPr lang="cs-CZ" sz="1200" dirty="0" smtClean="0"/>
          </a:p>
        </p:txBody>
      </p:sp>
    </p:spTree>
    <p:extLst>
      <p:ext uri="{BB962C8B-B14F-4D97-AF65-F5344CB8AC3E}">
        <p14:creationId xmlns:p14="http://schemas.microsoft.com/office/powerpoint/2010/main" val="242649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1942</TotalTime>
  <Words>157</Words>
  <Application>Microsoft Office PowerPoint</Application>
  <PresentationFormat>Předvádění na obrazovce (4:3)</PresentationFormat>
  <Paragraphs>46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Shluk</vt:lpstr>
      <vt:lpstr>Prezentace aplikace PowerPoint</vt:lpstr>
      <vt:lpstr>Anotace:</vt:lpstr>
      <vt:lpstr>Miloš Forman ( 1932 –  )</vt:lpstr>
      <vt:lpstr>Život a dílo </vt:lpstr>
      <vt:lpstr>Dílo</vt:lpstr>
      <vt:lpstr>Otázky a odpovědi</vt:lpstr>
      <vt:lpstr>Prezentace aplikace PowerPoint</vt:lpstr>
    </vt:vector>
  </TitlesOfParts>
  <Company>doma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</dc:creator>
  <cp:lastModifiedBy>uzivatel17</cp:lastModifiedBy>
  <cp:revision>208</cp:revision>
  <dcterms:created xsi:type="dcterms:W3CDTF">2011-03-22T17:13:23Z</dcterms:created>
  <dcterms:modified xsi:type="dcterms:W3CDTF">2013-04-11T08:01:18Z</dcterms:modified>
</cp:coreProperties>
</file>