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336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16. 4. 2013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VY_32_INOVACE_27_07_HV6_Skála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1729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Píseň a její hudební forma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72923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Píseň a její hudební forma, periody, nejstarší písně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Píseň a její hudební forma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seznámení s písní a jejími formami s periodami a nejstaršími písněmi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si mohou nabyté vědomosti ověřit v závěrečných otázkách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Píseň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214282" y="1500174"/>
            <a:ext cx="714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14282" y="1071546"/>
            <a:ext cx="792961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Píseň</a:t>
            </a:r>
            <a:r>
              <a:rPr lang="cs-CZ" sz="2800" b="1" dirty="0" smtClean="0"/>
              <a:t> – je jeden ze základních typů   	  	hudebního projevu</a:t>
            </a:r>
          </a:p>
          <a:p>
            <a:r>
              <a:rPr lang="cs-CZ" sz="2800" b="1" dirty="0" smtClean="0"/>
              <a:t>         </a:t>
            </a:r>
            <a:r>
              <a:rPr lang="cs-CZ" sz="2800" dirty="0" smtClean="0"/>
              <a:t>- spojuje se v ní hudba (melodie) se 	slovem (textem) </a:t>
            </a:r>
          </a:p>
          <a:p>
            <a:r>
              <a:rPr lang="cs-CZ" sz="2800" dirty="0" smtClean="0"/>
              <a:t>   	- je nejoblíbenější a nejrozšířenější 	</a:t>
            </a:r>
            <a:r>
              <a:rPr lang="cs-CZ" sz="2800" dirty="0" smtClean="0">
                <a:solidFill>
                  <a:srgbClr val="00B0F0"/>
                </a:solidFill>
              </a:rPr>
              <a:t>hudební formou</a:t>
            </a:r>
          </a:p>
          <a:p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14282" y="4005064"/>
            <a:ext cx="728667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Skladba písně </a:t>
            </a:r>
            <a:r>
              <a:rPr lang="cs-CZ" sz="2800" dirty="0" smtClean="0"/>
              <a:t>– píseň se skládá z taktů, které se dají rozdělit na </a:t>
            </a:r>
            <a:r>
              <a:rPr lang="cs-CZ" sz="2800" dirty="0" smtClean="0">
                <a:solidFill>
                  <a:srgbClr val="00B0F0"/>
                </a:solidFill>
              </a:rPr>
              <a:t>předvětí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rgbClr val="00B0F0"/>
                </a:solidFill>
              </a:rPr>
              <a:t>závětí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Perioda</a:t>
            </a:r>
            <a:r>
              <a:rPr lang="cs-CZ" sz="2800" b="1" dirty="0" smtClean="0"/>
              <a:t> – nejjednodušší (jednodílná) 		     hudební forma</a:t>
            </a:r>
          </a:p>
          <a:p>
            <a:r>
              <a:rPr lang="cs-CZ" sz="2800" b="1" dirty="0"/>
              <a:t>	 </a:t>
            </a:r>
            <a:r>
              <a:rPr lang="cs-CZ" sz="2800" b="1" dirty="0" smtClean="0"/>
              <a:t>    </a:t>
            </a:r>
            <a:r>
              <a:rPr lang="cs-CZ" sz="2800" dirty="0" smtClean="0"/>
              <a:t>- vznikne spojením předvětí a 	     závětí v jeden uzavřený celek</a:t>
            </a: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Hudební formy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291750" y="1556792"/>
            <a:ext cx="867876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Hudební formy </a:t>
            </a:r>
            <a:r>
              <a:rPr lang="cs-CZ" sz="2800" b="1" dirty="0" smtClean="0"/>
              <a:t>– </a:t>
            </a:r>
            <a:r>
              <a:rPr lang="cs-CZ" sz="2800" b="1" dirty="0" smtClean="0">
                <a:solidFill>
                  <a:srgbClr val="00B0F0"/>
                </a:solidFill>
              </a:rPr>
              <a:t>malé písňové formy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	</a:t>
            </a:r>
            <a:r>
              <a:rPr lang="cs-CZ" sz="2800" b="1" dirty="0" smtClean="0">
                <a:solidFill>
                  <a:srgbClr val="00B0F0"/>
                </a:solidFill>
              </a:rPr>
              <a:t>		</a:t>
            </a:r>
            <a:r>
              <a:rPr lang="cs-CZ" sz="2800" dirty="0" smtClean="0"/>
              <a:t>- značíme je malými písmeny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		-</a:t>
            </a:r>
            <a:r>
              <a:rPr lang="cs-CZ" sz="2800" dirty="0" smtClean="0"/>
              <a:t> jednodílné (schéma </a:t>
            </a:r>
            <a:r>
              <a:rPr lang="cs-CZ" sz="2800" dirty="0" smtClean="0">
                <a:solidFill>
                  <a:srgbClr val="00B0F0"/>
                </a:solidFill>
              </a:rPr>
              <a:t>a</a:t>
            </a:r>
            <a:r>
              <a:rPr lang="cs-CZ" sz="2800" dirty="0" smtClean="0"/>
              <a:t>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- dvojdílné (schéma </a:t>
            </a:r>
            <a:r>
              <a:rPr lang="cs-CZ" sz="2800" dirty="0" smtClean="0">
                <a:solidFill>
                  <a:srgbClr val="00B0F0"/>
                </a:solidFill>
              </a:rPr>
              <a:t>a b</a:t>
            </a:r>
            <a:r>
              <a:rPr lang="cs-CZ" sz="2800" dirty="0" smtClean="0"/>
              <a:t>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- trojdílné (schéma </a:t>
            </a:r>
            <a:r>
              <a:rPr lang="cs-CZ" sz="2800" dirty="0" smtClean="0">
                <a:solidFill>
                  <a:srgbClr val="00B0F0"/>
                </a:solidFill>
              </a:rPr>
              <a:t>a b a</a:t>
            </a:r>
            <a:r>
              <a:rPr lang="cs-CZ" sz="2800" dirty="0" smtClean="0"/>
              <a:t>)</a:t>
            </a:r>
          </a:p>
          <a:p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/>
              <a:t>        -</a:t>
            </a:r>
            <a:r>
              <a:rPr lang="cs-CZ" sz="2800" b="1" dirty="0" smtClean="0">
                <a:solidFill>
                  <a:srgbClr val="00B0F0"/>
                </a:solidFill>
              </a:rPr>
              <a:t> velké písňové formy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	</a:t>
            </a:r>
            <a:r>
              <a:rPr lang="cs-CZ" sz="2800" b="1" dirty="0" smtClean="0">
                <a:solidFill>
                  <a:srgbClr val="00B0F0"/>
                </a:solidFill>
              </a:rPr>
              <a:t>		</a:t>
            </a:r>
            <a:r>
              <a:rPr lang="cs-CZ" sz="2800" dirty="0" smtClean="0"/>
              <a:t>- ty značíme velkými písmeny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		</a:t>
            </a:r>
            <a:r>
              <a:rPr lang="cs-CZ" sz="2800" dirty="0" smtClean="0"/>
              <a:t>- např. velká třídílná písňová 				forma </a:t>
            </a:r>
            <a:r>
              <a:rPr lang="cs-CZ" sz="2800" dirty="0" smtClean="0">
                <a:solidFill>
                  <a:srgbClr val="00B0F0"/>
                </a:solidFill>
              </a:rPr>
              <a:t>A B A</a:t>
            </a:r>
            <a:r>
              <a:rPr lang="cs-CZ" sz="2800" dirty="0" smtClean="0"/>
              <a:t>, kde </a:t>
            </a:r>
            <a:r>
              <a:rPr lang="cs-CZ" sz="2800" dirty="0" smtClean="0">
                <a:solidFill>
                  <a:srgbClr val="00B0F0"/>
                </a:solidFill>
              </a:rPr>
              <a:t>A = např. a b 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	   </a:t>
            </a:r>
            <a:r>
              <a:rPr lang="cs-CZ" sz="2800" dirty="0" smtClean="0">
                <a:solidFill>
                  <a:srgbClr val="00B0F0"/>
                </a:solidFill>
              </a:rPr>
              <a:t>B = c d c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	   </a:t>
            </a:r>
            <a:r>
              <a:rPr lang="cs-CZ" sz="2800" dirty="0" smtClean="0">
                <a:solidFill>
                  <a:srgbClr val="00B0F0"/>
                </a:solidFill>
              </a:rPr>
              <a:t>A = a b a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Nejstarší písně</a:t>
            </a:r>
            <a:endParaRPr lang="cs-CZ" u="sng" dirty="0"/>
          </a:p>
        </p:txBody>
      </p:sp>
      <p:pic>
        <p:nvPicPr>
          <p:cNvPr id="1026" name="Picture 2" descr="http://upload.wikimedia.org/wikipedia/commons/8/8d/2._St%C3%A8le_portant_l%E2%80%99inscription_de_Seikil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272932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1750" y="1556792"/>
            <a:ext cx="86787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SEIKILOVA PÍSEŇ </a:t>
            </a:r>
            <a:r>
              <a:rPr lang="cs-CZ" sz="2800" b="1" smtClean="0"/>
              <a:t>– </a:t>
            </a:r>
            <a:r>
              <a:rPr lang="cs-CZ" sz="2800" b="1" smtClean="0"/>
              <a:t>dosud </a:t>
            </a:r>
            <a:r>
              <a:rPr lang="cs-CZ" sz="2800" b="1" dirty="0" smtClean="0"/>
              <a:t>nejstarší zapsaná 				hudební památka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		</a:t>
            </a:r>
            <a:r>
              <a:rPr lang="cs-CZ" sz="2800" dirty="0" smtClean="0"/>
              <a:t>- pochází z antického </a:t>
            </a:r>
            <a:r>
              <a:rPr lang="cs-CZ" sz="2800" dirty="0"/>
              <a:t>Ř</a:t>
            </a:r>
            <a:r>
              <a:rPr lang="cs-CZ" sz="2800" dirty="0" smtClean="0"/>
              <a:t>ecka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    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	</a:t>
            </a:r>
            <a:r>
              <a:rPr lang="cs-CZ" sz="2800" b="1" dirty="0" smtClean="0">
                <a:solidFill>
                  <a:srgbClr val="00B0F0"/>
                </a:solidFill>
              </a:rPr>
              <a:t>		HOSPODINE, POMILUJ NY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	</a:t>
            </a:r>
            <a:r>
              <a:rPr lang="cs-CZ" sz="2800" b="1" dirty="0" smtClean="0">
                <a:solidFill>
                  <a:srgbClr val="00B0F0"/>
                </a:solidFill>
              </a:rPr>
              <a:t>		</a:t>
            </a:r>
            <a:r>
              <a:rPr lang="cs-CZ" sz="2800" b="1" dirty="0" smtClean="0"/>
              <a:t>- je nejstarší dochovanou 					památkou v našich zemích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- vznikla asi v 10. století našeho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letopočtu</a:t>
            </a:r>
          </a:p>
        </p:txBody>
      </p:sp>
    </p:spTree>
    <p:extLst>
      <p:ext uri="{BB962C8B-B14F-4D97-AF65-F5344CB8AC3E}">
        <p14:creationId xmlns:p14="http://schemas.microsoft.com/office/powerpoint/2010/main" val="249898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01555" y="1700808"/>
            <a:ext cx="5857916" cy="207170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 Z čeho se skládá píseň?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126635" y="807833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předvětí a závětí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4581203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 Jak se jmenuje nejstarší hudební památka?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5643570" y="3284984"/>
            <a:ext cx="3286148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Seikilova</a:t>
            </a:r>
            <a:r>
              <a:rPr lang="cs-CZ" sz="2400" b="1" dirty="0" smtClean="0"/>
              <a:t> píseň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16.12.2012]. </a:t>
            </a:r>
            <a:r>
              <a:rPr lang="cs-CZ" sz="1200"/>
              <a:t>Dostupný na WWW: http://upload.wikimedia.org/wikipedia/commons/8/8d/2._St%C3%A8le_portant_l%E2%80%99inscription_de_Seikilos.jpg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1995</TotalTime>
  <Words>209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Anotace:</vt:lpstr>
      <vt:lpstr>Píseň</vt:lpstr>
      <vt:lpstr>Hudební formy</vt:lpstr>
      <vt:lpstr>Nejstarší písně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211</cp:revision>
  <dcterms:created xsi:type="dcterms:W3CDTF">2011-03-22T17:13:23Z</dcterms:created>
  <dcterms:modified xsi:type="dcterms:W3CDTF">2013-04-16T11:07:15Z</dcterms:modified>
</cp:coreProperties>
</file>