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9"/>
  </p:notesMasterIdLst>
  <p:sldIdLst>
    <p:sldId id="256" r:id="rId2"/>
    <p:sldId id="269" r:id="rId3"/>
    <p:sldId id="257" r:id="rId4"/>
    <p:sldId id="258" r:id="rId5"/>
    <p:sldId id="270" r:id="rId6"/>
    <p:sldId id="261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-1206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15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tGloNIXBG8U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53388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VY_32_INOVACE_28_15_HV6_Skála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298671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Antonín Dvořák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488787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Život a dílo Antonína Dvořáka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1714480" y="428604"/>
            <a:ext cx="5857916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Antonín Dvořák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2651186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rmAutofit lnSpcReduction="10000"/>
          </a:bodyPr>
          <a:lstStyle/>
          <a:p>
            <a:r>
              <a:rPr lang="cs-CZ" sz="2000" dirty="0" smtClean="0"/>
              <a:t>Materiál seznamuje žáky s životem a dílem hudebního skladatele Antonína Dvořáka</a:t>
            </a:r>
          </a:p>
          <a:p>
            <a:endParaRPr lang="cs-CZ" sz="2000" dirty="0" smtClean="0"/>
          </a:p>
          <a:p>
            <a:r>
              <a:rPr lang="cs-CZ" sz="2000" dirty="0" smtClean="0"/>
              <a:t>Má za úkol vzdělávat a nabyté vědomosti si ověřit v otázkách</a:t>
            </a:r>
          </a:p>
          <a:p>
            <a:endParaRPr lang="cs-CZ" sz="2000" dirty="0" smtClean="0"/>
          </a:p>
          <a:p>
            <a:r>
              <a:rPr lang="cs-CZ" sz="2000" dirty="0" smtClean="0"/>
              <a:t>Obsah je pro žáky 6. ročníku a je určen pro interaktivní tabuli, při připojení k internetu je možné si poslechnout i hudební ukázku tohoto skladatele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Antonín Dvořák</a:t>
            </a:r>
            <a:br>
              <a:rPr lang="cs-CZ" u="sng" dirty="0" smtClean="0"/>
            </a:br>
            <a:r>
              <a:rPr lang="cs-CZ" dirty="0" smtClean="0"/>
              <a:t>( </a:t>
            </a:r>
            <a:r>
              <a:rPr lang="cs-CZ" dirty="0" smtClean="0"/>
              <a:t>1841 </a:t>
            </a:r>
            <a:r>
              <a:rPr lang="cs-CZ" dirty="0" smtClean="0"/>
              <a:t>- </a:t>
            </a:r>
            <a:r>
              <a:rPr lang="cs-CZ" dirty="0" smtClean="0"/>
              <a:t>1904 </a:t>
            </a:r>
            <a:r>
              <a:rPr lang="cs-CZ" dirty="0" smtClean="0"/>
              <a:t>)</a:t>
            </a:r>
            <a:endParaRPr lang="cs-CZ" u="sng" dirty="0"/>
          </a:p>
        </p:txBody>
      </p:sp>
      <p:pic>
        <p:nvPicPr>
          <p:cNvPr id="1028" name="Picture 4" descr="http://upload.wikimedia.org/wikipedia/commons/f/fb/Dvorak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196753"/>
            <a:ext cx="3724275" cy="5544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01891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Život </a:t>
            </a:r>
            <a:endParaRPr lang="cs-CZ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3884" y="881959"/>
            <a:ext cx="871540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smtClean="0"/>
              <a:t>Antonín Dvořák</a:t>
            </a:r>
            <a:r>
              <a:rPr lang="cs-CZ" sz="2400" dirty="0" smtClean="0"/>
              <a:t> </a:t>
            </a:r>
            <a:r>
              <a:rPr lang="cs-CZ" sz="2400" dirty="0" smtClean="0"/>
              <a:t>byl český skladatel, tvořící </a:t>
            </a:r>
            <a:r>
              <a:rPr lang="cs-CZ" sz="2400" dirty="0" smtClean="0"/>
              <a:t>a žijící i v zahraničí, kde se </a:t>
            </a:r>
            <a:r>
              <a:rPr lang="cs-CZ" sz="2400" dirty="0" smtClean="0"/>
              <a:t>mu dostalo velkého věhlasu</a:t>
            </a:r>
            <a:endParaRPr lang="cs-CZ" sz="2400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endParaRPr lang="cs-CZ" sz="2400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r>
              <a:rPr lang="cs-CZ" sz="2400" dirty="0" smtClean="0"/>
              <a:t>Narodil se </a:t>
            </a:r>
            <a:r>
              <a:rPr lang="cs-CZ" sz="2400" dirty="0" smtClean="0">
                <a:solidFill>
                  <a:srgbClr val="FF0000"/>
                </a:solidFill>
              </a:rPr>
              <a:t>v </a:t>
            </a:r>
            <a:r>
              <a:rPr lang="cs-CZ" sz="2400" dirty="0" smtClean="0">
                <a:solidFill>
                  <a:srgbClr val="FF0000"/>
                </a:solidFill>
              </a:rPr>
              <a:t>Nelahozevsi</a:t>
            </a:r>
            <a:r>
              <a:rPr lang="cs-CZ" sz="2400" dirty="0" smtClean="0"/>
              <a:t>, nedaleko Kralup nad Vltavou, již od dětství hrál na </a:t>
            </a:r>
            <a:r>
              <a:rPr lang="cs-CZ" sz="2400" dirty="0" smtClean="0">
                <a:solidFill>
                  <a:srgbClr val="FF0000"/>
                </a:solidFill>
              </a:rPr>
              <a:t>klavír, housle a varhany</a:t>
            </a:r>
            <a:endParaRPr lang="cs-CZ" sz="2400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Za svůj život napsal </a:t>
            </a:r>
            <a:r>
              <a:rPr lang="cs-CZ" sz="2400" dirty="0" smtClean="0"/>
              <a:t>obrovské množství symfonií, které obvykle bývají hrány na všech významných symfonických akcích</a:t>
            </a:r>
            <a:endParaRPr lang="cs-CZ" sz="2400" dirty="0" smtClean="0"/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V letech </a:t>
            </a:r>
            <a:r>
              <a:rPr lang="cs-CZ" sz="2400" dirty="0" smtClean="0">
                <a:solidFill>
                  <a:srgbClr val="FF0000"/>
                </a:solidFill>
              </a:rPr>
              <a:t>1892-1895</a:t>
            </a:r>
            <a:r>
              <a:rPr lang="cs-CZ" sz="2400" dirty="0" smtClean="0"/>
              <a:t> se proslavil i v </a:t>
            </a:r>
            <a:r>
              <a:rPr lang="cs-CZ" sz="2400" dirty="0" smtClean="0">
                <a:solidFill>
                  <a:srgbClr val="FF0000"/>
                </a:solidFill>
              </a:rPr>
              <a:t>USA</a:t>
            </a:r>
            <a:r>
              <a:rPr lang="cs-CZ" sz="2400" dirty="0" smtClean="0"/>
              <a:t>, čímž si zajistil celosvětovou přízeň</a:t>
            </a:r>
            <a:endParaRPr lang="cs-CZ" sz="2400" dirty="0" smtClean="0"/>
          </a:p>
          <a:p>
            <a:pPr>
              <a:buFontTx/>
              <a:buChar char="-"/>
            </a:pP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/>
              <a:t>-Antonín Dvořák zemřel na srdeční selhání a je pohřben na </a:t>
            </a:r>
            <a:r>
              <a:rPr lang="cs-CZ" sz="2400" dirty="0" smtClean="0">
                <a:solidFill>
                  <a:srgbClr val="FF0000"/>
                </a:solidFill>
              </a:rPr>
              <a:t>Vyšehradském hřbitově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481328"/>
            <a:ext cx="8784976" cy="4525963"/>
          </a:xfrm>
        </p:spPr>
        <p:txBody>
          <a:bodyPr>
            <a:noAutofit/>
          </a:bodyPr>
          <a:lstStyle/>
          <a:p>
            <a:r>
              <a:rPr lang="cs-CZ" sz="2400" b="1" dirty="0" smtClean="0"/>
              <a:t>Symfonie –</a:t>
            </a:r>
            <a:r>
              <a:rPr lang="cs-CZ" sz="2400" b="1" dirty="0" smtClean="0">
                <a:solidFill>
                  <a:srgbClr val="FF0000"/>
                </a:solidFill>
              </a:rPr>
              <a:t> napsal 9 SYMFONIÍ, z nichž asi            	          		  nejznámější je 9 symfonie - NOVOSVĚTSKÁ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b="1" dirty="0" smtClean="0"/>
              <a:t>Opery – </a:t>
            </a:r>
            <a:r>
              <a:rPr lang="cs-CZ" sz="2400" b="1" dirty="0" smtClean="0">
                <a:solidFill>
                  <a:srgbClr val="FF0000"/>
                </a:solidFill>
              </a:rPr>
              <a:t>RUSALKA</a:t>
            </a:r>
          </a:p>
          <a:p>
            <a:pPr marL="109728" indent="0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               ČERT A KÁČA</a:t>
            </a:r>
          </a:p>
          <a:p>
            <a:pPr marL="109728" indent="0">
              <a:buNone/>
            </a:pPr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              JAKOBÍN</a:t>
            </a:r>
          </a:p>
          <a:p>
            <a:pPr marL="109728" indent="0">
              <a:buNone/>
            </a:pPr>
            <a:endParaRPr lang="cs-CZ" sz="1500" b="1" dirty="0" smtClean="0">
              <a:solidFill>
                <a:srgbClr val="FF0000"/>
              </a:solidFill>
            </a:endParaRPr>
          </a:p>
          <a:p>
            <a:r>
              <a:rPr lang="cs-CZ" sz="2400" b="1" dirty="0" smtClean="0"/>
              <a:t>Skladby </a:t>
            </a:r>
            <a:r>
              <a:rPr lang="cs-CZ" sz="2400" b="1" dirty="0" smtClean="0"/>
              <a:t>– </a:t>
            </a:r>
            <a:r>
              <a:rPr lang="cs-CZ" sz="2400" b="1" dirty="0" smtClean="0">
                <a:solidFill>
                  <a:srgbClr val="FF0000"/>
                </a:solidFill>
              </a:rPr>
              <a:t>SLOVANSKÉ TANCE</a:t>
            </a:r>
          </a:p>
          <a:p>
            <a:pPr marL="109728" indent="0">
              <a:buNone/>
            </a:pPr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                 REKVIEM</a:t>
            </a:r>
          </a:p>
          <a:p>
            <a:pPr marL="109728" indent="0">
              <a:buNone/>
            </a:pPr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                 SVATÁ LUDMILA</a:t>
            </a:r>
            <a:endParaRPr lang="cs-CZ" sz="2400" b="1" dirty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2400" b="1" dirty="0" smtClean="0"/>
              <a:t>HUDEBNÍ UKÁZKA:</a:t>
            </a:r>
          </a:p>
          <a:p>
            <a:pPr marL="109728" indent="0">
              <a:buNone/>
            </a:pPr>
            <a:r>
              <a:rPr lang="cs-CZ" sz="2400" dirty="0">
                <a:solidFill>
                  <a:srgbClr val="FF0000"/>
                </a:solidFill>
              </a:rPr>
              <a:t> </a:t>
            </a:r>
            <a:endParaRPr lang="cs-CZ" sz="2400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0" u="sng" dirty="0" smtClean="0">
                <a:effectLst/>
              </a:rPr>
              <a:t>Dílo</a:t>
            </a:r>
            <a:endParaRPr lang="cs-CZ" b="0" u="sng" dirty="0">
              <a:effectLst/>
            </a:endParaRPr>
          </a:p>
        </p:txBody>
      </p:sp>
      <p:sp>
        <p:nvSpPr>
          <p:cNvPr id="5" name="Tlačítko akce: Zvuk 4">
            <a:hlinkClick r:id="rId2" highlightClick="1"/>
          </p:cNvPr>
          <p:cNvSpPr/>
          <p:nvPr/>
        </p:nvSpPr>
        <p:spPr>
          <a:xfrm>
            <a:off x="5724128" y="5661248"/>
            <a:ext cx="1042416" cy="1042416"/>
          </a:xfrm>
          <a:prstGeom prst="actionButtonSou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1390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000"/>
                            </p:stCondLst>
                            <p:childTnLst>
                              <p:par>
                                <p:cTn id="6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Otázky a odpovědi</a:t>
            </a:r>
            <a:endParaRPr lang="cs-CZ" u="sng" dirty="0"/>
          </a:p>
        </p:txBody>
      </p:sp>
      <p:sp>
        <p:nvSpPr>
          <p:cNvPr id="26" name="Elipsa 25"/>
          <p:cNvSpPr/>
          <p:nvPr/>
        </p:nvSpPr>
        <p:spPr>
          <a:xfrm>
            <a:off x="1285852" y="1500174"/>
            <a:ext cx="5786478" cy="1714512"/>
          </a:xfrm>
          <a:prstGeom prst="ellipse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Kde žil Antonín Dvořák v letech 1892 - 1895?</a:t>
            </a:r>
            <a:endParaRPr lang="cs-CZ" sz="2000" dirty="0"/>
          </a:p>
        </p:txBody>
      </p:sp>
      <p:sp>
        <p:nvSpPr>
          <p:cNvPr id="27" name="Obláček 26"/>
          <p:cNvSpPr/>
          <p:nvPr/>
        </p:nvSpPr>
        <p:spPr>
          <a:xfrm>
            <a:off x="6340917" y="302327"/>
            <a:ext cx="2472339" cy="1785950"/>
          </a:xfrm>
          <a:prstGeom prst="cloudCallou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 USA</a:t>
            </a:r>
            <a:endParaRPr lang="cs-CZ" dirty="0"/>
          </a:p>
        </p:txBody>
      </p:sp>
      <p:sp>
        <p:nvSpPr>
          <p:cNvPr id="28" name="Elipsa 27"/>
          <p:cNvSpPr/>
          <p:nvPr/>
        </p:nvSpPr>
        <p:spPr>
          <a:xfrm>
            <a:off x="1285852" y="3929066"/>
            <a:ext cx="5857916" cy="171451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Jak se jmenuje jeho nejznámější symfonie?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9" name="Obláček 28"/>
          <p:cNvSpPr/>
          <p:nvPr/>
        </p:nvSpPr>
        <p:spPr>
          <a:xfrm>
            <a:off x="6072198" y="2786058"/>
            <a:ext cx="2741058" cy="178595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Novosvětská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6" grpId="0" animBg="1"/>
      <p:bldP spid="27" grpId="0" animBg="1"/>
      <p:bldP spid="28" grpId="0" animBg="1"/>
      <p:bldP spid="2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Zdeněk a kol. </a:t>
            </a:r>
            <a:r>
              <a:rPr lang="cs-CZ" sz="1200" i="1" dirty="0" smtClean="0"/>
              <a:t>Hudební výchova pro 6. ročník základní školy</a:t>
            </a:r>
            <a:r>
              <a:rPr lang="cs-CZ" sz="1200" dirty="0" smtClean="0"/>
              <a:t>. Praha 2: pedagogické, 2000, ISBN 80-7235-052-8.</a:t>
            </a:r>
            <a:endParaRPr lang="cs-CZ" sz="1200" b="1" u="sng" dirty="0" smtClean="0"/>
          </a:p>
          <a:p>
            <a:pPr marL="0" indent="0">
              <a:buNone/>
            </a:pPr>
            <a:r>
              <a:rPr lang="cs-CZ" sz="2400" dirty="0" smtClean="0"/>
              <a:t>Obr. 1. -</a:t>
            </a:r>
            <a:r>
              <a:rPr lang="cs-CZ" sz="1200" dirty="0" smtClean="0"/>
              <a:t> </a:t>
            </a:r>
            <a:r>
              <a:rPr lang="cs-CZ" sz="1200" dirty="0"/>
              <a:t>AUTOR NEUVEDEN. </a:t>
            </a:r>
            <a:r>
              <a:rPr lang="cs-CZ" sz="1200" i="1" dirty="0" err="1"/>
              <a:t>wikimedia</a:t>
            </a:r>
            <a:r>
              <a:rPr lang="cs-CZ" sz="1200" dirty="0"/>
              <a:t> [online]. [cit. 3.4.2013]. Dostupný na WWW: http://upload.wikimedia.org/wikipedia/commons/f/fb/Dvorak1.jpg 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2094</TotalTime>
  <Words>248</Words>
  <Application>Microsoft Office PowerPoint</Application>
  <PresentationFormat>Předvádění na obrazovce (4:3)</PresentationFormat>
  <Paragraphs>47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Prezentace aplikace PowerPoint</vt:lpstr>
      <vt:lpstr>Anotace:</vt:lpstr>
      <vt:lpstr>Antonín Dvořák ( 1841 - 1904 )</vt:lpstr>
      <vt:lpstr>Život </vt:lpstr>
      <vt:lpstr>Dílo</vt:lpstr>
      <vt:lpstr>Otázky a odpovědi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223</cp:revision>
  <dcterms:created xsi:type="dcterms:W3CDTF">2011-03-22T17:13:23Z</dcterms:created>
  <dcterms:modified xsi:type="dcterms:W3CDTF">2013-04-04T16:19:49Z</dcterms:modified>
</cp:coreProperties>
</file>