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3" r:id="rId3"/>
  </p:sldMasterIdLst>
  <p:sldIdLst>
    <p:sldId id="263" r:id="rId4"/>
    <p:sldId id="256" r:id="rId5"/>
    <p:sldId id="257" r:id="rId6"/>
    <p:sldId id="258" r:id="rId7"/>
    <p:sldId id="259" r:id="rId8"/>
    <p:sldId id="260" r:id="rId9"/>
    <p:sldId id="261" r:id="rId10"/>
    <p:sldId id="262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theme" Target="theme/theme1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23. 11. 2013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23. 11. 2013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23. 11. 2013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23. 11. 2013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23. 11. 2013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23. 11. 2013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23. 11. 2013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011389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23. 11. 2013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025903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23. 11. 2013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656719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23. 11. 2013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683964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23. 11. 2013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339881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23. 11. 2013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361764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23. 11. 2013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295876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23. 11. 2013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079048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23. 11. 2013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010732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23. 11. 2013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245639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23. 11. 2013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372576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8419EC6-55B0-4401-B93E-ED2FEF126BA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7E0C409-8A56-4FF3-A9F4-C7DA38AB3B5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23. 11. 2013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073607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hidden">
            <a:xfrm>
              <a:off x="0" y="0"/>
              <a:ext cx="2208" cy="4320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000000"/>
                </a:solidFill>
                <a:latin typeface="Times New Roman" pitchFamily="18" charset="0"/>
                <a:cs typeface="Arial" charset="0"/>
              </a:endParaRPr>
            </a:p>
          </p:txBody>
        </p:sp>
        <p:sp>
          <p:nvSpPr>
            <p:cNvPr id="6" name="Rectangle 4"/>
            <p:cNvSpPr>
              <a:spLocks noChangeArrowheads="1"/>
            </p:cNvSpPr>
            <p:nvPr/>
          </p:nvSpPr>
          <p:spPr bwMode="hidden">
            <a:xfrm>
              <a:off x="1081" y="1065"/>
              <a:ext cx="4679" cy="1596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000000"/>
                </a:solidFill>
                <a:latin typeface="Times New Roman" pitchFamily="18" charset="0"/>
                <a:cs typeface="Arial" charset="0"/>
              </a:endParaRPr>
            </a:p>
          </p:txBody>
        </p:sp>
        <p:grpSp>
          <p:nvGrpSpPr>
            <p:cNvPr id="7" name="Group 5"/>
            <p:cNvGrpSpPr>
              <a:grpSpLocks/>
            </p:cNvGrpSpPr>
            <p:nvPr/>
          </p:nvGrpSpPr>
          <p:grpSpPr bwMode="auto">
            <a:xfrm>
              <a:off x="0" y="672"/>
              <a:ext cx="1806" cy="1989"/>
              <a:chOff x="0" y="672"/>
              <a:chExt cx="1806" cy="1989"/>
            </a:xfrm>
          </p:grpSpPr>
          <p:sp>
            <p:nvSpPr>
              <p:cNvPr id="8" name="Rectangle 6"/>
              <p:cNvSpPr>
                <a:spLocks noChangeArrowheads="1"/>
              </p:cNvSpPr>
              <p:nvPr userDrawn="1"/>
            </p:nvSpPr>
            <p:spPr bwMode="auto">
              <a:xfrm>
                <a:off x="361" y="2257"/>
                <a:ext cx="363" cy="404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  <p:sp>
            <p:nvSpPr>
              <p:cNvPr id="9" name="Rectangle 7"/>
              <p:cNvSpPr>
                <a:spLocks noChangeArrowheads="1"/>
              </p:cNvSpPr>
              <p:nvPr userDrawn="1"/>
            </p:nvSpPr>
            <p:spPr bwMode="auto">
              <a:xfrm>
                <a:off x="1081" y="1065"/>
                <a:ext cx="362" cy="405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  <p:sp>
            <p:nvSpPr>
              <p:cNvPr id="10" name="Rectangle 8"/>
              <p:cNvSpPr>
                <a:spLocks noChangeArrowheads="1"/>
              </p:cNvSpPr>
              <p:nvPr userDrawn="1"/>
            </p:nvSpPr>
            <p:spPr bwMode="auto">
              <a:xfrm>
                <a:off x="1437" y="672"/>
                <a:ext cx="369" cy="400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  <p:sp>
            <p:nvSpPr>
              <p:cNvPr id="11" name="Rectangle 9"/>
              <p:cNvSpPr>
                <a:spLocks noChangeArrowheads="1"/>
              </p:cNvSpPr>
              <p:nvPr userDrawn="1"/>
            </p:nvSpPr>
            <p:spPr bwMode="auto">
              <a:xfrm>
                <a:off x="719" y="2257"/>
                <a:ext cx="368" cy="404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  <p:sp>
            <p:nvSpPr>
              <p:cNvPr id="12" name="Rectangle 10"/>
              <p:cNvSpPr>
                <a:spLocks noChangeArrowheads="1"/>
              </p:cNvSpPr>
              <p:nvPr userDrawn="1"/>
            </p:nvSpPr>
            <p:spPr bwMode="auto">
              <a:xfrm>
                <a:off x="1437" y="1065"/>
                <a:ext cx="369" cy="405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  <p:sp>
            <p:nvSpPr>
              <p:cNvPr id="13" name="Rectangle 11"/>
              <p:cNvSpPr>
                <a:spLocks noChangeArrowheads="1"/>
              </p:cNvSpPr>
              <p:nvPr userDrawn="1"/>
            </p:nvSpPr>
            <p:spPr bwMode="auto">
              <a:xfrm>
                <a:off x="719" y="1464"/>
                <a:ext cx="368" cy="399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  <p:sp>
            <p:nvSpPr>
              <p:cNvPr id="14" name="Rectangle 12"/>
              <p:cNvSpPr>
                <a:spLocks noChangeArrowheads="1"/>
              </p:cNvSpPr>
              <p:nvPr userDrawn="1"/>
            </p:nvSpPr>
            <p:spPr bwMode="auto">
              <a:xfrm>
                <a:off x="0" y="1464"/>
                <a:ext cx="367" cy="399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  <p:sp>
            <p:nvSpPr>
              <p:cNvPr id="15" name="Rectangle 13"/>
              <p:cNvSpPr>
                <a:spLocks noChangeArrowheads="1"/>
              </p:cNvSpPr>
              <p:nvPr userDrawn="1"/>
            </p:nvSpPr>
            <p:spPr bwMode="auto">
              <a:xfrm>
                <a:off x="1081" y="1464"/>
                <a:ext cx="362" cy="399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  <p:sp>
            <p:nvSpPr>
              <p:cNvPr id="16" name="Rectangle 14"/>
              <p:cNvSpPr>
                <a:spLocks noChangeArrowheads="1"/>
              </p:cNvSpPr>
              <p:nvPr userDrawn="1"/>
            </p:nvSpPr>
            <p:spPr bwMode="auto">
              <a:xfrm>
                <a:off x="361" y="1857"/>
                <a:ext cx="363" cy="406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  <p:sp>
            <p:nvSpPr>
              <p:cNvPr id="17" name="Rectangle 15"/>
              <p:cNvSpPr>
                <a:spLocks noChangeArrowheads="1"/>
              </p:cNvSpPr>
              <p:nvPr userDrawn="1"/>
            </p:nvSpPr>
            <p:spPr bwMode="auto">
              <a:xfrm>
                <a:off x="719" y="1857"/>
                <a:ext cx="368" cy="406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cs-CZ" sz="2400">
                  <a:solidFill>
                    <a:srgbClr val="000000"/>
                  </a:solidFill>
                  <a:latin typeface="Times New Roman" pitchFamily="18" charset="0"/>
                  <a:cs typeface="Arial" charset="0"/>
                </a:endParaRPr>
              </a:p>
            </p:txBody>
          </p:sp>
        </p:grpSp>
      </p:grpSp>
      <p:sp>
        <p:nvSpPr>
          <p:cNvPr id="125971" name="Rectangle 19"/>
          <p:cNvSpPr>
            <a:spLocks noGrp="1" noChangeArrowheads="1"/>
          </p:cNvSpPr>
          <p:nvPr>
            <p:ph type="ctrTitle"/>
          </p:nvPr>
        </p:nvSpPr>
        <p:spPr>
          <a:xfrm>
            <a:off x="2971800" y="1828800"/>
            <a:ext cx="6019800" cy="2209800"/>
          </a:xfrm>
        </p:spPr>
        <p:txBody>
          <a:bodyPr/>
          <a:lstStyle>
            <a:lvl1pPr>
              <a:defRPr sz="5000">
                <a:solidFill>
                  <a:srgbClr val="FFFFFF"/>
                </a:solidFill>
              </a:defRPr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125972" name="Rectangle 20"/>
          <p:cNvSpPr>
            <a:spLocks noGrp="1" noChangeArrowheads="1"/>
          </p:cNvSpPr>
          <p:nvPr>
            <p:ph type="subTitle" idx="1"/>
          </p:nvPr>
        </p:nvSpPr>
        <p:spPr>
          <a:xfrm>
            <a:off x="2971800" y="4267200"/>
            <a:ext cx="6019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3400"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18" name="Rectangle 16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4FC42AC-47EA-47FF-9022-DF04C67A3246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23. 11. 2013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19" name="Rectangle 1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20" name="Rectangle 1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5EB1DF2-D640-42F6-B75E-FE1BABE54D0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131211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800A084-4F6B-41E4-BDB0-A4C53E33314F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3788DA-AB59-4C0C-9D6A-E11664BFF7C9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23. 11. 2013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881111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2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89AE91C-871D-420B-BC17-5FC225D2CAB0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2B628EA-D1C7-4E12-8E52-696613C50AA9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23. 11. 2013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796013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248B633-4053-4B63-9D9E-FE083759C7C7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10800EE-DCE2-44A4-94D6-7734811748AA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23. 11. 2013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513429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A24E128-D83E-47F7-8DB0-B29078681249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EFED5AC-7E5F-487A-A99F-F46F2BA87C3A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23. 11. 2013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193763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F7CA029-B106-49F6-84FC-F95DE2B11E4B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6F32D5-4465-437D-9063-4E08D26604C9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23. 11. 2013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0111584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F588EE0-563A-4222-89AD-422BD345FBD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0111A05-167A-4960-8497-6B7451F1AF3C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23. 11. 2013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413219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B9512CF-BD36-44F6-9032-E83A8A5816E8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7489B9-D6A8-4E18-B3FE-2F55A66D75EE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23. 11. 2013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990513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2ED69A4-7559-4A16-90D7-C2731EC4FF0B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352BBB6-16FE-462E-8D10-43283F5F466D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23. 11. 2013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230089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BD123AF-AE64-4B00-895E-D643E63E6A3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9ADCDE8-A0BD-4FDA-9F99-D1E1563F7C3A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23. 11. 2013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771584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457200"/>
            <a:ext cx="2057400" cy="54102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457200"/>
            <a:ext cx="6019800" cy="54102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D51DF62-A980-43D9-B578-7C25E9397CE4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AE10758-3389-422A-ACEF-DA6CB0CB37DC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23. 11. 2013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9126664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BCCA6BA-9403-4ECF-B00B-7550D7270AF1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E0D213C-279D-4FE3-B6AB-F9CA4CE5801B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23. 11. 2013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6286503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3716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981200"/>
            <a:ext cx="8229600" cy="38862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A46121F2-AAE0-4C0C-80EA-CE5EA9973146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3CE1A6A-3A87-4371-B5F2-4A7F0C99BC8A}" type="datetimeFigureOut">
              <a:rPr lang="cs-CZ">
                <a:solidFill>
                  <a:srgbClr val="000000"/>
                </a:solidFill>
              </a:rPr>
              <a:pPr>
                <a:defRPr/>
              </a:pPr>
              <a:t>23. 11. 2013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190121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1.xml"/><Relationship Id="rId13" Type="http://schemas.openxmlformats.org/officeDocument/2006/relationships/slideLayout" Target="../slideLayouts/slideLayout36.xml"/><Relationship Id="rId3" Type="http://schemas.openxmlformats.org/officeDocument/2006/relationships/slideLayout" Target="../slideLayouts/slideLayout26.xml"/><Relationship Id="rId7" Type="http://schemas.openxmlformats.org/officeDocument/2006/relationships/slideLayout" Target="../slideLayouts/slideLayout30.xml"/><Relationship Id="rId12" Type="http://schemas.openxmlformats.org/officeDocument/2006/relationships/slideLayout" Target="../slideLayouts/slideLayout35.xml"/><Relationship Id="rId2" Type="http://schemas.openxmlformats.org/officeDocument/2006/relationships/slideLayout" Target="../slideLayouts/slideLayout25.xml"/><Relationship Id="rId1" Type="http://schemas.openxmlformats.org/officeDocument/2006/relationships/slideLayout" Target="../slideLayouts/slideLayout24.xml"/><Relationship Id="rId6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34.xml"/><Relationship Id="rId5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33.xml"/><Relationship Id="rId4" Type="http://schemas.openxmlformats.org/officeDocument/2006/relationships/slideLayout" Target="../slideLayouts/slideLayout27.xml"/><Relationship Id="rId9" Type="http://schemas.openxmlformats.org/officeDocument/2006/relationships/slideLayout" Target="../slideLayouts/slideLayout32.xml"/><Relationship Id="rId14" Type="http://schemas.openxmlformats.org/officeDocument/2006/relationships/theme" Target="../theme/theme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pattFill prst="zigZag">
          <a:fgClr>
            <a:srgbClr val="7030A0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23. 11. 2013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pattFill prst="zigZag">
          <a:fgClr>
            <a:schemeClr val="accent6">
              <a:lumMod val="50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23. 11. 2013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41549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30" name="Rectangle 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>
                <a:latin typeface="Arial" charset="0"/>
                <a:cs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24931" name="Rectangle 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 Black" panose="020B0A04020102020204" pitchFamily="34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E798A5DF-A385-436D-A0BB-27D49E2F0E35}" type="slidenum">
              <a:rPr lang="cs-CZ" smtClean="0">
                <a:solidFill>
                  <a:srgbClr val="000000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cs-CZ" smtClean="0">
              <a:solidFill>
                <a:srgbClr val="000000"/>
              </a:solidFill>
              <a:cs typeface="Arial" panose="020B0604020202020204" pitchFamily="34" charset="0"/>
            </a:endParaRPr>
          </a:p>
        </p:txBody>
      </p:sp>
      <p:grpSp>
        <p:nvGrpSpPr>
          <p:cNvPr id="1028" name="Group 4"/>
          <p:cNvGrpSpPr>
            <a:grpSpLocks/>
          </p:cNvGrpSpPr>
          <p:nvPr/>
        </p:nvGrpSpPr>
        <p:grpSpPr bwMode="auto">
          <a:xfrm>
            <a:off x="0" y="0"/>
            <a:ext cx="9144000" cy="546100"/>
            <a:chOff x="0" y="0"/>
            <a:chExt cx="5760" cy="344"/>
          </a:xfrm>
        </p:grpSpPr>
        <p:sp>
          <p:nvSpPr>
            <p:cNvPr id="124933" name="Rectangle 5"/>
            <p:cNvSpPr>
              <a:spLocks noChangeArrowheads="1"/>
            </p:cNvSpPr>
            <p:nvPr/>
          </p:nvSpPr>
          <p:spPr bwMode="auto">
            <a:xfrm>
              <a:off x="0" y="0"/>
              <a:ext cx="180" cy="336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000000"/>
                </a:solidFill>
                <a:latin typeface="Times New Roman" pitchFamily="18" charset="0"/>
                <a:cs typeface="Arial" charset="0"/>
              </a:endParaRPr>
            </a:p>
          </p:txBody>
        </p:sp>
        <p:sp>
          <p:nvSpPr>
            <p:cNvPr id="124934" name="Rectangle 6"/>
            <p:cNvSpPr>
              <a:spLocks noChangeArrowheads="1"/>
            </p:cNvSpPr>
            <p:nvPr/>
          </p:nvSpPr>
          <p:spPr bwMode="auto">
            <a:xfrm>
              <a:off x="260" y="85"/>
              <a:ext cx="5500" cy="1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000000"/>
                </a:solidFill>
                <a:latin typeface="Times New Roman" pitchFamily="18" charset="0"/>
                <a:cs typeface="Arial" charset="0"/>
              </a:endParaRPr>
            </a:p>
          </p:txBody>
        </p:sp>
        <p:sp>
          <p:nvSpPr>
            <p:cNvPr id="124935" name="Rectangle 7"/>
            <p:cNvSpPr>
              <a:spLocks noChangeArrowheads="1"/>
            </p:cNvSpPr>
            <p:nvPr/>
          </p:nvSpPr>
          <p:spPr bwMode="auto">
            <a:xfrm>
              <a:off x="258" y="85"/>
              <a:ext cx="87" cy="89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B2DFFF"/>
                </a:solidFill>
                <a:cs typeface="Arial" charset="0"/>
              </a:endParaRPr>
            </a:p>
          </p:txBody>
        </p:sp>
        <p:sp>
          <p:nvSpPr>
            <p:cNvPr id="124936" name="Rectangle 8"/>
            <p:cNvSpPr>
              <a:spLocks noChangeArrowheads="1"/>
            </p:cNvSpPr>
            <p:nvPr/>
          </p:nvSpPr>
          <p:spPr bwMode="auto">
            <a:xfrm>
              <a:off x="345" y="0"/>
              <a:ext cx="88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B2DFFF"/>
                </a:solidFill>
                <a:cs typeface="Arial" charset="0"/>
              </a:endParaRPr>
            </a:p>
          </p:txBody>
        </p:sp>
        <p:sp>
          <p:nvSpPr>
            <p:cNvPr id="124937" name="Rectangle 9"/>
            <p:cNvSpPr>
              <a:spLocks noChangeArrowheads="1"/>
            </p:cNvSpPr>
            <p:nvPr/>
          </p:nvSpPr>
          <p:spPr bwMode="auto">
            <a:xfrm>
              <a:off x="345" y="85"/>
              <a:ext cx="88" cy="89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40AFFF"/>
                </a:solidFill>
                <a:cs typeface="Arial" charset="0"/>
              </a:endParaRPr>
            </a:p>
          </p:txBody>
        </p:sp>
        <p:sp>
          <p:nvSpPr>
            <p:cNvPr id="124938" name="Rectangle 10"/>
            <p:cNvSpPr>
              <a:spLocks noChangeArrowheads="1"/>
            </p:cNvSpPr>
            <p:nvPr/>
          </p:nvSpPr>
          <p:spPr bwMode="auto">
            <a:xfrm>
              <a:off x="173" y="173"/>
              <a:ext cx="86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B2DFFF"/>
                </a:solidFill>
                <a:cs typeface="Arial" charset="0"/>
              </a:endParaRPr>
            </a:p>
          </p:txBody>
        </p:sp>
        <p:sp>
          <p:nvSpPr>
            <p:cNvPr id="124939" name="Rectangle 11"/>
            <p:cNvSpPr>
              <a:spLocks noChangeArrowheads="1"/>
            </p:cNvSpPr>
            <p:nvPr/>
          </p:nvSpPr>
          <p:spPr bwMode="auto">
            <a:xfrm>
              <a:off x="83" y="86"/>
              <a:ext cx="89" cy="87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 sz="2400">
                <a:solidFill>
                  <a:srgbClr val="000000"/>
                </a:solidFill>
                <a:latin typeface="Times New Roman" pitchFamily="18" charset="0"/>
                <a:cs typeface="Arial" charset="0"/>
              </a:endParaRPr>
            </a:p>
          </p:txBody>
        </p:sp>
        <p:sp>
          <p:nvSpPr>
            <p:cNvPr id="124940" name="Rectangle 12"/>
            <p:cNvSpPr>
              <a:spLocks noChangeArrowheads="1"/>
            </p:cNvSpPr>
            <p:nvPr/>
          </p:nvSpPr>
          <p:spPr bwMode="auto">
            <a:xfrm>
              <a:off x="258" y="171"/>
              <a:ext cx="87" cy="87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40AFFF"/>
                </a:solidFill>
                <a:cs typeface="Arial" charset="0"/>
              </a:endParaRPr>
            </a:p>
          </p:txBody>
        </p:sp>
        <p:sp>
          <p:nvSpPr>
            <p:cNvPr id="124941" name="Rectangle 13"/>
            <p:cNvSpPr>
              <a:spLocks noChangeArrowheads="1"/>
            </p:cNvSpPr>
            <p:nvPr/>
          </p:nvSpPr>
          <p:spPr bwMode="auto">
            <a:xfrm>
              <a:off x="173" y="258"/>
              <a:ext cx="86" cy="86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40AFFF"/>
                </a:solidFill>
                <a:cs typeface="Arial" charset="0"/>
              </a:endParaRPr>
            </a:p>
          </p:txBody>
        </p:sp>
      </p:grpSp>
      <p:sp>
        <p:nvSpPr>
          <p:cNvPr id="1029" name="Rectangle 1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457200"/>
            <a:ext cx="8229600" cy="1371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30" name="Rectangle 1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81200"/>
            <a:ext cx="8229600" cy="3886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24944" name="Rectangle 16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cs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17F0F0E-FCD2-49BF-8938-E454E341BA6E}" type="datetimeFigureOut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23. 11. 2013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46000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  <p:sldLayoutId id="2147483685" r:id="rId12"/>
    <p:sldLayoutId id="2147483686" r:id="rId13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75000"/>
        <a:buFont typeface="Wingdings" panose="05000000000000000000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80000"/>
        <a:buFont typeface="Wingdings" panose="05000000000000000000" pitchFamily="2" charset="2"/>
        <a:buChar char="¨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anose="05000000000000000000" pitchFamily="2" charset="2"/>
        <a:buChar char="n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anose="05000000000000000000" pitchFamily="2" charset="2"/>
        <a:buChar char="¨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Font typeface="Wingdings" panose="05000000000000000000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08" name="Group 40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1820046876"/>
              </p:ext>
            </p:extLst>
          </p:nvPr>
        </p:nvGraphicFramePr>
        <p:xfrm>
          <a:off x="468313" y="1268413"/>
          <a:ext cx="8229600" cy="4263076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5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Viktoriánská Anglie </a:t>
                      </a:r>
                      <a:r>
                        <a:rPr kumimoji="0" lang="cs-CZ" sz="125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II.</a:t>
                      </a:r>
                      <a:endParaRPr kumimoji="0" lang="cs-CZ" sz="125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5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Mgr. Klára Jarošová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5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19.století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5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kvarta/ třetí 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5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23.11.2013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slouží jako doprovod k výkladu tématu, popř. opakování na interaktivní tabuli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2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je určena k doplnění výkladu o viktoriánské Anglii popř. opakování na interaktivní tabuli. Řešení úkolů je součástí prezentace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. Doporučené paralelní využití atlasu světových dějin.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2438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7205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solidFill>
                  <a:prstClr val="black"/>
                </a:solidFill>
              </a:rPr>
              <a:t>DIGITÁLNÍ UČEBNÍ MATERIÁL</a:t>
            </a:r>
          </a:p>
        </p:txBody>
      </p:sp>
      <p:pic>
        <p:nvPicPr>
          <p:cNvPr id="720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713" y="5229225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41976554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564904"/>
            <a:ext cx="7772400" cy="1470025"/>
          </a:xfrm>
        </p:spPr>
        <p:txBody>
          <a:bodyPr>
            <a:noAutofit/>
          </a:bodyPr>
          <a:lstStyle/>
          <a:p>
            <a:r>
              <a:rPr lang="cs-CZ" sz="7200" dirty="0" smtClean="0">
                <a:solidFill>
                  <a:srgbClr val="7030A0"/>
                </a:solidFill>
                <a:latin typeface="Algerian" panose="04020705040A02060702" pitchFamily="82" charset="0"/>
              </a:rPr>
              <a:t>VIKTORIÁNSKÁ ANGLIE </a:t>
            </a:r>
            <a:br>
              <a:rPr lang="cs-CZ" sz="7200" dirty="0" smtClean="0">
                <a:solidFill>
                  <a:srgbClr val="7030A0"/>
                </a:solidFill>
                <a:latin typeface="Algerian" panose="04020705040A02060702" pitchFamily="82" charset="0"/>
              </a:rPr>
            </a:br>
            <a:r>
              <a:rPr lang="cs-CZ" sz="7200" dirty="0" smtClean="0">
                <a:solidFill>
                  <a:srgbClr val="7030A0"/>
                </a:solidFill>
                <a:latin typeface="Algerian" panose="04020705040A02060702" pitchFamily="82" charset="0"/>
              </a:rPr>
              <a:t>II.</a:t>
            </a:r>
            <a:endParaRPr lang="cs-CZ" sz="7200" dirty="0">
              <a:solidFill>
                <a:srgbClr val="7030A0"/>
              </a:solidFill>
              <a:latin typeface="Algerian" panose="04020705040A02060702" pitchFamily="82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557552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7030A0"/>
                </a:solidFill>
                <a:latin typeface="Algerian" panose="04020705040A02060702" pitchFamily="82" charset="0"/>
              </a:rPr>
              <a:t>KOLONIE A ZÁVISLÁ ÚZEMÍ</a:t>
            </a:r>
            <a:endParaRPr lang="cs-CZ" dirty="0">
              <a:solidFill>
                <a:srgbClr val="7030A0"/>
              </a:solidFill>
              <a:latin typeface="Algerian" panose="04020705040A02060702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Británie je </a:t>
            </a:r>
            <a:r>
              <a:rPr lang="cs-CZ" dirty="0" smtClean="0">
                <a:solidFill>
                  <a:srgbClr val="7030A0"/>
                </a:solidFill>
              </a:rPr>
              <a:t>koloniální velmocí </a:t>
            </a:r>
            <a:r>
              <a:rPr lang="cs-CZ" dirty="0" smtClean="0"/>
              <a:t>– impérium pokrývá téměř čtvrtinu zemského povrchu a o rozkládá se na všech obydlených světadílech</a:t>
            </a:r>
          </a:p>
          <a:p>
            <a:r>
              <a:rPr lang="cs-CZ" b="1" dirty="0" smtClean="0">
                <a:solidFill>
                  <a:srgbClr val="7030A0"/>
                </a:solidFill>
              </a:rPr>
              <a:t>Korunní kolonie</a:t>
            </a:r>
            <a:r>
              <a:rPr lang="cs-CZ" dirty="0" smtClean="0"/>
              <a:t> – převaha původního barevného obyvatelstva, Británie jako mateřská země kontroluje veškerá politická a vojenská rozhodnutí, ale místní náčelníci bezprostředně spravují obyvatelstvo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5337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dirty="0" smtClean="0">
                <a:solidFill>
                  <a:srgbClr val="7030A0"/>
                </a:solidFill>
                <a:latin typeface="Algerian" panose="04020705040A02060702" pitchFamily="82" charset="0"/>
              </a:rPr>
              <a:t>INDIE</a:t>
            </a:r>
          </a:p>
          <a:p>
            <a:r>
              <a:rPr lang="cs-CZ" dirty="0"/>
              <a:t>d</a:t>
            </a:r>
            <a:r>
              <a:rPr lang="cs-CZ" dirty="0" smtClean="0"/>
              <a:t>nešní Indie, Pákistán a Bangladéš</a:t>
            </a:r>
          </a:p>
          <a:p>
            <a:r>
              <a:rPr lang="cs-CZ" dirty="0"/>
              <a:t>n</a:t>
            </a:r>
            <a:r>
              <a:rPr lang="cs-CZ" dirty="0" smtClean="0"/>
              <a:t>ejdůležitější britská kolonie</a:t>
            </a:r>
          </a:p>
          <a:p>
            <a:r>
              <a:rPr lang="cs-CZ" dirty="0">
                <a:solidFill>
                  <a:srgbClr val="7030A0"/>
                </a:solidFill>
              </a:rPr>
              <a:t>o</a:t>
            </a:r>
            <a:r>
              <a:rPr lang="cs-CZ" dirty="0" smtClean="0">
                <a:solidFill>
                  <a:srgbClr val="7030A0"/>
                </a:solidFill>
              </a:rPr>
              <a:t>d r. 1876 samosprávným císařstvím</a:t>
            </a:r>
            <a:r>
              <a:rPr lang="cs-CZ" dirty="0" smtClean="0"/>
              <a:t> – Viktorie se stává indickou císařovnou</a:t>
            </a:r>
          </a:p>
          <a:p>
            <a:r>
              <a:rPr lang="cs-CZ" dirty="0"/>
              <a:t>z</a:t>
            </a:r>
            <a:r>
              <a:rPr lang="cs-CZ" dirty="0" smtClean="0"/>
              <a:t>droj surovin, odbytiště zboží, zdroj pracovních příležitostí pro britské úředníky, vojáky a podnikatele</a:t>
            </a:r>
          </a:p>
          <a:p>
            <a:r>
              <a:rPr lang="cs-CZ" sz="2400" i="1" dirty="0" smtClean="0"/>
              <a:t>Podle mapy popište námořní cestu k Indii: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7030A0"/>
                </a:solidFill>
              </a:rPr>
              <a:t>Gibraltar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051720" y="5157192"/>
            <a:ext cx="129772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7030A0"/>
                </a:solidFill>
              </a:rPr>
              <a:t>→Kypr</a:t>
            </a:r>
            <a:endParaRPr lang="cs-CZ" sz="3200" dirty="0">
              <a:solidFill>
                <a:srgbClr val="7030A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327388" y="5151575"/>
            <a:ext cx="342350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7030A0"/>
                </a:solidFill>
              </a:rPr>
              <a:t>→</a:t>
            </a:r>
            <a:r>
              <a:rPr lang="cs-CZ" sz="3200" dirty="0" err="1" smtClean="0">
                <a:solidFill>
                  <a:srgbClr val="7030A0"/>
                </a:solidFill>
              </a:rPr>
              <a:t>Suezskýn</a:t>
            </a:r>
            <a:r>
              <a:rPr lang="cs-CZ" sz="3200" dirty="0" smtClean="0">
                <a:solidFill>
                  <a:srgbClr val="7030A0"/>
                </a:solidFill>
              </a:rPr>
              <a:t> průplav</a:t>
            </a:r>
            <a:endParaRPr lang="cs-CZ" sz="3200" dirty="0">
              <a:solidFill>
                <a:srgbClr val="7030A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638847" y="5157192"/>
            <a:ext cx="245176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7030A0"/>
                </a:solidFill>
              </a:rPr>
              <a:t>→Perský záliv</a:t>
            </a:r>
            <a:endParaRPr lang="cs-CZ" sz="3200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62192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Britská koloniální armáda proniká i do: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smtClean="0">
                <a:solidFill>
                  <a:srgbClr val="7030A0"/>
                </a:solidFill>
              </a:rPr>
              <a:t>Afghánistánu</a:t>
            </a:r>
            <a:r>
              <a:rPr lang="cs-CZ" dirty="0" smtClean="0"/>
              <a:t>  - odpor Ruska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   </a:t>
            </a:r>
            <a:r>
              <a:rPr lang="cs-CZ" dirty="0" smtClean="0">
                <a:solidFill>
                  <a:srgbClr val="7030A0"/>
                </a:solidFill>
              </a:rPr>
              <a:t>Barmy, Malajsie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    snaha o prolomení izolace </a:t>
            </a:r>
            <a:r>
              <a:rPr lang="cs-CZ" b="1" dirty="0" smtClean="0">
                <a:solidFill>
                  <a:srgbClr val="7030A0"/>
                </a:solidFill>
              </a:rPr>
              <a:t>Číny</a:t>
            </a:r>
          </a:p>
          <a:p>
            <a:pPr lvl="3">
              <a:buFont typeface="Wingdings" panose="05000000000000000000" pitchFamily="2" charset="2"/>
              <a:buChar char="v"/>
            </a:pPr>
            <a:r>
              <a:rPr lang="cs-CZ" sz="3200" dirty="0" smtClean="0"/>
              <a:t>3 opiové války (1840-1860) → 5 čínských přístavů otevřeno anglickému obchodu</a:t>
            </a:r>
          </a:p>
          <a:p>
            <a:pPr lvl="3">
              <a:buFont typeface="Wingdings" panose="05000000000000000000" pitchFamily="2" charset="2"/>
              <a:buChar char="v"/>
            </a:pPr>
            <a:r>
              <a:rPr lang="cs-CZ" sz="3200" dirty="0"/>
              <a:t> </a:t>
            </a:r>
            <a:r>
              <a:rPr lang="cs-CZ" sz="3200" dirty="0" smtClean="0"/>
              <a:t>vybudován významný přístav na čínském území v místě bývalé rybářské osady, pod správou Británie až do roku 1997 –</a:t>
            </a:r>
            <a:r>
              <a:rPr lang="cs-CZ" dirty="0" smtClean="0"/>
              <a:t> </a:t>
            </a:r>
            <a:r>
              <a:rPr lang="cs-CZ" sz="2200" i="1" dirty="0" smtClean="0"/>
              <a:t>Jak se jmenuje?</a:t>
            </a:r>
            <a:r>
              <a:rPr lang="cs-CZ" dirty="0" smtClean="0"/>
              <a:t>	</a:t>
            </a:r>
          </a:p>
          <a:p>
            <a:pPr marL="1371600" lvl="3" indent="0">
              <a:buNone/>
            </a:pPr>
            <a:r>
              <a:rPr lang="cs-CZ" sz="3200" b="1" dirty="0">
                <a:solidFill>
                  <a:srgbClr val="7030A0"/>
                </a:solidFill>
              </a:rPr>
              <a:t> </a:t>
            </a:r>
            <a:r>
              <a:rPr lang="cs-CZ" sz="3200" b="1" dirty="0" smtClean="0">
                <a:solidFill>
                  <a:srgbClr val="7030A0"/>
                </a:solidFill>
              </a:rPr>
              <a:t>                                    HONGKONG</a:t>
            </a:r>
          </a:p>
          <a:p>
            <a:pPr>
              <a:buFont typeface="Wingdings" panose="05000000000000000000" pitchFamily="2" charset="2"/>
              <a:buChar char="Ø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582751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2588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7030A0"/>
                </a:solidFill>
                <a:latin typeface="Algerian" panose="04020705040A02060702" pitchFamily="82" charset="0"/>
              </a:rPr>
              <a:t>AFRIKA</a:t>
            </a:r>
            <a:endParaRPr lang="cs-CZ" sz="3200" dirty="0">
              <a:solidFill>
                <a:srgbClr val="7030A0"/>
              </a:solidFill>
              <a:latin typeface="Algerian" panose="04020705040A02060702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616624"/>
          </a:xfrm>
        </p:spPr>
        <p:txBody>
          <a:bodyPr>
            <a:normAutofit/>
          </a:bodyPr>
          <a:lstStyle/>
          <a:p>
            <a:r>
              <a:rPr lang="cs-CZ" dirty="0"/>
              <a:t>o</a:t>
            </a:r>
            <a:r>
              <a:rPr lang="cs-CZ" dirty="0" smtClean="0"/>
              <a:t>d r.1875 kontrola nad Suezským průplavem  → vliv nad územím </a:t>
            </a:r>
            <a:r>
              <a:rPr lang="cs-CZ" dirty="0" smtClean="0">
                <a:solidFill>
                  <a:srgbClr val="7030A0"/>
                </a:solidFill>
              </a:rPr>
              <a:t>Egypta</a:t>
            </a:r>
            <a:r>
              <a:rPr lang="cs-CZ" dirty="0" smtClean="0"/>
              <a:t> a </a:t>
            </a:r>
            <a:r>
              <a:rPr lang="cs-CZ" dirty="0" smtClean="0">
                <a:solidFill>
                  <a:srgbClr val="7030A0"/>
                </a:solidFill>
              </a:rPr>
              <a:t>Súdánu</a:t>
            </a:r>
          </a:p>
          <a:p>
            <a:r>
              <a:rPr lang="cs-CZ" sz="2800" dirty="0" smtClean="0">
                <a:solidFill>
                  <a:srgbClr val="7030A0"/>
                </a:solidFill>
              </a:rPr>
              <a:t>Uganda, Keňa, Rhodesie, Somálsko, Bečuánsko, Britské Somálsko, Nigerie, Sierra Leone</a:t>
            </a:r>
          </a:p>
          <a:p>
            <a:r>
              <a:rPr lang="cs-CZ" dirty="0"/>
              <a:t>n</a:t>
            </a:r>
            <a:r>
              <a:rPr lang="cs-CZ" dirty="0" smtClean="0"/>
              <a:t>a jihu Afriky boje proti původním holandským přistěhovalcům – </a:t>
            </a:r>
            <a:r>
              <a:rPr lang="cs-CZ" dirty="0" smtClean="0">
                <a:solidFill>
                  <a:srgbClr val="7030A0"/>
                </a:solidFill>
              </a:rPr>
              <a:t>Búrům              </a:t>
            </a:r>
            <a:r>
              <a:rPr lang="cs-CZ" dirty="0" smtClean="0"/>
              <a:t> – </a:t>
            </a:r>
            <a:r>
              <a:rPr lang="cs-CZ" dirty="0" smtClean="0">
                <a:solidFill>
                  <a:srgbClr val="7030A0"/>
                </a:solidFill>
              </a:rPr>
              <a:t>búrské války</a:t>
            </a:r>
            <a:r>
              <a:rPr lang="cs-CZ" dirty="0" smtClean="0"/>
              <a:t> (1899 – 1902) → zánik búrských republik</a:t>
            </a:r>
          </a:p>
          <a:p>
            <a:r>
              <a:rPr lang="cs-CZ" dirty="0" smtClean="0"/>
              <a:t>Snaha vytvořit souvislý pás kolonií spojující sever Afriky s jihem – naráží na podobné zájmy další země – </a:t>
            </a:r>
            <a:r>
              <a:rPr lang="cs-CZ" sz="2000" i="1" dirty="0" smtClean="0"/>
              <a:t>Které?     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004048" y="5998010"/>
            <a:ext cx="2376264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srgbClr val="7030A0"/>
                </a:solidFill>
              </a:rPr>
              <a:t>FRANCIE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009046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r>
              <a:rPr lang="cs-CZ" dirty="0" smtClean="0"/>
              <a:t>Součástí impéria jsou i samosprávné bílé osady, tzv. </a:t>
            </a:r>
            <a:r>
              <a:rPr lang="cs-CZ" b="1" dirty="0" smtClean="0">
                <a:solidFill>
                  <a:srgbClr val="7030A0"/>
                </a:solidFill>
              </a:rPr>
              <a:t>DOMINIA</a:t>
            </a:r>
          </a:p>
          <a:p>
            <a:pPr lvl="2">
              <a:buFont typeface="Wingdings" panose="05000000000000000000" pitchFamily="2" charset="2"/>
              <a:buChar char="§"/>
            </a:pPr>
            <a:r>
              <a:rPr lang="cs-CZ" sz="2800" dirty="0" smtClean="0"/>
              <a:t>dnes samostatné státy, které jsou součástí společenství </a:t>
            </a:r>
            <a:r>
              <a:rPr lang="cs-CZ" sz="2800" dirty="0" err="1" smtClean="0"/>
              <a:t>Commonwealth</a:t>
            </a:r>
            <a:r>
              <a:rPr lang="cs-CZ" sz="2800" dirty="0" smtClean="0"/>
              <a:t> a formálně uznávají britskou královnu jako hlavu státu </a:t>
            </a:r>
          </a:p>
          <a:p>
            <a:pPr marL="914400" lvl="2" indent="0">
              <a:buNone/>
            </a:pPr>
            <a:r>
              <a:rPr lang="cs-CZ" sz="2800" b="1" dirty="0">
                <a:solidFill>
                  <a:srgbClr val="7030A0"/>
                </a:solidFill>
              </a:rPr>
              <a:t>	</a:t>
            </a:r>
            <a:r>
              <a:rPr lang="cs-CZ" sz="2000" i="1" dirty="0" smtClean="0"/>
              <a:t>Hádejte, které to jsou.</a:t>
            </a:r>
            <a:r>
              <a:rPr lang="cs-CZ" sz="2000" i="1" dirty="0"/>
              <a:t>	</a:t>
            </a:r>
            <a:endParaRPr lang="cs-CZ" sz="2000" i="1" dirty="0" smtClean="0"/>
          </a:p>
          <a:p>
            <a:pPr lvl="2">
              <a:buFont typeface="Wingdings" panose="05000000000000000000" pitchFamily="2" charset="2"/>
              <a:buChar char="v"/>
            </a:pPr>
            <a:r>
              <a:rPr lang="cs-CZ" sz="3200" b="1" i="1" dirty="0">
                <a:solidFill>
                  <a:srgbClr val="7030A0"/>
                </a:solidFill>
              </a:rPr>
              <a:t> </a:t>
            </a:r>
            <a:r>
              <a:rPr lang="cs-CZ" sz="3200" b="1" dirty="0" smtClean="0">
                <a:solidFill>
                  <a:srgbClr val="7030A0"/>
                </a:solidFill>
              </a:rPr>
              <a:t>Austrálie</a:t>
            </a:r>
          </a:p>
          <a:p>
            <a:pPr lvl="2">
              <a:buFont typeface="Wingdings" panose="05000000000000000000" pitchFamily="2" charset="2"/>
              <a:buChar char="v"/>
            </a:pPr>
            <a:r>
              <a:rPr lang="cs-CZ" sz="3200" b="1" dirty="0" smtClean="0">
                <a:solidFill>
                  <a:srgbClr val="7030A0"/>
                </a:solidFill>
              </a:rPr>
              <a:t>Nový Zéland</a:t>
            </a:r>
          </a:p>
          <a:p>
            <a:pPr lvl="2">
              <a:buFont typeface="Wingdings" panose="05000000000000000000" pitchFamily="2" charset="2"/>
              <a:buChar char="v"/>
            </a:pPr>
            <a:r>
              <a:rPr lang="cs-CZ" sz="3200" b="1" dirty="0" smtClean="0">
                <a:solidFill>
                  <a:srgbClr val="7030A0"/>
                </a:solidFill>
              </a:rPr>
              <a:t>Kanada</a:t>
            </a:r>
          </a:p>
          <a:p>
            <a:pPr lvl="2">
              <a:buFont typeface="Wingdings" panose="05000000000000000000" pitchFamily="2" charset="2"/>
              <a:buChar char="v"/>
            </a:pPr>
            <a:r>
              <a:rPr lang="cs-CZ" sz="3200" b="1" dirty="0" smtClean="0">
                <a:solidFill>
                  <a:srgbClr val="7030A0"/>
                </a:solidFill>
              </a:rPr>
              <a:t>Jihoafrická unie</a:t>
            </a:r>
            <a:r>
              <a:rPr lang="cs-CZ" b="1" dirty="0" smtClean="0">
                <a:solidFill>
                  <a:srgbClr val="7030A0"/>
                </a:solidFill>
              </a:rPr>
              <a:t>		</a:t>
            </a:r>
          </a:p>
        </p:txBody>
      </p:sp>
    </p:spTree>
    <p:extLst>
      <p:ext uri="{BB962C8B-B14F-4D97-AF65-F5344CB8AC3E}">
        <p14:creationId xmlns:p14="http://schemas.microsoft.com/office/powerpoint/2010/main" val="5360628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7030A0"/>
                </a:solidFill>
                <a:latin typeface="Algerian" panose="04020705040A02060702" pitchFamily="82" charset="0"/>
              </a:rPr>
              <a:t>IRSKO</a:t>
            </a:r>
            <a:endParaRPr lang="cs-CZ" dirty="0">
              <a:solidFill>
                <a:srgbClr val="7030A0"/>
              </a:solidFill>
              <a:latin typeface="Algerian" panose="04020705040A02060702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>
            <a:normAutofit fontScale="92500" lnSpcReduction="10000"/>
          </a:bodyPr>
          <a:lstStyle/>
          <a:p>
            <a:r>
              <a:rPr lang="cs-CZ" dirty="0"/>
              <a:t>n</a:t>
            </a:r>
            <a:r>
              <a:rPr lang="cs-CZ" dirty="0" smtClean="0"/>
              <a:t>ejstarší britská kolonie</a:t>
            </a:r>
          </a:p>
          <a:p>
            <a:r>
              <a:rPr lang="cs-CZ" dirty="0" smtClean="0"/>
              <a:t>Od r. 1801 úplné spojení Velké Británie a Irska – zrušen irský parlament a samospráva</a:t>
            </a:r>
          </a:p>
          <a:p>
            <a:r>
              <a:rPr lang="cs-CZ" dirty="0"/>
              <a:t>v</a:t>
            </a:r>
            <a:r>
              <a:rPr lang="cs-CZ" dirty="0" smtClean="0"/>
              <a:t>e 40. letech </a:t>
            </a:r>
            <a:r>
              <a:rPr lang="cs-CZ" dirty="0" smtClean="0">
                <a:solidFill>
                  <a:srgbClr val="7030A0"/>
                </a:solidFill>
              </a:rPr>
              <a:t>hladomor</a:t>
            </a:r>
            <a:r>
              <a:rPr lang="cs-CZ" dirty="0" smtClean="0"/>
              <a:t> → 1 milion mrtvých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	       → 1 milion obyvatel 					  opustil zemi</a:t>
            </a:r>
          </a:p>
          <a:p>
            <a:pPr marL="0" indent="0">
              <a:buNone/>
            </a:pPr>
            <a:r>
              <a:rPr lang="cs-CZ" dirty="0" smtClean="0"/>
              <a:t>→ Irové, </a:t>
            </a:r>
            <a:r>
              <a:rPr lang="cs-CZ" dirty="0" smtClean="0">
                <a:solidFill>
                  <a:srgbClr val="7030A0"/>
                </a:solidFill>
              </a:rPr>
              <a:t>katolíci</a:t>
            </a:r>
            <a:r>
              <a:rPr lang="cs-CZ" dirty="0" smtClean="0"/>
              <a:t>, požadují možnost domácí správy – „</a:t>
            </a:r>
            <a:r>
              <a:rPr lang="cs-CZ" dirty="0" err="1" smtClean="0"/>
              <a:t>Home</a:t>
            </a:r>
            <a:r>
              <a:rPr lang="cs-CZ" dirty="0" smtClean="0"/>
              <a:t> rule“ → Británie z obavy o anglické </a:t>
            </a:r>
            <a:r>
              <a:rPr lang="cs-CZ" dirty="0" smtClean="0">
                <a:solidFill>
                  <a:srgbClr val="7030A0"/>
                </a:solidFill>
              </a:rPr>
              <a:t>protestantské</a:t>
            </a:r>
            <a:r>
              <a:rPr lang="cs-CZ" dirty="0" smtClean="0"/>
              <a:t> přistěhovalce v Irsku odmítá</a:t>
            </a:r>
          </a:p>
          <a:p>
            <a:r>
              <a:rPr lang="cs-CZ" dirty="0"/>
              <a:t>k</a:t>
            </a:r>
            <a:r>
              <a:rPr lang="cs-CZ" dirty="0" smtClean="0"/>
              <a:t>onflikty přetrvávají až do 20.století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59658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400" b="1" dirty="0"/>
              <a:t>Zdroje: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2000" dirty="0" smtClean="0"/>
              <a:t>HLAVAČKA, Milan. </a:t>
            </a:r>
            <a:r>
              <a:rPr lang="cs-CZ" sz="2000" i="1" dirty="0" smtClean="0"/>
              <a:t>Dějepis pro gymnázia a střední školy</a:t>
            </a:r>
            <a:r>
              <a:rPr lang="cs-CZ" sz="2000" dirty="0" smtClean="0"/>
              <a:t>. 1. vyd. Praha: SPN - pedagogické nakladatelství, 2001, 175 s. ISBN 80-723-5172-9.</a:t>
            </a:r>
          </a:p>
          <a:p>
            <a:r>
              <a:rPr lang="cs-CZ" sz="2000" dirty="0"/>
              <a:t>KOHOUTKOVÁ, Helena a Martina KOMSOVÁ. </a:t>
            </a:r>
            <a:r>
              <a:rPr lang="cs-CZ" sz="2000" i="1" dirty="0"/>
              <a:t>Dějepis na dlani</a:t>
            </a:r>
            <a:r>
              <a:rPr lang="cs-CZ" sz="2000" dirty="0"/>
              <a:t>. 1. vyd. Olomouc: </a:t>
            </a:r>
            <a:r>
              <a:rPr lang="cs-CZ" sz="2000" dirty="0" err="1"/>
              <a:t>Rubico</a:t>
            </a:r>
            <a:r>
              <a:rPr lang="cs-CZ" sz="2000" dirty="0"/>
              <a:t>, 2005, 256 s. Na dlani. ISBN 80-734-6057-2</a:t>
            </a:r>
            <a:r>
              <a:rPr lang="cs-CZ" sz="2000" dirty="0" smtClean="0"/>
              <a:t>.</a:t>
            </a:r>
          </a:p>
          <a:p>
            <a:pPr marL="0" lvl="0" indent="0">
              <a:buNone/>
            </a:pPr>
            <a:endParaRPr lang="cs-CZ" kern="1200" dirty="0" smtClean="0">
              <a:solidFill>
                <a:prstClr val="black"/>
              </a:solidFill>
              <a:latin typeface="Calibri"/>
            </a:endParaRPr>
          </a:p>
          <a:p>
            <a:endParaRPr lang="cs-CZ" dirty="0" smtClean="0"/>
          </a:p>
        </p:txBody>
      </p:sp>
      <p:pic>
        <p:nvPicPr>
          <p:cNvPr id="6148" name="Picture 46" descr="logo_pruhl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0412" y="260350"/>
            <a:ext cx="642938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797380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Pixel">
  <a:themeElements>
    <a:clrScheme name="Vlastní 3">
      <a:dk1>
        <a:srgbClr val="000000"/>
      </a:dk1>
      <a:lt1>
        <a:srgbClr val="FFFFFF"/>
      </a:lt1>
      <a:dk2>
        <a:srgbClr val="000000"/>
      </a:dk2>
      <a:lt2>
        <a:srgbClr val="0070C0"/>
      </a:lt2>
      <a:accent1>
        <a:srgbClr val="40AFFF"/>
      </a:accent1>
      <a:accent2>
        <a:srgbClr val="40AFFF"/>
      </a:accent2>
      <a:accent3>
        <a:srgbClr val="FFFFFF"/>
      </a:accent3>
      <a:accent4>
        <a:srgbClr val="000000"/>
      </a:accent4>
      <a:accent5>
        <a:srgbClr val="B2DFFF"/>
      </a:accent5>
      <a:accent6>
        <a:srgbClr val="B2DFFF"/>
      </a:accent6>
      <a:hlink>
        <a:srgbClr val="B2DFFF"/>
      </a:hlink>
      <a:folHlink>
        <a:srgbClr val="B2DFFF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ixel 1">
        <a:dk1>
          <a:srgbClr val="0066FF"/>
        </a:dk1>
        <a:lt1>
          <a:srgbClr val="FFFFFF"/>
        </a:lt1>
        <a:dk2>
          <a:srgbClr val="000066"/>
        </a:dk2>
        <a:lt2>
          <a:srgbClr val="FFFFFF"/>
        </a:lt2>
        <a:accent1>
          <a:srgbClr val="6699FF"/>
        </a:accent1>
        <a:accent2>
          <a:srgbClr val="3333FF"/>
        </a:accent2>
        <a:accent3>
          <a:srgbClr val="AAAAB8"/>
        </a:accent3>
        <a:accent4>
          <a:srgbClr val="DADADA"/>
        </a:accent4>
        <a:accent5>
          <a:srgbClr val="B8CAFF"/>
        </a:accent5>
        <a:accent6>
          <a:srgbClr val="2D2DE7"/>
        </a:accent6>
        <a:hlink>
          <a:srgbClr val="FFCC00"/>
        </a:hlink>
        <a:folHlink>
          <a:srgbClr val="00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2">
        <a:dk1>
          <a:srgbClr val="009999"/>
        </a:dk1>
        <a:lt1>
          <a:srgbClr val="FFFFFF"/>
        </a:lt1>
        <a:dk2>
          <a:srgbClr val="334B49"/>
        </a:dk2>
        <a:lt2>
          <a:srgbClr val="FFFFFF"/>
        </a:lt2>
        <a:accent1>
          <a:srgbClr val="33CCCC"/>
        </a:accent1>
        <a:accent2>
          <a:srgbClr val="008080"/>
        </a:accent2>
        <a:accent3>
          <a:srgbClr val="ADB1B1"/>
        </a:accent3>
        <a:accent4>
          <a:srgbClr val="DADADA"/>
        </a:accent4>
        <a:accent5>
          <a:srgbClr val="ADE2E2"/>
        </a:accent5>
        <a:accent6>
          <a:srgbClr val="007373"/>
        </a:accent6>
        <a:hlink>
          <a:srgbClr val="FFCC00"/>
        </a:hlink>
        <a:folHlink>
          <a:srgbClr val="0066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3">
        <a:dk1>
          <a:srgbClr val="006699"/>
        </a:dk1>
        <a:lt1>
          <a:srgbClr val="FFFFFF"/>
        </a:lt1>
        <a:dk2>
          <a:srgbClr val="333399"/>
        </a:dk2>
        <a:lt2>
          <a:srgbClr val="FFFFFF"/>
        </a:lt2>
        <a:accent1>
          <a:srgbClr val="0099CC"/>
        </a:accent1>
        <a:accent2>
          <a:srgbClr val="0386AF"/>
        </a:accent2>
        <a:accent3>
          <a:srgbClr val="ADADCA"/>
        </a:accent3>
        <a:accent4>
          <a:srgbClr val="DADADA"/>
        </a:accent4>
        <a:accent5>
          <a:srgbClr val="AACAE2"/>
        </a:accent5>
        <a:accent6>
          <a:srgbClr val="02799E"/>
        </a:accent6>
        <a:hlink>
          <a:srgbClr val="FFCC00"/>
        </a:hlink>
        <a:folHlink>
          <a:srgbClr val="66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4">
        <a:dk1>
          <a:srgbClr val="008080"/>
        </a:dk1>
        <a:lt1>
          <a:srgbClr val="FFFFFF"/>
        </a:lt1>
        <a:dk2>
          <a:srgbClr val="2F978D"/>
        </a:dk2>
        <a:lt2>
          <a:srgbClr val="FFFFFF"/>
        </a:lt2>
        <a:accent1>
          <a:srgbClr val="0099FF"/>
        </a:accent1>
        <a:accent2>
          <a:srgbClr val="009999"/>
        </a:accent2>
        <a:accent3>
          <a:srgbClr val="ADC9C5"/>
        </a:accent3>
        <a:accent4>
          <a:srgbClr val="DADADA"/>
        </a:accent4>
        <a:accent5>
          <a:srgbClr val="AACAFF"/>
        </a:accent5>
        <a:accent6>
          <a:srgbClr val="008A8A"/>
        </a:accent6>
        <a:hlink>
          <a:srgbClr val="FFFFCC"/>
        </a:hlink>
        <a:folHlink>
          <a:srgbClr val="70CAC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5">
        <a:dk1>
          <a:srgbClr val="822504"/>
        </a:dk1>
        <a:lt1>
          <a:srgbClr val="FFFFFF"/>
        </a:lt1>
        <a:dk2>
          <a:srgbClr val="330000"/>
        </a:dk2>
        <a:lt2>
          <a:srgbClr val="FFFFFF"/>
        </a:lt2>
        <a:accent1>
          <a:srgbClr val="FF9900"/>
        </a:accent1>
        <a:accent2>
          <a:srgbClr val="9E2A06"/>
        </a:accent2>
        <a:accent3>
          <a:srgbClr val="ADAAAA"/>
        </a:accent3>
        <a:accent4>
          <a:srgbClr val="DADADA"/>
        </a:accent4>
        <a:accent5>
          <a:srgbClr val="FFCAAA"/>
        </a:accent5>
        <a:accent6>
          <a:srgbClr val="8F2505"/>
        </a:accent6>
        <a:hlink>
          <a:srgbClr val="FF3300"/>
        </a:hlink>
        <a:folHlink>
          <a:srgbClr val="7C070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6">
        <a:dk1>
          <a:srgbClr val="336600"/>
        </a:dk1>
        <a:lt1>
          <a:srgbClr val="FFFFFF"/>
        </a:lt1>
        <a:dk2>
          <a:srgbClr val="4A7911"/>
        </a:dk2>
        <a:lt2>
          <a:srgbClr val="FFFFFF"/>
        </a:lt2>
        <a:accent1>
          <a:srgbClr val="666633"/>
        </a:accent1>
        <a:accent2>
          <a:srgbClr val="669900"/>
        </a:accent2>
        <a:accent3>
          <a:srgbClr val="B1BEAA"/>
        </a:accent3>
        <a:accent4>
          <a:srgbClr val="DADADA"/>
        </a:accent4>
        <a:accent5>
          <a:srgbClr val="B8B8AD"/>
        </a:accent5>
        <a:accent6>
          <a:srgbClr val="5C8A00"/>
        </a:accent6>
        <a:hlink>
          <a:srgbClr val="FFCC00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7">
        <a:dk1>
          <a:srgbClr val="000000"/>
        </a:dk1>
        <a:lt1>
          <a:srgbClr val="FFFFFF"/>
        </a:lt1>
        <a:dk2>
          <a:srgbClr val="000000"/>
        </a:dk2>
        <a:lt2>
          <a:srgbClr val="CC3300"/>
        </a:lt2>
        <a:accent1>
          <a:srgbClr val="FFCC00"/>
        </a:accent1>
        <a:accent2>
          <a:srgbClr val="CC6600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8">
        <a:dk1>
          <a:srgbClr val="003300"/>
        </a:dk1>
        <a:lt1>
          <a:srgbClr val="FFFFFF"/>
        </a:lt1>
        <a:dk2>
          <a:srgbClr val="000000"/>
        </a:dk2>
        <a:lt2>
          <a:srgbClr val="336600"/>
        </a:lt2>
        <a:accent1>
          <a:srgbClr val="CCCC00"/>
        </a:accent1>
        <a:accent2>
          <a:srgbClr val="669900"/>
        </a:accent2>
        <a:accent3>
          <a:srgbClr val="FFFFFF"/>
        </a:accent3>
        <a:accent4>
          <a:srgbClr val="002A00"/>
        </a:accent4>
        <a:accent5>
          <a:srgbClr val="E2E2AA"/>
        </a:accent5>
        <a:accent6>
          <a:srgbClr val="5C8A00"/>
        </a:accent6>
        <a:hlink>
          <a:srgbClr val="333300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9">
        <a:dk1>
          <a:srgbClr val="000000"/>
        </a:dk1>
        <a:lt1>
          <a:srgbClr val="FFFFFF"/>
        </a:lt1>
        <a:dk2>
          <a:srgbClr val="000000"/>
        </a:dk2>
        <a:lt2>
          <a:srgbClr val="440044"/>
        </a:lt2>
        <a:accent1>
          <a:srgbClr val="FFCCCC"/>
        </a:accent1>
        <a:accent2>
          <a:srgbClr val="790571"/>
        </a:accent2>
        <a:accent3>
          <a:srgbClr val="FFFFFF"/>
        </a:accent3>
        <a:accent4>
          <a:srgbClr val="000000"/>
        </a:accent4>
        <a:accent5>
          <a:srgbClr val="FFE2E2"/>
        </a:accent5>
        <a:accent6>
          <a:srgbClr val="6D0466"/>
        </a:accent6>
        <a:hlink>
          <a:srgbClr val="993366"/>
        </a:hlink>
        <a:folHlink>
          <a:srgbClr val="9F839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0">
        <a:dk1>
          <a:srgbClr val="000000"/>
        </a:dk1>
        <a:lt1>
          <a:srgbClr val="FFFFFF"/>
        </a:lt1>
        <a:dk2>
          <a:srgbClr val="000000"/>
        </a:dk2>
        <a:lt2>
          <a:srgbClr val="FF9900"/>
        </a:lt2>
        <a:accent1>
          <a:srgbClr val="FFCC99"/>
        </a:accent1>
        <a:accent2>
          <a:srgbClr val="FBA313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E39310"/>
        </a:accent6>
        <a:hlink>
          <a:srgbClr val="CC3300"/>
        </a:hlink>
        <a:folHlink>
          <a:srgbClr val="FCC66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1">
        <a:dk1>
          <a:srgbClr val="000000"/>
        </a:dk1>
        <a:lt1>
          <a:srgbClr val="FFFFFF"/>
        </a:lt1>
        <a:dk2>
          <a:srgbClr val="000000"/>
        </a:dk2>
        <a:lt2>
          <a:srgbClr val="779F92"/>
        </a:lt2>
        <a:accent1>
          <a:srgbClr val="33CCCC"/>
        </a:accent1>
        <a:accent2>
          <a:srgbClr val="9DC2D7"/>
        </a:accent2>
        <a:accent3>
          <a:srgbClr val="FFFFFF"/>
        </a:accent3>
        <a:accent4>
          <a:srgbClr val="000000"/>
        </a:accent4>
        <a:accent5>
          <a:srgbClr val="ADE2E2"/>
        </a:accent5>
        <a:accent6>
          <a:srgbClr val="8EB0C3"/>
        </a:accent6>
        <a:hlink>
          <a:srgbClr val="006666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2">
        <a:dk1>
          <a:srgbClr val="000000"/>
        </a:dk1>
        <a:lt1>
          <a:srgbClr val="FFFFFF"/>
        </a:lt1>
        <a:dk2>
          <a:srgbClr val="000000"/>
        </a:dk2>
        <a:lt2>
          <a:srgbClr val="00007D"/>
        </a:lt2>
        <a:accent1>
          <a:srgbClr val="9999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CACAFF"/>
        </a:accent5>
        <a:accent6>
          <a:srgbClr val="8A8AB9"/>
        </a:accent6>
        <a:hlink>
          <a:srgbClr val="666699"/>
        </a:hlink>
        <a:folHlink>
          <a:srgbClr val="CCCCE6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168</TotalTime>
  <Words>398</Words>
  <Application>Microsoft Office PowerPoint</Application>
  <PresentationFormat>Předvádění na obrazovce (4:3)</PresentationFormat>
  <Paragraphs>64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9</vt:i4>
      </vt:variant>
    </vt:vector>
  </HeadingPairs>
  <TitlesOfParts>
    <vt:vector size="12" baseType="lpstr">
      <vt:lpstr>Motiv sady Office</vt:lpstr>
      <vt:lpstr>1_Motiv sady Office</vt:lpstr>
      <vt:lpstr>Pixel</vt:lpstr>
      <vt:lpstr>Prezentace aplikace PowerPoint</vt:lpstr>
      <vt:lpstr>VIKTORIÁNSKÁ ANGLIE  II.</vt:lpstr>
      <vt:lpstr>KOLONIE A ZÁVISLÁ ÚZEMÍ</vt:lpstr>
      <vt:lpstr>Prezentace aplikace PowerPoint</vt:lpstr>
      <vt:lpstr>Prezentace aplikace PowerPoint</vt:lpstr>
      <vt:lpstr>AFRIKA</vt:lpstr>
      <vt:lpstr>Prezentace aplikace PowerPoint</vt:lpstr>
      <vt:lpstr>IRSKO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VIKTORIÁNSKÁ ANGLIE  II.</dc:title>
  <dc:creator>Klára</dc:creator>
  <cp:lastModifiedBy>Klára</cp:lastModifiedBy>
  <cp:revision>9</cp:revision>
  <dcterms:created xsi:type="dcterms:W3CDTF">2013-11-23T12:19:54Z</dcterms:created>
  <dcterms:modified xsi:type="dcterms:W3CDTF">2013-11-23T15:19:16Z</dcterms:modified>
</cp:coreProperties>
</file>