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sldIdLst>
    <p:sldId id="263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66906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98917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9868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0637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57913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5642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0173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74223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05602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92949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022669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419EC6-55B0-4401-B93E-ED2FEF126B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E0C409-8A56-4FF3-A9F4-C7DA38AB3B5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41357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C42AC-47EA-47FF-9022-DF04C67A3246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EB1DF2-D640-42F6-B75E-FE1BABE54D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0028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800A084-4F6B-41E4-BDB0-A4C53E3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3788DA-AB59-4C0C-9D6A-E11664BFF7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993043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9AE91C-871D-420B-BC17-5FC225D2CAB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B628EA-D1C7-4E12-8E52-696613C50AA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735555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248B633-4053-4B63-9D9E-FE083759C7C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0800EE-DCE2-44A4-94D6-7734811748A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34736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24E128-D83E-47F7-8DB0-B2907868124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ED5AC-7E5F-487A-A99F-F46F2BA8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67426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F7CA029-B106-49F6-84FC-F95DE2B11E4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6F32D5-4465-437D-9063-4E08D26604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293497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588EE0-563A-4222-89AD-422BD345FBD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111A05-167A-4960-8497-6B7451F1AF3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308064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9512CF-BD36-44F6-9032-E83A8A5816E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7489B9-D6A8-4E18-B3FE-2F55A66D75EE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16771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2ED69A4-7559-4A16-90D7-C2731EC4FF0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52BBB6-16FE-462E-8D10-43283F5F466D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021216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D123AF-AE64-4B00-895E-D643E63E6A3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ADCDE8-A0BD-4FDA-9F99-D1E1563F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874138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D51DF62-A980-43D9-B578-7C25E9397CE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E10758-3389-422A-ACEF-DA6CB0CB37D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808860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BCCA6BA-9403-4ECF-B00B-7550D7270A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0D213C-279D-4FE3-B6AB-F9CA4CE5801B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41429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6121F2-AAE0-4C0C-80EA-CE5EA99731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CE1A6A-3A87-4371-B5F2-4A7F0C99BC8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242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chemeClr val="accent3">
              <a:lumMod val="7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6">
              <a:lumMod val="5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0859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anose="020B0A040201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798A5DF-A385-436D-A0BB-27D49E2F0E35}" type="slidenum">
              <a:rPr lang="cs-CZ" smtClean="0">
                <a:solidFill>
                  <a:srgbClr val="000000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7F0F0E-FCD2-49BF-8938-E454E341BA6E}" type="datetimeFigureOut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48893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anose="05000000000000000000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a/ac/Narodni_divadlo_Praha_1881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c/Narodni_divadlo_Praha_1881.jpg" TargetMode="External"/><Relationship Id="rId2" Type="http://schemas.openxmlformats.org/officeDocument/2006/relationships/hyperlink" Target="http://cs.wikipedia.org/wiki/N%C3%A1rodn%C3%AD_divadlo" TargetMode="Externa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816974497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Národní divadlo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Klára Jarošová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19.století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kvarta/ třetí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23.11.2013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jako doprovod k výkladu tématu, popř. opakování na interaktivní tabuli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doplnění výkladu popř. opakování na interaktivní tabuli. Řešení úkolů je součástí prezentace.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solidFill>
                  <a:prstClr val="black"/>
                </a:solidFill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3532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492896"/>
            <a:ext cx="7772400" cy="1470025"/>
          </a:xfrm>
        </p:spPr>
        <p:txBody>
          <a:bodyPr>
            <a:noAutofit/>
          </a:bodyPr>
          <a:lstStyle/>
          <a:p>
            <a:r>
              <a:rPr lang="cs-CZ" sz="8000" smtClean="0">
                <a:solidFill>
                  <a:schemeClr val="accent3">
                    <a:lumMod val="50000"/>
                  </a:schemeClr>
                </a:solidFill>
                <a:latin typeface="Algerian" panose="04020705040A02060702" pitchFamily="82" charset="0"/>
              </a:rPr>
              <a:t>NÁRODNÍ </a:t>
            </a:r>
            <a:r>
              <a:rPr lang="cs-CZ" sz="8000" smtClean="0">
                <a:solidFill>
                  <a:schemeClr val="accent3">
                    <a:lumMod val="50000"/>
                  </a:schemeClr>
                </a:solidFill>
                <a:latin typeface="Algerian" panose="04020705040A02060702" pitchFamily="82" charset="0"/>
              </a:rPr>
              <a:t>DIVADLO</a:t>
            </a:r>
            <a:endParaRPr lang="cs-CZ" sz="4800" dirty="0">
              <a:solidFill>
                <a:schemeClr val="accent3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9975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lgerian" panose="04020705040A02060702" pitchFamily="82" charset="0"/>
              </a:rPr>
              <a:t>p</a:t>
            </a:r>
            <a:r>
              <a:rPr lang="cs-CZ" sz="4000" dirty="0" err="1" smtClean="0">
                <a:solidFill>
                  <a:schemeClr val="accent3">
                    <a:lumMod val="50000"/>
                  </a:schemeClr>
                </a:solidFill>
                <a:latin typeface="Algerian" panose="04020705040A02060702" pitchFamily="82" charset="0"/>
              </a:rPr>
              <a:t>Ř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lgerian" panose="04020705040A02060702" pitchFamily="82" charset="0"/>
              </a:rPr>
              <a:t>ípravy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  <a:latin typeface="Algerian" panose="04020705040A02060702" pitchFamily="82" charset="0"/>
              </a:rPr>
              <a:t>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lgerian" panose="04020705040A02060702" pitchFamily="82" charset="0"/>
              </a:rPr>
              <a:t>a financování ND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pPr algn="just"/>
            <a:r>
              <a:rPr lang="cs-CZ" dirty="0" smtClean="0"/>
              <a:t>Čeští vlastenci uvažují o kamenném divadle už od r.1844</a:t>
            </a:r>
          </a:p>
          <a:p>
            <a:pPr algn="just"/>
            <a:r>
              <a:rPr lang="cs-CZ" dirty="0" smtClean="0"/>
              <a:t>V dubnu 1845 na žádost Františka Palackého stavovským výborem českého sněmu udělena „</a:t>
            </a:r>
            <a:r>
              <a:rPr lang="cs-CZ" dirty="0"/>
              <a:t>privilej na vystavění, zařízení, vydržování a řízení</a:t>
            </a:r>
            <a:r>
              <a:rPr lang="cs-CZ" dirty="0" smtClean="0"/>
              <a:t>“ samostatného českého divadla</a:t>
            </a:r>
          </a:p>
          <a:p>
            <a:pPr algn="just"/>
            <a:r>
              <a:rPr lang="cs-CZ" dirty="0" smtClean="0"/>
              <a:t>V dubnu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1851</a:t>
            </a:r>
            <a:r>
              <a:rPr lang="cs-CZ" dirty="0" smtClean="0"/>
              <a:t> zahájeny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veřejné sbírky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7489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6632"/>
            <a:ext cx="8229600" cy="230425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Stavba byla financována z</a:t>
            </a:r>
          </a:p>
          <a:p>
            <a:pPr lvl="5">
              <a:buFont typeface="Wingdings" panose="05000000000000000000" pitchFamily="2" charset="2"/>
              <a:buChar char="v"/>
            </a:pPr>
            <a:r>
              <a:rPr lang="cs-CZ" dirty="0" smtClean="0"/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veřejných sbírek</a:t>
            </a:r>
          </a:p>
          <a:p>
            <a:pPr lvl="5">
              <a:buFont typeface="Wingdings" panose="05000000000000000000" pitchFamily="2" charset="2"/>
              <a:buChar char="v"/>
            </a:pPr>
            <a:r>
              <a:rPr lang="cs-CZ" sz="32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z peněz české šlechty</a:t>
            </a:r>
          </a:p>
          <a:p>
            <a:pPr lvl="5">
              <a:buFont typeface="Wingdings" panose="05000000000000000000" pitchFamily="2" charset="2"/>
              <a:buChar char="v"/>
            </a:pPr>
            <a:r>
              <a:rPr lang="cs-CZ" sz="32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ze státního příspěvku</a:t>
            </a:r>
          </a:p>
          <a:p>
            <a:pPr marL="2286000" lvl="5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988840"/>
            <a:ext cx="813690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3000" dirty="0" smtClean="0"/>
              <a:t>Císař </a:t>
            </a:r>
            <a:r>
              <a:rPr lang="cs-CZ" sz="3000" dirty="0" smtClean="0">
                <a:solidFill>
                  <a:schemeClr val="accent3">
                    <a:lumMod val="50000"/>
                  </a:schemeClr>
                </a:solidFill>
              </a:rPr>
              <a:t>František Josef I</a:t>
            </a:r>
            <a:r>
              <a:rPr lang="cs-CZ" sz="3000" dirty="0" smtClean="0"/>
              <a:t>. navštívil výstavu o výstavbě a nakonec přispěl  celkovou částkou 18 tisíc zlatých</a:t>
            </a:r>
          </a:p>
          <a:p>
            <a:r>
              <a:rPr lang="cs-CZ" sz="2400" b="1" dirty="0" smtClean="0"/>
              <a:t>Další příspěvky např</a:t>
            </a:r>
            <a:r>
              <a:rPr lang="cs-CZ" sz="2400" b="1" dirty="0"/>
              <a:t>.</a:t>
            </a:r>
            <a:r>
              <a:rPr lang="cs-CZ" sz="2400" b="1" dirty="0" smtClean="0"/>
              <a:t>: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2400" dirty="0" smtClean="0"/>
              <a:t>Císařská rodina ....................................... 26 tisíc zlatých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2400" dirty="0" smtClean="0"/>
              <a:t>Zemský výbor království českého ……….  14 700 zlatých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2400" dirty="0"/>
              <a:t> kníže </a:t>
            </a:r>
            <a:r>
              <a:rPr lang="cs-CZ" sz="2400" dirty="0" err="1" smtClean="0"/>
              <a:t>Lobkovicz</a:t>
            </a:r>
            <a:r>
              <a:rPr lang="cs-CZ" sz="2400" dirty="0" smtClean="0"/>
              <a:t>…………………………………   6 tisíc zlatých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2400" dirty="0"/>
              <a:t>p</a:t>
            </a:r>
            <a:r>
              <a:rPr lang="cs-CZ" sz="2400" dirty="0" smtClean="0"/>
              <a:t>řispěl i ruský car, hraběcí rodina Chotkova, </a:t>
            </a:r>
            <a:r>
              <a:rPr lang="cs-CZ" sz="2400" dirty="0" err="1"/>
              <a:t>K</a:t>
            </a:r>
            <a:r>
              <a:rPr lang="cs-CZ" sz="2400" dirty="0" err="1" smtClean="0"/>
              <a:t>olowratova</a:t>
            </a:r>
            <a:r>
              <a:rPr lang="cs-CZ" sz="2400" dirty="0" smtClean="0"/>
              <a:t>, </a:t>
            </a:r>
            <a:r>
              <a:rPr lang="cs-CZ" sz="2400" dirty="0" err="1" smtClean="0"/>
              <a:t>Schwarzenberkové</a:t>
            </a:r>
            <a:r>
              <a:rPr lang="cs-CZ" sz="2400" dirty="0" smtClean="0"/>
              <a:t>, Černínové, </a:t>
            </a:r>
            <a:r>
              <a:rPr lang="cs-CZ" sz="2400" dirty="0" err="1" smtClean="0"/>
              <a:t>Harrachové</a:t>
            </a:r>
            <a:r>
              <a:rPr lang="cs-CZ" sz="2400" dirty="0" smtClean="0"/>
              <a:t> a mnoho dalších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02718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lgerian" panose="04020705040A02060702" pitchFamily="82" charset="0"/>
              </a:rPr>
              <a:t>Polo</a:t>
            </a:r>
            <a:r>
              <a:rPr lang="cs-CZ" sz="4000" dirty="0" err="1" smtClean="0">
                <a:solidFill>
                  <a:schemeClr val="accent3">
                    <a:lumMod val="50000"/>
                  </a:schemeClr>
                </a:solidFill>
                <a:latin typeface="Algerian" panose="04020705040A02060702" pitchFamily="82" charset="0"/>
              </a:rPr>
              <a:t>Ž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lgerian" panose="04020705040A02060702" pitchFamily="82" charset="0"/>
              </a:rPr>
              <a:t>ení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lgerian" panose="04020705040A02060702" pitchFamily="82" charset="0"/>
              </a:rPr>
              <a:t> základního kamene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Nejdříve bylo postaveno a r. 1862 otevřeno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Prozatimní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divadlo</a:t>
            </a:r>
          </a:p>
          <a:p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16. května 1868</a:t>
            </a:r>
            <a:r>
              <a:rPr lang="cs-CZ" dirty="0"/>
              <a:t> byl v Prozatímním divadle slavnostně položen </a:t>
            </a:r>
            <a:r>
              <a:rPr lang="cs-CZ" dirty="0" smtClean="0"/>
              <a:t>základní kámen ND  zároveň s premiérou</a:t>
            </a:r>
            <a:r>
              <a:rPr lang="cs-CZ" dirty="0"/>
              <a:t> </a:t>
            </a:r>
            <a:r>
              <a:rPr lang="cs-CZ" dirty="0" smtClean="0"/>
              <a:t>opery</a:t>
            </a:r>
            <a:r>
              <a:rPr lang="cs-CZ" dirty="0"/>
              <a:t> </a:t>
            </a:r>
            <a:r>
              <a:rPr lang="cs-CZ" i="1" dirty="0" smtClean="0"/>
              <a:t>Dalibor</a:t>
            </a:r>
          </a:p>
          <a:p>
            <a:pPr marL="0" indent="0" algn="ctr">
              <a:buNone/>
            </a:pPr>
            <a:r>
              <a:rPr lang="cs-CZ" sz="2000" i="1" dirty="0" smtClean="0"/>
              <a:t>Uhodnete autora opery?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BEDŘICH SMETANA</a:t>
            </a:r>
          </a:p>
          <a:p>
            <a:r>
              <a:rPr lang="cs-CZ" sz="2800" dirty="0" smtClean="0"/>
              <a:t>Základních kamenů bylo hned několik a byly dovezeny z významných míst českých zemí – </a:t>
            </a:r>
            <a:r>
              <a:rPr lang="cs-CZ" sz="2000" i="1" dirty="0" smtClean="0"/>
              <a:t>Tipněte si jich několik.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Říp, 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 Blaník, Radhošť, Vyšehrad(skála), Hostýn, 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Žižkov,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 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Boubín,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 Trocnov, Prácheň u Horažďovic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Čerchov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, </a:t>
            </a:r>
            <a:r>
              <a:rPr lang="cs-CZ" sz="2000" b="1" dirty="0" err="1">
                <a:solidFill>
                  <a:schemeClr val="accent3">
                    <a:lumMod val="50000"/>
                  </a:schemeClr>
                </a:solidFill>
              </a:rPr>
              <a:t>Buchlov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, Lipník, </a:t>
            </a:r>
            <a:r>
              <a:rPr lang="cs-CZ" sz="2000" b="1" dirty="0" err="1">
                <a:solidFill>
                  <a:schemeClr val="accent3">
                    <a:lumMod val="50000"/>
                  </a:schemeClr>
                </a:solidFill>
              </a:rPr>
              <a:t>Helfštýn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, 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Doudleby a mnoho dalších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0831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lgerian" panose="04020705040A02060702" pitchFamily="82" charset="0"/>
              </a:rPr>
              <a:t>STAVBA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1"/>
            <a:ext cx="8229600" cy="3168352"/>
          </a:xfrm>
        </p:spPr>
        <p:txBody>
          <a:bodyPr>
            <a:normAutofit lnSpcReduction="10000"/>
          </a:bodyPr>
          <a:lstStyle/>
          <a:p>
            <a:r>
              <a:rPr lang="cs-CZ" dirty="0"/>
              <a:t>b</a:t>
            </a:r>
            <a:r>
              <a:rPr lang="cs-CZ" dirty="0" smtClean="0"/>
              <a:t>udova ND byla vystavěna v tehdy populárním historizujícím slohu-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novorenesančním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 Praze byly postaveny ještě další dvě 	významné budovy v tomtéž slohu. </a:t>
            </a:r>
            <a:r>
              <a:rPr lang="cs-CZ" sz="2000" i="1" dirty="0" smtClean="0"/>
              <a:t>Které?</a:t>
            </a:r>
          </a:p>
          <a:p>
            <a:pPr lvl="6">
              <a:buFont typeface="Wingdings" panose="05000000000000000000" pitchFamily="2" charset="2"/>
              <a:buChar char="v"/>
            </a:pPr>
            <a:r>
              <a:rPr lang="cs-CZ" sz="2800" i="1" dirty="0" smtClean="0">
                <a:solidFill>
                  <a:schemeClr val="accent3">
                    <a:lumMod val="50000"/>
                  </a:schemeClr>
                </a:solidFill>
              </a:rPr>
              <a:t>Národní muzeum</a:t>
            </a:r>
          </a:p>
          <a:p>
            <a:pPr lvl="6">
              <a:buFont typeface="Wingdings" panose="05000000000000000000" pitchFamily="2" charset="2"/>
              <a:buChar char="v"/>
            </a:pPr>
            <a:r>
              <a:rPr lang="cs-CZ" sz="2800" i="1" dirty="0" smtClean="0">
                <a:solidFill>
                  <a:schemeClr val="accent3">
                    <a:lumMod val="50000"/>
                  </a:schemeClr>
                </a:solidFill>
              </a:rPr>
              <a:t>Dům umělců (= Rudolfinum)</a:t>
            </a:r>
            <a:r>
              <a:rPr lang="cs-CZ" sz="800" i="1" dirty="0" smtClean="0"/>
              <a:t>			</a:t>
            </a:r>
            <a:endParaRPr lang="cs-CZ" sz="8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9177" y="4437112"/>
            <a:ext cx="770485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dirty="0"/>
              <a:t>m</a:t>
            </a:r>
            <a:r>
              <a:rPr lang="cs-CZ" sz="3200" dirty="0" smtClean="0"/>
              <a:t>onumentální výstavbou byl pověřen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architekt Josef Zítek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dirty="0" smtClean="0"/>
              <a:t>stavbu později dokončil jeho následovník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Josef Schulz 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7987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lgerian" panose="04020705040A02060702" pitchFamily="82" charset="0"/>
              </a:rPr>
              <a:t>VÝZDOBA 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Umělci podílející se na výzdobě ND patří do tzv.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generace Národního divadla</a:t>
            </a:r>
          </a:p>
          <a:p>
            <a:pPr marL="0" indent="0">
              <a:buNone/>
            </a:pPr>
            <a:r>
              <a:rPr lang="cs-CZ" sz="2000" dirty="0" smtClean="0"/>
              <a:t>Spojte některé z umělců, kteří pomohli s výzdobou, s jejich díly: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Mikoláš Aleš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František Ženíšek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Vojtěch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Hynais</a:t>
            </a: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Václav Brožík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Josef Václav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Myslbek</a:t>
            </a: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Bohuslav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Schnirch</a:t>
            </a: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2636912"/>
            <a:ext cx="38884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Alegorie Hudby ve </a:t>
            </a:r>
            <a:r>
              <a:rPr lang="cs-CZ" sz="2400" dirty="0" err="1" smtClean="0"/>
              <a:t>foye</a:t>
            </a:r>
            <a:endParaRPr lang="cs-CZ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Lunety ve </a:t>
            </a:r>
            <a:r>
              <a:rPr lang="cs-CZ" sz="2400" dirty="0" err="1" smtClean="0"/>
              <a:t>foye</a:t>
            </a:r>
            <a:endParaRPr lang="cs-CZ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Bronzová triga na průčelí 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Obrazy českých královských dynastií v královské lóži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Alegorie Múz na stropě v hledišti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Opona </a:t>
            </a:r>
            <a:endParaRPr lang="cs-CZ" sz="24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3131840" y="2852936"/>
            <a:ext cx="2016224" cy="36004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884921" y="3501008"/>
            <a:ext cx="1296144" cy="1512168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491880" y="4077072"/>
            <a:ext cx="1689185" cy="165618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endCxn id="4" idx="1"/>
          </p:cNvCxnSpPr>
          <p:nvPr/>
        </p:nvCxnSpPr>
        <p:spPr>
          <a:xfrm flipV="1">
            <a:off x="3131840" y="4345072"/>
            <a:ext cx="2016224" cy="308064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4532993" y="3032956"/>
            <a:ext cx="648072" cy="2196244"/>
          </a:xfrm>
          <a:prstGeom prst="line">
            <a:avLst/>
          </a:prstGeom>
          <a:ln w="254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995936" y="3789040"/>
            <a:ext cx="1185129" cy="1944216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9319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lgerian" panose="04020705040A02060702" pitchFamily="82" charset="0"/>
              </a:rPr>
              <a:t>OSUD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11. června 1881 </a:t>
            </a:r>
            <a:r>
              <a:rPr lang="cs-CZ" dirty="0" smtClean="0"/>
              <a:t>bylo Národní </a:t>
            </a:r>
            <a:r>
              <a:rPr lang="cs-CZ" dirty="0"/>
              <a:t>divadlo </a:t>
            </a:r>
            <a:r>
              <a:rPr lang="cs-CZ" dirty="0" smtClean="0"/>
              <a:t>poprvé </a:t>
            </a:r>
            <a:r>
              <a:rPr lang="cs-CZ" dirty="0"/>
              <a:t>otevřeno </a:t>
            </a:r>
            <a:r>
              <a:rPr lang="cs-CZ" sz="2800" dirty="0" smtClean="0"/>
              <a:t>a to</a:t>
            </a:r>
            <a:r>
              <a:rPr lang="cs-CZ" sz="2800" dirty="0"/>
              <a:t> na počest návštěvy korunního prince Rudolfa </a:t>
            </a:r>
            <a:r>
              <a:rPr lang="cs-CZ" sz="2800" b="1" dirty="0">
                <a:solidFill>
                  <a:schemeClr val="accent3">
                    <a:lumMod val="50000"/>
                  </a:schemeClr>
                </a:solidFill>
              </a:rPr>
              <a:t>premiérou Smetanovy 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Libuše</a:t>
            </a:r>
            <a:r>
              <a:rPr lang="cs-CZ" sz="2800" dirty="0" smtClean="0"/>
              <a:t>, pro tuto příležitost zkomponované</a:t>
            </a:r>
          </a:p>
          <a:p>
            <a:r>
              <a:rPr lang="cs-CZ" sz="2800" dirty="0">
                <a:solidFill>
                  <a:schemeClr val="accent3">
                    <a:lumMod val="50000"/>
                  </a:schemeClr>
                </a:solidFill>
              </a:rPr>
              <a:t>12.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srpna</a:t>
            </a:r>
            <a:r>
              <a:rPr lang="cs-CZ" sz="28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1881 </a:t>
            </a:r>
            <a:r>
              <a:rPr lang="cs-CZ" sz="2800" dirty="0"/>
              <a:t>došlo k požáru, který zničil měděnou kupoli, hlediště, oponu </a:t>
            </a:r>
            <a:r>
              <a:rPr lang="cs-CZ" sz="2800" dirty="0" smtClean="0"/>
              <a:t>i</a:t>
            </a:r>
            <a:r>
              <a:rPr lang="cs-CZ" sz="2800" dirty="0"/>
              <a:t> jeviště </a:t>
            </a:r>
            <a:r>
              <a:rPr lang="cs-CZ" sz="2800" dirty="0" smtClean="0"/>
              <a:t>divadla = národní tragédie →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nové sbírky </a:t>
            </a:r>
            <a:r>
              <a:rPr lang="cs-CZ" sz="2800" dirty="0" smtClean="0"/>
              <a:t>- </a:t>
            </a:r>
            <a:r>
              <a:rPr lang="cs-CZ" sz="2400" dirty="0"/>
              <a:t>za 47 dní byl vybrán milion zlatých</a:t>
            </a:r>
            <a:endParaRPr lang="cs-CZ" sz="2400" dirty="0" smtClean="0"/>
          </a:p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18. listopadu 1883 </a:t>
            </a:r>
            <a:r>
              <a:rPr lang="cs-CZ" sz="2800" dirty="0" smtClean="0"/>
              <a:t>otevřeno obnovené divadlo</a:t>
            </a:r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329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Dřevořezba z roku 1881. Vedle novostavby Národního divadla stojí dosud nepřipojené Prozatímní divadlo.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80187"/>
            <a:ext cx="8229600" cy="34597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upload.wikimedia.org/wikipedia/commons/a/ac/Narodni_divadlo_Praha_1881.jpg</a:t>
            </a:r>
            <a:r>
              <a:rPr lang="cs-CZ" dirty="0" smtClean="0"/>
              <a:t> (23.11.2013)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250" y="836712"/>
            <a:ext cx="6667500" cy="494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2408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dirty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/>
              <a:t>HLAVAČKA, Milan. </a:t>
            </a:r>
            <a:r>
              <a:rPr lang="cs-CZ" sz="2000" i="1" dirty="0" smtClean="0"/>
              <a:t>Dějepis pro gymnázia a střední školy</a:t>
            </a:r>
            <a:r>
              <a:rPr lang="cs-CZ" sz="2000" dirty="0" smtClean="0"/>
              <a:t>. 1. vyd. Praha: SPN - pedagogické nakladatelství, 2001, 175 s. ISBN 80-723-5172-9.</a:t>
            </a:r>
          </a:p>
          <a:p>
            <a:r>
              <a:rPr lang="cs-CZ" sz="2000" dirty="0"/>
              <a:t>KOHOUTKOVÁ, Helena a Martina KOMSOVÁ. </a:t>
            </a:r>
            <a:r>
              <a:rPr lang="cs-CZ" sz="2000" i="1" dirty="0"/>
              <a:t>Dějepis na dlani</a:t>
            </a:r>
            <a:r>
              <a:rPr lang="cs-CZ" sz="2000" dirty="0"/>
              <a:t>. 1. vyd. Olomouc: </a:t>
            </a:r>
            <a:r>
              <a:rPr lang="cs-CZ" sz="2000" dirty="0" err="1"/>
              <a:t>Rubico</a:t>
            </a:r>
            <a:r>
              <a:rPr lang="cs-CZ" sz="2000" dirty="0"/>
              <a:t>, 2005, 256 s. Na dlani. ISBN 80-734-6057-2</a:t>
            </a:r>
            <a:r>
              <a:rPr lang="cs-CZ" sz="2000" dirty="0" smtClean="0"/>
              <a:t>.</a:t>
            </a:r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cs.wikipedia.org/wiki/N%C3%A1rodn%C3%AD_divadlo</a:t>
            </a:r>
            <a:r>
              <a:rPr lang="cs-CZ" sz="2000" dirty="0" smtClean="0"/>
              <a:t> (23.112013)</a:t>
            </a:r>
          </a:p>
          <a:p>
            <a:r>
              <a:rPr lang="cs-CZ" sz="2000" dirty="0">
                <a:hlinkClick r:id="rId3"/>
              </a:rPr>
              <a:t>http://upload.wikimedia.org/wikipedia/commons/a/ac/Narodni_divadlo_Praha_1881.jpg</a:t>
            </a:r>
            <a:r>
              <a:rPr lang="cs-CZ" sz="2000" dirty="0"/>
              <a:t> (</a:t>
            </a:r>
            <a:r>
              <a:rPr lang="cs-CZ" sz="2000" dirty="0" smtClean="0"/>
              <a:t>23.11.2013)</a:t>
            </a:r>
          </a:p>
          <a:p>
            <a:endParaRPr lang="cs-CZ" sz="2000" dirty="0" smtClean="0"/>
          </a:p>
          <a:p>
            <a:pPr marL="0" lvl="0" indent="0">
              <a:buNone/>
            </a:pPr>
            <a:endParaRPr lang="cs-CZ" kern="1200" dirty="0" smtClean="0">
              <a:solidFill>
                <a:prstClr val="black"/>
              </a:solidFill>
              <a:latin typeface="Calibri"/>
            </a:endParaRP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412" y="260350"/>
            <a:ext cx="64293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0139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327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sady Office</vt:lpstr>
      <vt:lpstr>1_Motiv sady Office</vt:lpstr>
      <vt:lpstr>Pixel</vt:lpstr>
      <vt:lpstr>Prezentace aplikace PowerPoint</vt:lpstr>
      <vt:lpstr>NÁRODNÍ DIVADLO</vt:lpstr>
      <vt:lpstr>pŘípravy a financování ND</vt:lpstr>
      <vt:lpstr>Prezentace aplikace PowerPoint</vt:lpstr>
      <vt:lpstr>PoloŽení základního kamene</vt:lpstr>
      <vt:lpstr>STAVBA</vt:lpstr>
      <vt:lpstr>VÝZDOBA </vt:lpstr>
      <vt:lpstr>OSUD</vt:lpstr>
      <vt:lpstr>Dřevořezba z roku 1881. Vedle novostavby Národního divadla stojí dosud nepřipojené Prozatímní divadlo.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NÁRODNÍ DIVADLO  A ČESKÁ KULTURA 2.POL.19.ST.</dc:title>
  <dc:creator>Klára</dc:creator>
  <cp:lastModifiedBy>Klára</cp:lastModifiedBy>
  <cp:revision>10</cp:revision>
  <dcterms:created xsi:type="dcterms:W3CDTF">2013-11-23T16:40:42Z</dcterms:created>
  <dcterms:modified xsi:type="dcterms:W3CDTF">2013-11-23T18:22:22Z</dcterms:modified>
</cp:coreProperties>
</file>