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64" r:id="rId4"/>
    <p:sldId id="256" r:id="rId5"/>
    <p:sldId id="257" r:id="rId6"/>
    <p:sldId id="258" r:id="rId7"/>
    <p:sldId id="260" r:id="rId8"/>
    <p:sldId id="259" r:id="rId9"/>
    <p:sldId id="261" r:id="rId10"/>
    <p:sldId id="262" r:id="rId11"/>
    <p:sldId id="26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342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6263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45995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13991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1899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48831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1380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5569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172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4996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3287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19EC6-55B0-4401-B93E-ED2FEF126B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0C409-8A56-4FF3-A9F4-C7DA38AB3B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9916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C42AC-47EA-47FF-9022-DF04C67A3246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EB1DF2-D640-42F6-B75E-FE1BABE54D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83165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800A084-4F6B-41E4-BDB0-A4C53E3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788DA-AB59-4C0C-9D6A-E11664BFF7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55803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9AE91C-871D-420B-BC17-5FC225D2CAB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628EA-D1C7-4E12-8E52-696613C50AA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8075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248B633-4053-4B63-9D9E-FE083759C7C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800EE-DCE2-44A4-94D6-7734811748A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95384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24E128-D83E-47F7-8DB0-B2907868124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ED5AC-7E5F-487A-A99F-F46F2BA8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92593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7CA029-B106-49F6-84FC-F95DE2B11E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6F32D5-4465-437D-9063-4E08D26604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14938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588EE0-563A-4222-89AD-422BD345FBD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11A05-167A-4960-8497-6B7451F1AF3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4252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9512CF-BD36-44F6-9032-E83A8A5816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489B9-D6A8-4E18-B3FE-2F55A66D75EE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03800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ED69A4-7559-4A16-90D7-C2731EC4FF0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2BBB6-16FE-462E-8D10-43283F5F466D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077188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D123AF-AE64-4B00-895E-D643E63E6A3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DCDE8-A0BD-4FDA-9F99-D1E1563F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33557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51DF62-A980-43D9-B578-7C25E9397C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10758-3389-422A-ACEF-DA6CB0CB37D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19328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CCA6BA-9403-4ECF-B00B-7550D7270A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D213C-279D-4FE3-B6AB-F9CA4CE5801B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27502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6121F2-AAE0-4C0C-80EA-CE5EA99731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E1A6A-3A87-4371-B5F2-4A7F0C99BC8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048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chemeClr val="bg2">
              <a:lumMod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6">
              <a:lumMod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518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anose="020B0A040201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798A5DF-A385-436D-A0BB-27D49E2F0E35}" type="slidenum"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7F0F0E-FCD2-49BF-8938-E454E341BA6E}" type="datetimeFigureOut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095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thumb/5/58/Hannibal_2.JPG/800px-Hannibal_2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thumb/5/58/Hannibal_2.JPG/800px-Hannibal_2.JPG" TargetMode="Externa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956869823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Koněspřežka</a:t>
                      </a: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České Budějovice - </a:t>
                      </a:r>
                      <a:r>
                        <a:rPr kumimoji="0" lang="cs-CZ" sz="125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Linz</a:t>
                      </a:r>
                      <a:endParaRPr kumimoji="0" lang="cs-CZ" sz="125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23.11.2013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doprovod k výkladu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regionálních dějin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doplnění výkladu 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koněspřežné dráze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interaktivní tabuli. Řešení úkolů je součástí prezentace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Vhodné doplnit mapou.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65846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chemeClr val="bg2">
                    <a:lumMod val="25000"/>
                  </a:schemeClr>
                </a:solidFill>
                <a:latin typeface="Algerian" panose="04020705040A02060702" pitchFamily="82" charset="0"/>
              </a:rPr>
              <a:t>KONĚSPŘEŽKA</a:t>
            </a:r>
            <a:br>
              <a:rPr lang="cs-CZ" sz="8000" dirty="0" smtClean="0">
                <a:solidFill>
                  <a:schemeClr val="bg2">
                    <a:lumMod val="25000"/>
                  </a:schemeClr>
                </a:solidFill>
                <a:latin typeface="Algerian" panose="04020705040A02060702" pitchFamily="82" charset="0"/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lgerian" panose="04020705040A02060702" pitchFamily="82" charset="0"/>
              </a:rPr>
              <a:t>ČESKÉ BUDĚJOVICE - LINZ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5847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lgerian" panose="04020705040A02060702" pitchFamily="82" charset="0"/>
              </a:rPr>
              <a:t>ZÁMĚR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Snaha propojit povodí dvou významných řek už od dob Karla IV. </a:t>
            </a:r>
            <a:r>
              <a:rPr lang="cs-CZ" sz="2000" i="1" dirty="0" smtClean="0"/>
              <a:t>Jaké řeky to byly?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tx2"/>
                </a:solidFill>
              </a:rPr>
              <a:t>VLTAVA </a:t>
            </a:r>
            <a:r>
              <a:rPr lang="cs-CZ" dirty="0" smtClean="0"/>
              <a:t>a</a:t>
            </a:r>
            <a:r>
              <a:rPr lang="cs-CZ" b="1" dirty="0" smtClean="0">
                <a:solidFill>
                  <a:schemeClr val="tx2"/>
                </a:solidFill>
              </a:rPr>
              <a:t> DUNAJ</a:t>
            </a:r>
          </a:p>
          <a:p>
            <a:r>
              <a:rPr lang="cs-CZ" dirty="0" smtClean="0"/>
              <a:t>úspěšný až projekt lesního inženýra na schwarzenberském panství Josefa </a:t>
            </a:r>
            <a:r>
              <a:rPr lang="cs-CZ" dirty="0" err="1" smtClean="0"/>
              <a:t>Rosenauera</a:t>
            </a:r>
            <a:r>
              <a:rPr lang="cs-CZ" dirty="0" smtClean="0"/>
              <a:t> – </a:t>
            </a:r>
            <a:r>
              <a:rPr lang="cs-CZ" b="1" dirty="0" smtClean="0">
                <a:solidFill>
                  <a:schemeClr val="tx2"/>
                </a:solidFill>
              </a:rPr>
              <a:t>plavební kanál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smtClean="0"/>
              <a:t>budovaný v letech 1735-1804 a dostavěný 1821-22 – vhodný pouze </a:t>
            </a:r>
            <a:r>
              <a:rPr lang="cs-CZ" dirty="0" smtClean="0">
                <a:solidFill>
                  <a:schemeClr val="tx2"/>
                </a:solidFill>
              </a:rPr>
              <a:t>k plavení dřeva</a:t>
            </a:r>
          </a:p>
        </p:txBody>
      </p:sp>
    </p:spTree>
    <p:extLst>
      <p:ext uri="{BB962C8B-B14F-4D97-AF65-F5344CB8AC3E}">
        <p14:creationId xmlns:p14="http://schemas.microsoft.com/office/powerpoint/2010/main" val="810668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dirty="0" smtClean="0"/>
              <a:t>Vědecký ředitel České hydrotechnické společnosti pověřené zřízením vodního spojení mezi Vltavou a Dunajem </a:t>
            </a:r>
            <a:r>
              <a:rPr lang="cs-CZ" dirty="0" smtClean="0">
                <a:solidFill>
                  <a:schemeClr val="tx2"/>
                </a:solidFill>
              </a:rPr>
              <a:t>Franz Josef </a:t>
            </a:r>
            <a:r>
              <a:rPr lang="cs-CZ" dirty="0" err="1" smtClean="0">
                <a:solidFill>
                  <a:schemeClr val="tx2"/>
                </a:solidFill>
              </a:rPr>
              <a:t>Gerstner</a:t>
            </a:r>
            <a:r>
              <a:rPr lang="cs-CZ" dirty="0" smtClean="0"/>
              <a:t> zavrhl v r. 1807projekt vodního kanálu a prosazoval </a:t>
            </a:r>
            <a:r>
              <a:rPr lang="cs-CZ" dirty="0" smtClean="0">
                <a:solidFill>
                  <a:schemeClr val="tx2"/>
                </a:solidFill>
              </a:rPr>
              <a:t>koněspřežní železnici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V r.1819 byl k realizaci projektu vyzván jeho syn </a:t>
            </a:r>
            <a:r>
              <a:rPr lang="cs-CZ" b="1" dirty="0" smtClean="0">
                <a:solidFill>
                  <a:schemeClr val="tx2"/>
                </a:solidFill>
              </a:rPr>
              <a:t>František Antonín </a:t>
            </a:r>
            <a:r>
              <a:rPr lang="cs-CZ" b="1" dirty="0" err="1" smtClean="0">
                <a:solidFill>
                  <a:schemeClr val="tx2"/>
                </a:solidFill>
              </a:rPr>
              <a:t>Gerstner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dirty="0" smtClean="0"/>
              <a:t>– profesor praktické geometrie na vídeňské polytechnice →r.</a:t>
            </a:r>
            <a:r>
              <a:rPr lang="cs-CZ" b="1" dirty="0" smtClean="0">
                <a:solidFill>
                  <a:schemeClr val="tx2"/>
                </a:solidFill>
              </a:rPr>
              <a:t>1823 </a:t>
            </a:r>
            <a:r>
              <a:rPr lang="cs-CZ" dirty="0" smtClean="0"/>
              <a:t>udělena koncese na stavbu a provozování tzv. železné silnice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1293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Proč bylo spojení Dunaje a Vltavy tak důležité?</a:t>
            </a:r>
          </a:p>
          <a:p>
            <a:r>
              <a:rPr lang="cs-CZ" dirty="0" smtClean="0"/>
              <a:t> Jaké zboží se vedle lidských pasažérů mělo především přepravovat?</a:t>
            </a:r>
          </a:p>
          <a:p>
            <a:pPr marL="0" indent="0" algn="ctr">
              <a:buNone/>
            </a:pPr>
            <a:r>
              <a:rPr lang="cs-CZ" dirty="0" smtClean="0"/>
              <a:t>nápověda: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zboží pocházelo z okolí hornorakouského Salzburgu </a:t>
            </a:r>
          </a:p>
          <a:p>
            <a:pPr marL="0" indent="0" algn="ctr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5400" b="1" dirty="0" smtClean="0">
                <a:solidFill>
                  <a:schemeClr val="tx2"/>
                </a:solidFill>
              </a:rPr>
              <a:t>SŮL</a:t>
            </a:r>
            <a:endParaRPr lang="cs-CZ" sz="5400" b="1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8161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lgerian" panose="04020705040A02060702" pitchFamily="82" charset="0"/>
              </a:rPr>
              <a:t>Výstavba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28.července 1825 </a:t>
            </a:r>
            <a:r>
              <a:rPr lang="cs-CZ" dirty="0" smtClean="0"/>
              <a:t>zahájeny stavební práce u Netřebic</a:t>
            </a:r>
          </a:p>
          <a:p>
            <a:r>
              <a:rPr lang="cs-CZ" b="1" dirty="0" err="1" smtClean="0">
                <a:solidFill>
                  <a:schemeClr val="tx2"/>
                </a:solidFill>
              </a:rPr>
              <a:t>F.A.Gerstner</a:t>
            </a:r>
            <a:r>
              <a:rPr lang="cs-CZ" dirty="0" smtClean="0"/>
              <a:t> zaměstnán </a:t>
            </a:r>
            <a:r>
              <a:rPr lang="cs-CZ" dirty="0" err="1" smtClean="0"/>
              <a:t>C.k</a:t>
            </a:r>
            <a:r>
              <a:rPr lang="cs-CZ" dirty="0" smtClean="0"/>
              <a:t>. privilegovanou první železniční společností jako </a:t>
            </a:r>
            <a:r>
              <a:rPr lang="cs-CZ" dirty="0" smtClean="0">
                <a:solidFill>
                  <a:schemeClr val="tx2"/>
                </a:solidFill>
              </a:rPr>
              <a:t>stavbyvedoucí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1.srpna 1832 </a:t>
            </a:r>
            <a:r>
              <a:rPr lang="cs-CZ" dirty="0" smtClean="0"/>
              <a:t>zahájena doprava zboží po celé trati</a:t>
            </a:r>
          </a:p>
          <a:p>
            <a:r>
              <a:rPr lang="cs-CZ" dirty="0" smtClean="0"/>
              <a:t>1.května dokončeno její prodloužení do </a:t>
            </a:r>
            <a:r>
              <a:rPr lang="cs-CZ" dirty="0" err="1" smtClean="0"/>
              <a:t>Gmundenu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00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lgerian" panose="04020705040A02060702" pitchFamily="82" charset="0"/>
              </a:rPr>
              <a:t>Parametry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Tipněte si:</a:t>
            </a:r>
          </a:p>
          <a:p>
            <a:r>
              <a:rPr lang="cs-CZ" dirty="0" smtClean="0"/>
              <a:t>Délka: </a:t>
            </a:r>
          </a:p>
          <a:p>
            <a:r>
              <a:rPr lang="cs-CZ" dirty="0" smtClean="0"/>
              <a:t>Rozchod:</a:t>
            </a:r>
            <a:r>
              <a:rPr lang="cs-CZ" dirty="0" smtClean="0">
                <a:solidFill>
                  <a:schemeClr val="tx2"/>
                </a:solidFill>
              </a:rPr>
              <a:t> 1 106 mm</a:t>
            </a:r>
          </a:p>
          <a:p>
            <a:r>
              <a:rPr lang="cs-CZ" dirty="0" smtClean="0"/>
              <a:t>Počet stanic:</a:t>
            </a:r>
            <a:r>
              <a:rPr lang="cs-CZ" dirty="0" smtClean="0">
                <a:solidFill>
                  <a:schemeClr val="tx2"/>
                </a:solidFill>
              </a:rPr>
              <a:t>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</a:t>
            </a:r>
            <a:r>
              <a:rPr lang="cs-CZ" dirty="0" smtClean="0"/>
              <a:t>z toho </a:t>
            </a:r>
            <a:r>
              <a:rPr lang="cs-CZ" dirty="0" err="1" smtClean="0"/>
              <a:t>přepřahacích</a:t>
            </a:r>
            <a:r>
              <a:rPr lang="cs-CZ" dirty="0" smtClean="0">
                <a:solidFill>
                  <a:schemeClr val="tx2"/>
                </a:solidFill>
              </a:rPr>
              <a:t>          </a:t>
            </a:r>
            <a:r>
              <a:rPr lang="cs-CZ" dirty="0" smtClean="0"/>
              <a:t>po</a:t>
            </a:r>
            <a:r>
              <a:rPr lang="cs-CZ" dirty="0" smtClean="0">
                <a:solidFill>
                  <a:schemeClr val="tx2"/>
                </a:solidFill>
              </a:rPr>
              <a:t>        km</a:t>
            </a:r>
          </a:p>
          <a:p>
            <a:r>
              <a:rPr lang="cs-CZ" dirty="0" smtClean="0"/>
              <a:t>Cesta trvala</a:t>
            </a:r>
            <a:r>
              <a:rPr lang="cs-CZ" dirty="0" smtClean="0">
                <a:solidFill>
                  <a:schemeClr val="tx2"/>
                </a:solidFill>
              </a:rPr>
              <a:t>       hodin</a:t>
            </a:r>
          </a:p>
          <a:p>
            <a:r>
              <a:rPr lang="cs-CZ" dirty="0"/>
              <a:t>p</a:t>
            </a:r>
            <a:r>
              <a:rPr lang="cs-CZ" dirty="0" smtClean="0"/>
              <a:t>ruh mezi kolejnicemi ze železa či litiny byl vysypán štěrkem kvůli koním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2204864"/>
            <a:ext cx="172835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128,7 km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77321" y="335699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10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392791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6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2120" y="392791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20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03470" y="455410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14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380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Sůl</a:t>
            </a:r>
            <a:r>
              <a:rPr lang="cs-CZ" dirty="0" smtClean="0"/>
              <a:t> byla přepravována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celoročně</a:t>
            </a: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Cestující</a:t>
            </a:r>
            <a:r>
              <a:rPr lang="cs-CZ" dirty="0" smtClean="0"/>
              <a:t> byli přepravováni pouze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od dubna do října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cs-CZ" dirty="0" smtClean="0"/>
              <a:t> v r. 1859 byla cena jízdného </a:t>
            </a:r>
          </a:p>
          <a:p>
            <a:pPr marL="457200" lvl="1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v 1.třídě 36 krejcarů na osobu za míli    </a:t>
            </a:r>
          </a:p>
          <a:p>
            <a:pPr marL="457200" lvl="1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v 2.třídě 27 krejcarů</a:t>
            </a:r>
          </a:p>
          <a:p>
            <a:pPr marL="457200" lvl="1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v 3.třídě 18 krejcarů    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Poslední vlak tažený koňmi vyjel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15.12.1872</a:t>
            </a:r>
            <a:r>
              <a:rPr lang="cs-CZ" dirty="0" smtClean="0"/>
              <a:t> v úseku </a:t>
            </a:r>
            <a:r>
              <a:rPr lang="cs-CZ" dirty="0" err="1" smtClean="0"/>
              <a:t>Urfahr</a:t>
            </a:r>
            <a:r>
              <a:rPr lang="cs-CZ" dirty="0" smtClean="0"/>
              <a:t> - Lest         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0508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Hannibal – vůz linecko-budějovické koněspřežné dráhy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890456"/>
            <a:ext cx="8229600" cy="56288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 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upload.wikimedia.org/wikipedia/commons/thumb/5/58/Hannibal_2.JPG/800px-Hannibal_2.JPG</a:t>
            </a:r>
            <a:r>
              <a:rPr lang="cs-CZ" dirty="0" smtClean="0"/>
              <a:t> (23.11.2013)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12776"/>
            <a:ext cx="5970240" cy="447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864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dirty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i="1" dirty="0"/>
              <a:t>Encyklopedie Českých Budějovic</a:t>
            </a:r>
            <a:r>
              <a:rPr lang="cs-CZ" sz="2800" dirty="0"/>
              <a:t>. 1. vyd. Redaktor Juraj Thoma. České Budějovice: Nebe, 1998, 592 s. </a:t>
            </a:r>
            <a:r>
              <a:rPr lang="cs-CZ" sz="2800" dirty="0" smtClean="0"/>
              <a:t>ISBN</a:t>
            </a:r>
          </a:p>
          <a:p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upload.wikimedia.org/wikipedia/commons/thumb/5/58/Hannibal_2.JPG/800px-Hannibal_2.JPG</a:t>
            </a:r>
            <a:r>
              <a:rPr lang="cs-CZ" sz="2800" dirty="0" smtClean="0"/>
              <a:t> (23.11.2013)</a:t>
            </a:r>
            <a:endParaRPr lang="cs-CZ" sz="2800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412" y="260350"/>
            <a:ext cx="64293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580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389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sady Office</vt:lpstr>
      <vt:lpstr>1_Motiv sady Office</vt:lpstr>
      <vt:lpstr>Pixel</vt:lpstr>
      <vt:lpstr>Prezentace aplikace PowerPoint</vt:lpstr>
      <vt:lpstr>KONĚSPŘEŽKA ČESKÉ BUDĚJOVICE - LINZ</vt:lpstr>
      <vt:lpstr>ZÁMĚR</vt:lpstr>
      <vt:lpstr>Prezentace aplikace PowerPoint</vt:lpstr>
      <vt:lpstr>Prezentace aplikace PowerPoint</vt:lpstr>
      <vt:lpstr>Výstavba</vt:lpstr>
      <vt:lpstr>Parametry</vt:lpstr>
      <vt:lpstr>Prezentace aplikace PowerPoint</vt:lpstr>
      <vt:lpstr>Hannibal – vůz linecko-budějovické koněspřežné dráhy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KONĚSPŘEŽKA ČESKÉ BUDĚJOVICE - LINZ</dc:title>
  <dc:creator>Klára</dc:creator>
  <cp:lastModifiedBy>Klára</cp:lastModifiedBy>
  <cp:revision>7</cp:revision>
  <dcterms:created xsi:type="dcterms:W3CDTF">2013-11-23T18:21:30Z</dcterms:created>
  <dcterms:modified xsi:type="dcterms:W3CDTF">2013-11-23T19:25:08Z</dcterms:modified>
</cp:coreProperties>
</file>