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3" r:id="rId4"/>
    <p:sldId id="256" r:id="rId5"/>
    <p:sldId id="258" r:id="rId6"/>
    <p:sldId id="259" r:id="rId7"/>
    <p:sldId id="257" r:id="rId8"/>
    <p:sldId id="260" r:id="rId9"/>
    <p:sldId id="261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3784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5722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894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4175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7161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5061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7152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4216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934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0272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1530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3371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4766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76979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9789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6382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7722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4708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59999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4596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0459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9000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9266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59823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586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rgbClr val="7030A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6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172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010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919621631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Rusko posledních Romanovců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25.11.2013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doprovod k výkladu tématu, popř. opakování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doplnění výkladu popř. opakování na interaktivní tabuli. Řešení úkolů je součástí prezentace. Doporučené paralelní využití atlasu světových dějin.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3485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RUSKO POSLEDNÍCH ROMANOVCŮ</a:t>
            </a:r>
            <a:endParaRPr lang="cs-CZ" sz="8800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50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latin typeface="Algerian" panose="04020705040A02060702" pitchFamily="82" charset="0"/>
              </a:rPr>
              <a:t>K </a:t>
            </a:r>
            <a:r>
              <a:rPr lang="cs-CZ" dirty="0" err="1" smtClean="0">
                <a:solidFill>
                  <a:srgbClr val="7030A0"/>
                </a:solidFill>
                <a:latin typeface="Algerian" panose="04020705040A02060702" pitchFamily="82" charset="0"/>
              </a:rPr>
              <a:t>p</a:t>
            </a:r>
            <a:r>
              <a:rPr lang="cs-CZ" sz="4000" dirty="0" err="1" smtClean="0">
                <a:solidFill>
                  <a:srgbClr val="7030A0"/>
                </a:solidFill>
                <a:latin typeface="Algerian" panose="04020705040A02060702" pitchFamily="82" charset="0"/>
              </a:rPr>
              <a:t>Ř</a:t>
            </a:r>
            <a:r>
              <a:rPr lang="cs-CZ" dirty="0" err="1" smtClean="0">
                <a:solidFill>
                  <a:srgbClr val="7030A0"/>
                </a:solidFill>
                <a:latin typeface="Algerian" panose="04020705040A02060702" pitchFamily="82" charset="0"/>
              </a:rPr>
              <a:t>ipomenutí</a:t>
            </a:r>
            <a:endParaRPr lang="cs-CZ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město bylo v 19.st. hlavním městem Ruska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Od kdy byli na ruském carském trůnu Romanovci?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 nazýváme křesťanskou nauku/církev, která v Rusku převládá?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2348880"/>
            <a:ext cx="4817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Petrohrad/</a:t>
            </a:r>
            <a:r>
              <a:rPr lang="cs-CZ" sz="3200" b="1" dirty="0" err="1">
                <a:solidFill>
                  <a:srgbClr val="7030A0"/>
                </a:solidFill>
              </a:rPr>
              <a:t>Sankt-Petěrburg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60585" y="4077072"/>
            <a:ext cx="19198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Od r. 1613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5733256"/>
            <a:ext cx="4212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Pravoslavná /pravoslaví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393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  <a:latin typeface="Algerian" panose="04020705040A02060702" pitchFamily="82" charset="0"/>
              </a:rPr>
              <a:t>PomĚry</a:t>
            </a:r>
            <a:r>
              <a:rPr lang="cs-CZ" dirty="0" smtClean="0">
                <a:solidFill>
                  <a:srgbClr val="7030A0"/>
                </a:solidFill>
                <a:latin typeface="Algerian" panose="04020705040A02060702" pitchFamily="82" charset="0"/>
              </a:rPr>
              <a:t> v Rusku</a:t>
            </a:r>
            <a:endParaRPr lang="cs-CZ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Obrovské </a:t>
            </a:r>
            <a:r>
              <a:rPr lang="cs-CZ" dirty="0" smtClean="0">
                <a:solidFill>
                  <a:srgbClr val="7030A0"/>
                </a:solidFill>
              </a:rPr>
              <a:t>společenské rozdíly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Nevolníci</a:t>
            </a:r>
            <a:r>
              <a:rPr lang="cs-CZ" dirty="0" smtClean="0"/>
              <a:t> – majetek statkáře, který s nimi mohl volně disponovat</a:t>
            </a:r>
          </a:p>
          <a:p>
            <a:r>
              <a:rPr lang="cs-CZ" dirty="0" smtClean="0"/>
              <a:t>Trvá zde absolutismus – </a:t>
            </a:r>
            <a:r>
              <a:rPr lang="cs-CZ" sz="2400" i="1" dirty="0" smtClean="0"/>
              <a:t>Jaký ruský termín se pro něj používá? </a:t>
            </a:r>
          </a:p>
          <a:p>
            <a:endParaRPr lang="cs-CZ" sz="2400" i="1" dirty="0"/>
          </a:p>
          <a:p>
            <a:pPr marL="0" indent="0">
              <a:buNone/>
            </a:pPr>
            <a:r>
              <a:rPr lang="cs-CZ" sz="2400" i="1" dirty="0" smtClean="0"/>
              <a:t> 	- </a:t>
            </a:r>
            <a:r>
              <a:rPr lang="cs-CZ" dirty="0" smtClean="0"/>
              <a:t>Veškerá zákonná, výkonná i soudní moc      	  v rukou cara, úředníků, tajné policie a 	  vojska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3789040"/>
            <a:ext cx="2326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samoděržaví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93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1339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latin typeface="Algerian" panose="04020705040A02060702" pitchFamily="82" charset="0"/>
              </a:rPr>
              <a:t>Alexandr II. </a:t>
            </a:r>
            <a:r>
              <a:rPr lang="cs-CZ" sz="36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(1855-81)</a:t>
            </a:r>
            <a:endParaRPr lang="cs-CZ" sz="3600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4392488"/>
          </a:xfrm>
        </p:spPr>
        <p:txBody>
          <a:bodyPr/>
          <a:lstStyle/>
          <a:p>
            <a:r>
              <a:rPr lang="cs-CZ" dirty="0" smtClean="0"/>
              <a:t>Snaha změnit zaostalé zemědělské Rusko na moderní průmyslovou velmoc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Reformy</a:t>
            </a:r>
            <a:r>
              <a:rPr lang="cs-CZ" dirty="0" smtClean="0"/>
              <a:t> – nejvýznamnější:</a:t>
            </a:r>
          </a:p>
          <a:p>
            <a:pPr lvl="8">
              <a:buFont typeface="Wingdings" panose="05000000000000000000" pitchFamily="2" charset="2"/>
              <a:buChar char="v"/>
            </a:pPr>
            <a:r>
              <a:rPr lang="cs-CZ" sz="2800" b="1" dirty="0" smtClean="0">
                <a:solidFill>
                  <a:srgbClr val="7030A0"/>
                </a:solidFill>
              </a:rPr>
              <a:t>1861 – zrušení nevolnictví</a:t>
            </a:r>
            <a:r>
              <a:rPr lang="cs-CZ" sz="2800" dirty="0" smtClean="0"/>
              <a:t> – svoboda pro více než 21 milionů rolníků</a:t>
            </a:r>
          </a:p>
          <a:p>
            <a:pPr lvl="8">
              <a:buFont typeface="Wingdings" panose="05000000000000000000" pitchFamily="2" charset="2"/>
              <a:buChar char="v"/>
            </a:pPr>
            <a:r>
              <a:rPr lang="cs-CZ" sz="2800" dirty="0"/>
              <a:t>z</a:t>
            </a:r>
            <a:r>
              <a:rPr lang="cs-CZ" sz="2800" dirty="0" smtClean="0"/>
              <a:t>avedení místních samospráv (krajské, zemské, soudy apod.)</a:t>
            </a:r>
            <a:endParaRPr lang="cs-CZ" sz="2800" dirty="0"/>
          </a:p>
          <a:p>
            <a:pPr marL="3657600" lvl="8" indent="0">
              <a:buNone/>
            </a:pP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174981"/>
            <a:ext cx="8676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r. 1867 prodal Spojeným státům americkým významné území za 7,2 mil. dolarů, aby naplnil státní pokladnu. </a:t>
            </a:r>
            <a:r>
              <a:rPr lang="cs-CZ" sz="2400" i="1" dirty="0" smtClean="0"/>
              <a:t>Jaké území to bylo?  </a:t>
            </a:r>
            <a:endParaRPr lang="cs-CZ" sz="2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6005978"/>
            <a:ext cx="13478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Aljaška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66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91264" cy="6408712"/>
          </a:xfrm>
        </p:spPr>
        <p:txBody>
          <a:bodyPr/>
          <a:lstStyle/>
          <a:p>
            <a:r>
              <a:rPr lang="cs-CZ" b="1" dirty="0">
                <a:solidFill>
                  <a:srgbClr val="7030A0"/>
                </a:solidFill>
              </a:rPr>
              <a:t>r</a:t>
            </a:r>
            <a:r>
              <a:rPr lang="cs-CZ" b="1" dirty="0" smtClean="0">
                <a:solidFill>
                  <a:srgbClr val="7030A0"/>
                </a:solidFill>
              </a:rPr>
              <a:t>. 1881 byl Alexandr II. zavražděn </a:t>
            </a:r>
            <a:r>
              <a:rPr lang="cs-CZ" dirty="0" smtClean="0"/>
              <a:t>bombou ukrytou v mazanci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na projížďce Petrohradem jednou z radikálních revolučních organizací Svoboda lidu, toužící po revoluci a zavedení konstituční monarchie - k revoluci a změně poměrů ale nedošlo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→</a:t>
            </a:r>
            <a:r>
              <a:rPr lang="cs-CZ" dirty="0" smtClean="0">
                <a:solidFill>
                  <a:srgbClr val="7030A0"/>
                </a:solidFill>
                <a:latin typeface="Calibri"/>
              </a:rPr>
              <a:t>utužení samoděržaví za jeho nástupců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/>
              <a:t>→syn </a:t>
            </a:r>
            <a:r>
              <a:rPr lang="cs-CZ" sz="36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ALEXANDR III.</a:t>
            </a:r>
          </a:p>
          <a:p>
            <a:r>
              <a:rPr lang="cs-CZ" dirty="0" smtClean="0"/>
              <a:t>konzervativnější vláda, podpora šlechty</a:t>
            </a:r>
          </a:p>
          <a:p>
            <a:pPr marL="0" indent="0">
              <a:buNone/>
            </a:pPr>
            <a:r>
              <a:rPr lang="cs-CZ" u="sng" dirty="0" smtClean="0">
                <a:latin typeface="Calibri"/>
              </a:rPr>
              <a:t>→ poslední ruský car </a:t>
            </a:r>
            <a:r>
              <a:rPr lang="cs-CZ" sz="36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Mikuláš </a:t>
            </a:r>
            <a:r>
              <a:rPr lang="cs-CZ" sz="3600" dirty="0">
                <a:solidFill>
                  <a:srgbClr val="7030A0"/>
                </a:solidFill>
                <a:latin typeface="Algerian" panose="04020705040A02060702" pitchFamily="82" charset="0"/>
              </a:rPr>
              <a:t>II. </a:t>
            </a:r>
            <a:r>
              <a:rPr lang="cs-CZ" sz="2400" dirty="0">
                <a:solidFill>
                  <a:srgbClr val="7030A0"/>
                </a:solidFill>
                <a:latin typeface="Algerian" panose="04020705040A02060702" pitchFamily="82" charset="0"/>
              </a:rPr>
              <a:t>(1894-1917</a:t>
            </a:r>
            <a:r>
              <a:rPr lang="cs-CZ" sz="24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)</a:t>
            </a:r>
          </a:p>
          <a:p>
            <a:r>
              <a:rPr lang="cs-CZ" dirty="0"/>
              <a:t>v březnu 1917 přinucen k abdikaci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10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RUSKÉ IMPÉRIUM</a:t>
            </a:r>
            <a:endParaRPr lang="cs-CZ" sz="3600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405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 východě Ruska problematická menšina, která se nechtěla smířit s násilnou rusifikací (=porušťováním) po připojení k Rusku a </a:t>
            </a:r>
            <a:r>
              <a:rPr lang="cs-CZ" dirty="0" smtClean="0">
                <a:solidFill>
                  <a:srgbClr val="7030A0"/>
                </a:solidFill>
              </a:rPr>
              <a:t>r. 1863 </a:t>
            </a:r>
            <a:r>
              <a:rPr lang="cs-CZ" dirty="0" smtClean="0"/>
              <a:t>povstala a byla poražena. </a:t>
            </a:r>
            <a:r>
              <a:rPr lang="cs-CZ" sz="2600" i="1" dirty="0" smtClean="0"/>
              <a:t>Jaká národnost to byla?</a:t>
            </a:r>
          </a:p>
          <a:p>
            <a:pPr marL="0" indent="0">
              <a:buNone/>
            </a:pPr>
            <a:endParaRPr lang="cs-CZ" sz="2600" i="1" dirty="0" smtClean="0"/>
          </a:p>
          <a:p>
            <a:r>
              <a:rPr lang="cs-CZ" dirty="0" smtClean="0"/>
              <a:t>podpora </a:t>
            </a:r>
            <a:r>
              <a:rPr lang="cs-CZ" dirty="0" smtClean="0">
                <a:solidFill>
                  <a:srgbClr val="7030A0"/>
                </a:solidFill>
              </a:rPr>
              <a:t>balkánských národů </a:t>
            </a:r>
            <a:r>
              <a:rPr lang="cs-CZ" dirty="0" smtClean="0"/>
              <a:t>a ochrana před mocnou východní říší -</a:t>
            </a:r>
            <a:r>
              <a:rPr lang="cs-CZ" sz="2400" i="1" dirty="0" smtClean="0"/>
              <a:t>Jak se ta říše nazývala?</a:t>
            </a:r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→</a:t>
            </a:r>
            <a:r>
              <a:rPr lang="cs-CZ" dirty="0" smtClean="0">
                <a:solidFill>
                  <a:srgbClr val="7030A0"/>
                </a:solidFill>
                <a:latin typeface="Calibri"/>
              </a:rPr>
              <a:t>1877-78 rusko-turecká válka </a:t>
            </a:r>
            <a:r>
              <a:rPr lang="cs-CZ" dirty="0" smtClean="0">
                <a:latin typeface="Calibri"/>
              </a:rPr>
              <a:t>– Rusko vítězí a získává rozhodující vliv na Balkáně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45945" y="4293096"/>
            <a:ext cx="2648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Osmanská říše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77327" y="2929299"/>
            <a:ext cx="11927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Poláci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519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48680"/>
            <a:ext cx="7848872" cy="597666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 odvolání významného německého kancléře </a:t>
            </a:r>
            <a:r>
              <a:rPr lang="cs-CZ" sz="2000" i="1" dirty="0" smtClean="0"/>
              <a:t>(Doplň jméno)                                </a:t>
            </a:r>
          </a:p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        </a:t>
            </a:r>
            <a:r>
              <a:rPr lang="cs-CZ" sz="2400" dirty="0" smtClean="0"/>
              <a:t>(původně pruský kancléř, sjednotil Německo) </a:t>
            </a:r>
          </a:p>
          <a:p>
            <a:pPr marL="0" indent="0">
              <a:buNone/>
            </a:pPr>
            <a:r>
              <a:rPr lang="cs-CZ" dirty="0" smtClean="0"/>
              <a:t>se Rusko přeorientovalo na západoevropskou republikánskou zemi </a:t>
            </a:r>
            <a:r>
              <a:rPr lang="cs-CZ" sz="2000" i="1" dirty="0" smtClean="0"/>
              <a:t>(doplň název)                        </a:t>
            </a:r>
            <a:r>
              <a:rPr lang="cs-CZ" dirty="0" smtClean="0"/>
              <a:t>, se kterou </a:t>
            </a:r>
            <a:r>
              <a:rPr lang="cs-CZ" b="1" dirty="0" smtClean="0">
                <a:solidFill>
                  <a:srgbClr val="7030A0"/>
                </a:solidFill>
              </a:rPr>
              <a:t>r.1891</a:t>
            </a:r>
            <a:r>
              <a:rPr lang="cs-CZ" dirty="0" smtClean="0"/>
              <a:t> uzavřelo </a:t>
            </a:r>
            <a:r>
              <a:rPr lang="cs-CZ" dirty="0" smtClean="0">
                <a:solidFill>
                  <a:srgbClr val="7030A0"/>
                </a:solidFill>
              </a:rPr>
              <a:t>spojeneckou smlouvu.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r>
              <a:rPr lang="cs-CZ" dirty="0" smtClean="0"/>
              <a:t>Snaha rozšířit impérium i do Asie a na Dálný východ </a:t>
            </a:r>
            <a:r>
              <a:rPr lang="cs-CZ" dirty="0" smtClean="0">
                <a:latin typeface="Calibri"/>
              </a:rPr>
              <a:t>→ získána mnohá území včetně přístavu</a:t>
            </a:r>
            <a:r>
              <a:rPr lang="cs-CZ" dirty="0" smtClean="0">
                <a:solidFill>
                  <a:srgbClr val="7030A0"/>
                </a:solidFill>
                <a:latin typeface="Calibri"/>
              </a:rPr>
              <a:t> </a:t>
            </a:r>
            <a:r>
              <a:rPr lang="cs-CZ" b="1" dirty="0" smtClean="0">
                <a:solidFill>
                  <a:srgbClr val="7030A0"/>
                </a:solidFill>
                <a:latin typeface="Calibri"/>
              </a:rPr>
              <a:t>Vladivostok</a:t>
            </a:r>
            <a:r>
              <a:rPr lang="cs-CZ" dirty="0" smtClean="0">
                <a:solidFill>
                  <a:srgbClr val="7030A0"/>
                </a:solidFill>
                <a:latin typeface="Calibri"/>
              </a:rPr>
              <a:t>, </a:t>
            </a:r>
            <a:r>
              <a:rPr lang="cs-CZ" dirty="0" smtClean="0">
                <a:latin typeface="Calibri"/>
              </a:rPr>
              <a:t>dokončena kolonizace Sibiře 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→výstavba nejdelší železniční trati na světě, dopravní tepna mezi Moskvou a Vladivostokem </a:t>
            </a:r>
            <a:r>
              <a:rPr lang="cs-CZ" sz="2600" i="1" dirty="0" smtClean="0">
                <a:latin typeface="Calibri"/>
              </a:rPr>
              <a:t>Jak se jmenuje?</a:t>
            </a:r>
            <a:endParaRPr lang="cs-CZ" sz="26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69711" y="863134"/>
            <a:ext cx="1707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Bismarcka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10817" y="2036123"/>
            <a:ext cx="1305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Francii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6093296"/>
            <a:ext cx="41993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Transsibiřská</a:t>
            </a:r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7030A0"/>
                </a:solidFill>
              </a:rPr>
              <a:t>magistrála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598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HLAVAČKA, Milan.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vyd. Praha: SPN - pedagogické nakladatelství, 2001, 175 s. ISBN 80-723-5172-9.</a:t>
            </a:r>
          </a:p>
          <a:p>
            <a:r>
              <a:rPr lang="cs-CZ" sz="2000" dirty="0"/>
              <a:t>KOHOUTKOVÁ, Helena a Martina KOMSOVÁ. </a:t>
            </a:r>
            <a:r>
              <a:rPr lang="cs-CZ" sz="2000" i="1" dirty="0"/>
              <a:t>Dějepis na dlani</a:t>
            </a:r>
            <a:r>
              <a:rPr lang="cs-CZ" sz="2000" dirty="0"/>
              <a:t>. 1. vyd. Olomouc: </a:t>
            </a:r>
            <a:r>
              <a:rPr lang="cs-CZ" sz="2000" dirty="0" err="1"/>
              <a:t>Rubico</a:t>
            </a:r>
            <a:r>
              <a:rPr lang="cs-CZ" sz="2000" dirty="0"/>
              <a:t>, 2005, 256 s. Na dlani. ISBN 80-734-6057-2</a:t>
            </a:r>
            <a:r>
              <a:rPr lang="cs-CZ" sz="2000" dirty="0" smtClean="0"/>
              <a:t>.</a:t>
            </a:r>
          </a:p>
          <a:p>
            <a:pPr marL="0" lvl="0" indent="0">
              <a:buNone/>
            </a:pPr>
            <a:endParaRPr lang="cs-CZ" kern="1200" dirty="0" smtClean="0">
              <a:solidFill>
                <a:prstClr val="black"/>
              </a:solidFill>
              <a:latin typeface="Calibri"/>
            </a:endParaRPr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2" y="260350"/>
            <a:ext cx="6429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057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458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sady Office</vt:lpstr>
      <vt:lpstr>1_Motiv sady Office</vt:lpstr>
      <vt:lpstr>Pixel</vt:lpstr>
      <vt:lpstr>Prezentace aplikace PowerPoint</vt:lpstr>
      <vt:lpstr>RUSKO POSLEDNÍCH ROMANOVCŮ</vt:lpstr>
      <vt:lpstr>K pŘipomenutí</vt:lpstr>
      <vt:lpstr>PomĚry v Rusku</vt:lpstr>
      <vt:lpstr>Alexandr II. (1855-81)</vt:lpstr>
      <vt:lpstr>Prezentace aplikace PowerPoint</vt:lpstr>
      <vt:lpstr>RUSKÉ IMPÉRIUM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 POSLEDNÍCH ROMANOVCŮ</dc:title>
  <dc:creator>Klára</dc:creator>
  <cp:lastModifiedBy>Klára</cp:lastModifiedBy>
  <cp:revision>13</cp:revision>
  <dcterms:created xsi:type="dcterms:W3CDTF">2013-11-25T05:31:23Z</dcterms:created>
  <dcterms:modified xsi:type="dcterms:W3CDTF">2013-11-25T18:00:12Z</dcterms:modified>
</cp:coreProperties>
</file>