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58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7" d="100"/>
          <a:sy n="57" d="100"/>
        </p:scale>
        <p:origin x="-1075" y="19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diagBrick">
          <a:fgClr>
            <a:schemeClr val="bg2">
              <a:lumMod val="2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30.11.2013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thumb/c/c5/Praha_katedr%C3%A1la_sv_V%C3%ADta_1887.jpg/585px-Praha_katedr%C3%A1la_sv_V%C3%ADta_1887.jpg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lednicko-valticky-areal.cz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2420888"/>
            <a:ext cx="7772400" cy="1470025"/>
          </a:xfrm>
        </p:spPr>
        <p:txBody>
          <a:bodyPr>
            <a:noAutofit/>
          </a:bodyPr>
          <a:lstStyle/>
          <a:p>
            <a:r>
              <a:rPr lang="cs-CZ" sz="7200" dirty="0" smtClean="0">
                <a:latin typeface="Algerian" panose="04020705040A02060702" pitchFamily="82" charset="0"/>
              </a:rPr>
              <a:t>Romantismus </a:t>
            </a:r>
            <a:br>
              <a:rPr lang="cs-CZ" sz="7200" dirty="0" smtClean="0">
                <a:latin typeface="Algerian" panose="04020705040A02060702" pitchFamily="82" charset="0"/>
              </a:rPr>
            </a:br>
            <a:r>
              <a:rPr lang="cs-CZ" sz="7200" dirty="0" smtClean="0">
                <a:latin typeface="Algerian" panose="04020705040A02060702" pitchFamily="82" charset="0"/>
              </a:rPr>
              <a:t>-</a:t>
            </a:r>
            <a:br>
              <a:rPr lang="cs-CZ" sz="7200" dirty="0" smtClean="0">
                <a:latin typeface="Algerian" panose="04020705040A02060702" pitchFamily="82" charset="0"/>
              </a:rPr>
            </a:br>
            <a:r>
              <a:rPr lang="cs-CZ" sz="7200" dirty="0" smtClean="0">
                <a:latin typeface="Algerian" panose="04020705040A02060702" pitchFamily="82" charset="0"/>
              </a:rPr>
              <a:t>architektura  </a:t>
            </a:r>
            <a:endParaRPr lang="cs-CZ" sz="7200" dirty="0">
              <a:latin typeface="Algerian" panose="04020705040A02060702" pitchFamily="82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5013176"/>
            <a:ext cx="2990850" cy="895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2655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 dirty="0" smtClean="0">
                <a:solidFill>
                  <a:schemeClr val="bg2">
                    <a:lumMod val="10000"/>
                  </a:schemeClr>
                </a:solidFill>
              </a:rPr>
              <a:t>ROMANTISMUS</a:t>
            </a:r>
            <a:endParaRPr lang="cs-CZ" sz="5400" b="1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684784"/>
          </a:xfrm>
        </p:spPr>
        <p:txBody>
          <a:bodyPr/>
          <a:lstStyle/>
          <a:p>
            <a:pPr>
              <a:buFont typeface="Arial" charset="0"/>
              <a:buChar char="•"/>
            </a:pPr>
            <a:r>
              <a:rPr lang="cs-CZ" dirty="0" smtClean="0"/>
              <a:t>Vzorem a </a:t>
            </a:r>
            <a:r>
              <a:rPr lang="cs-CZ" dirty="0" err="1" smtClean="0"/>
              <a:t>měřítke</a:t>
            </a:r>
            <a:r>
              <a:rPr lang="cs-CZ" dirty="0" smtClean="0"/>
              <a:t> estetické dokonalosti se stává středověk → </a:t>
            </a:r>
            <a:r>
              <a:rPr lang="cs-CZ" b="1" dirty="0" smtClean="0">
                <a:solidFill>
                  <a:srgbClr val="C00000"/>
                </a:solidFill>
              </a:rPr>
              <a:t>Jaké dva architektonické slohy jsou se středověkem spojené?</a:t>
            </a:r>
          </a:p>
          <a:p>
            <a:pPr>
              <a:buFont typeface="Arial" charset="0"/>
              <a:buChar char="•"/>
            </a:pP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2627784" y="3284984"/>
            <a:ext cx="3961854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6000" b="1" dirty="0">
                <a:solidFill>
                  <a:srgbClr val="C00000"/>
                </a:solidFill>
              </a:rPr>
              <a:t>ROMÁNSKÝ</a:t>
            </a:r>
          </a:p>
          <a:p>
            <a:pPr algn="ctr"/>
            <a:endParaRPr lang="cs-CZ" b="1" dirty="0">
              <a:solidFill>
                <a:srgbClr val="C00000"/>
              </a:solidFill>
            </a:endParaRPr>
          </a:p>
          <a:p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131840" y="4346812"/>
            <a:ext cx="265399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6000" b="1" dirty="0" smtClean="0">
                <a:solidFill>
                  <a:srgbClr val="C00000"/>
                </a:solidFill>
              </a:rPr>
              <a:t>GOTIKA</a:t>
            </a:r>
            <a:endParaRPr lang="cs-CZ" sz="6000" b="1" dirty="0">
              <a:solidFill>
                <a:srgbClr val="C0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15766" y="5805264"/>
            <a:ext cx="776327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Vzpomeňte si na jejich charakteristické prvky.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480387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548680"/>
            <a:ext cx="822960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cs-CZ" dirty="0" smtClean="0"/>
              <a:t>V </a:t>
            </a:r>
            <a:r>
              <a:rPr lang="cs-CZ" b="1" dirty="0" smtClean="0">
                <a:solidFill>
                  <a:srgbClr val="C00000"/>
                </a:solidFill>
              </a:rPr>
              <a:t>novo</a:t>
            </a:r>
            <a:r>
              <a:rPr lang="cs-CZ" dirty="0" smtClean="0">
                <a:solidFill>
                  <a:srgbClr val="C00000"/>
                </a:solidFill>
              </a:rPr>
              <a:t>románském</a:t>
            </a:r>
            <a:r>
              <a:rPr lang="cs-CZ" dirty="0" smtClean="0"/>
              <a:t> či </a:t>
            </a:r>
            <a:r>
              <a:rPr lang="cs-CZ" b="1" dirty="0" smtClean="0">
                <a:solidFill>
                  <a:srgbClr val="C00000"/>
                </a:solidFill>
              </a:rPr>
              <a:t>novo</a:t>
            </a:r>
            <a:r>
              <a:rPr lang="cs-CZ" dirty="0" smtClean="0">
                <a:solidFill>
                  <a:srgbClr val="C00000"/>
                </a:solidFill>
              </a:rPr>
              <a:t>gotickém</a:t>
            </a:r>
            <a:r>
              <a:rPr lang="cs-CZ" dirty="0" smtClean="0"/>
              <a:t> slohu se stavěly kostely</a:t>
            </a:r>
            <a:r>
              <a:rPr lang="cs-CZ" dirty="0"/>
              <a:t> </a:t>
            </a:r>
            <a:r>
              <a:rPr lang="cs-CZ" dirty="0" smtClean="0"/>
              <a:t>i měšťanské domy.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33295" y="2187174"/>
            <a:ext cx="4402832" cy="4137323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V sedmdesátých letech 19.st. se také započalo s </a:t>
            </a:r>
            <a:r>
              <a:rPr lang="cs-CZ" dirty="0" smtClean="0">
                <a:solidFill>
                  <a:srgbClr val="C00000"/>
                </a:solidFill>
              </a:rPr>
              <a:t>dostavbou katedrály </a:t>
            </a:r>
            <a:r>
              <a:rPr lang="cs-CZ" dirty="0" err="1" smtClean="0">
                <a:solidFill>
                  <a:srgbClr val="C00000"/>
                </a:solidFill>
              </a:rPr>
              <a:t>sv.Víta</a:t>
            </a:r>
            <a:r>
              <a:rPr lang="cs-CZ" dirty="0" smtClean="0"/>
              <a:t> na pražském hradě v novogotickém slohu. Takto vypadala v roce 1887.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187174"/>
            <a:ext cx="3794175" cy="38849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872078" y="6072150"/>
            <a:ext cx="377008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>
                <a:hlinkClick r:id="rId3"/>
              </a:rPr>
              <a:t>http://</a:t>
            </a:r>
            <a:r>
              <a:rPr lang="cs-CZ" sz="1000" dirty="0" smtClean="0">
                <a:hlinkClick r:id="rId3"/>
              </a:rPr>
              <a:t>upload.wikimedia.org/wikipedia/commons/thumb/c/c5/Praha_katedr%C3%A1la_sv_V%C3%ADta_1887.jpg/585px-Praha_katedr%C3%A1la_sv_V%C3%ADta_1887.jpg</a:t>
            </a:r>
            <a:r>
              <a:rPr lang="cs-CZ" sz="1000" dirty="0" smtClean="0"/>
              <a:t> 3.11.2013</a:t>
            </a:r>
            <a:endParaRPr lang="cs-CZ" sz="1000" dirty="0"/>
          </a:p>
        </p:txBody>
      </p:sp>
    </p:spTree>
    <p:extLst>
      <p:ext uri="{BB962C8B-B14F-4D97-AF65-F5344CB8AC3E}">
        <p14:creationId xmlns:p14="http://schemas.microsoft.com/office/powerpoint/2010/main" val="4183681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692696"/>
            <a:ext cx="8229600" cy="288032"/>
          </a:xfrm>
        </p:spPr>
        <p:txBody>
          <a:bodyPr>
            <a:normAutofit fontScale="90000"/>
          </a:bodyPr>
          <a:lstStyle/>
          <a:p>
            <a:pPr algn="l"/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052737"/>
            <a:ext cx="8229600" cy="3312368"/>
          </a:xfrm>
        </p:spPr>
        <p:txBody>
          <a:bodyPr>
            <a:normAutofit/>
          </a:bodyPr>
          <a:lstStyle/>
          <a:p>
            <a:r>
              <a:rPr lang="cs-CZ" sz="4000" dirty="0">
                <a:solidFill>
                  <a:srgbClr val="C00000"/>
                </a:solidFill>
              </a:rPr>
              <a:t>Šlechta</a:t>
            </a:r>
            <a:r>
              <a:rPr lang="cs-CZ" sz="4000" dirty="0"/>
              <a:t>, jejíž prestiž pomalu upadala,  přestavovala svá sídla, aby navodila dojem starobylosti </a:t>
            </a:r>
            <a:endParaRPr lang="cs-CZ" sz="4000" dirty="0" smtClean="0"/>
          </a:p>
          <a:p>
            <a:r>
              <a:rPr lang="cs-CZ" sz="4000" dirty="0" smtClean="0"/>
              <a:t>Inspirovala se zejména architekturou </a:t>
            </a:r>
            <a:r>
              <a:rPr lang="cs-CZ" sz="4000" dirty="0" smtClean="0">
                <a:solidFill>
                  <a:srgbClr val="C00000"/>
                </a:solidFill>
              </a:rPr>
              <a:t>anglických aristokratických staveb</a:t>
            </a:r>
            <a:r>
              <a:rPr lang="cs-CZ" sz="4000" dirty="0" smtClean="0"/>
              <a:t>.</a:t>
            </a:r>
            <a:endParaRPr lang="cs-CZ" sz="4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772344" y="4365104"/>
            <a:ext cx="74168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Vzpomenete si na jméno gotického královského zámku nedaleko Londýna  v Anglii, který inspiroval šlechtu v Čechách?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2699970" y="5453251"/>
            <a:ext cx="322312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C00000"/>
                </a:solidFill>
              </a:rPr>
              <a:t>WINDSOR CASTLE</a:t>
            </a:r>
            <a:endParaRPr lang="cs-CZ" sz="32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6663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1143000"/>
          </a:xfrm>
          <a:noFill/>
        </p:spPr>
        <p:txBody>
          <a:bodyPr>
            <a:noAutofit/>
          </a:bodyPr>
          <a:lstStyle/>
          <a:p>
            <a:pPr algn="l"/>
            <a:r>
              <a:rPr lang="cs-CZ" sz="2800" b="1" dirty="0">
                <a:solidFill>
                  <a:srgbClr val="C00000"/>
                </a:solidFill>
              </a:rPr>
              <a:t>Vyhledejte v </a:t>
            </a:r>
            <a:r>
              <a:rPr lang="cs-CZ" sz="2800" b="1" dirty="0" smtClean="0">
                <a:solidFill>
                  <a:srgbClr val="C00000"/>
                </a:solidFill>
              </a:rPr>
              <a:t>této </a:t>
            </a:r>
            <a:r>
              <a:rPr lang="cs-CZ" sz="2800" b="1" dirty="0" err="1" smtClean="0">
                <a:solidFill>
                  <a:srgbClr val="C00000"/>
                </a:solidFill>
              </a:rPr>
              <a:t>osmisměrce</a:t>
            </a:r>
            <a:r>
              <a:rPr lang="cs-CZ" sz="2800" b="1" dirty="0" smtClean="0">
                <a:solidFill>
                  <a:srgbClr val="C00000"/>
                </a:solidFill>
              </a:rPr>
              <a:t> pět z nejznámějších romantických zámků </a:t>
            </a:r>
            <a:r>
              <a:rPr lang="cs-CZ" sz="2800" b="1" dirty="0">
                <a:solidFill>
                  <a:srgbClr val="C00000"/>
                </a:solidFill>
              </a:rPr>
              <a:t>v České </a:t>
            </a:r>
            <a:r>
              <a:rPr lang="cs-CZ" sz="2800" b="1" dirty="0" smtClean="0">
                <a:solidFill>
                  <a:srgbClr val="C00000"/>
                </a:solidFill>
              </a:rPr>
              <a:t>republice.</a:t>
            </a:r>
            <a:r>
              <a:rPr lang="cs-CZ" sz="2800" b="1" dirty="0">
                <a:solidFill>
                  <a:srgbClr val="C00000"/>
                </a:solidFill>
              </a:rPr>
              <a:t/>
            </a:r>
            <a:br>
              <a:rPr lang="cs-CZ" sz="2800" b="1" dirty="0">
                <a:solidFill>
                  <a:srgbClr val="C00000"/>
                </a:solidFill>
              </a:rPr>
            </a:br>
            <a:endParaRPr lang="cs-CZ" sz="2800" b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	F	X	A	L	F	S	H	C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A	I	H	O	L	Y	M	I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S	E	L	Ž	R	C	U	N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D	B	U	I	L	H	Š	A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E	Y	B	F	P	R	G	H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J	V	O	Z	U	O	B	C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K	Y	K	Q	L	V	V	E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H	R	Á	D	E	K	U	N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23864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260649"/>
            <a:ext cx="8229600" cy="3024335"/>
          </a:xfrm>
        </p:spPr>
        <p:txBody>
          <a:bodyPr/>
          <a:lstStyle/>
          <a:p>
            <a:r>
              <a:rPr lang="cs-CZ" dirty="0" smtClean="0">
                <a:solidFill>
                  <a:srgbClr val="C00000"/>
                </a:solidFill>
              </a:rPr>
              <a:t>HRÁDEK U NECHANIC</a:t>
            </a:r>
          </a:p>
          <a:p>
            <a:r>
              <a:rPr lang="cs-CZ" dirty="0" smtClean="0">
                <a:solidFill>
                  <a:srgbClr val="C00000"/>
                </a:solidFill>
              </a:rPr>
              <a:t>BOUZOV</a:t>
            </a:r>
          </a:p>
          <a:p>
            <a:r>
              <a:rPr lang="cs-CZ" dirty="0" smtClean="0">
                <a:solidFill>
                  <a:srgbClr val="C00000"/>
                </a:solidFill>
              </a:rPr>
              <a:t>HLUBOKÁ NAD VLTAVOU</a:t>
            </a:r>
          </a:p>
          <a:p>
            <a:r>
              <a:rPr lang="cs-CZ" dirty="0" smtClean="0">
                <a:solidFill>
                  <a:srgbClr val="C00000"/>
                </a:solidFill>
              </a:rPr>
              <a:t>SYCHROV</a:t>
            </a:r>
          </a:p>
          <a:p>
            <a:r>
              <a:rPr lang="cs-CZ" dirty="0" smtClean="0">
                <a:solidFill>
                  <a:srgbClr val="C00000"/>
                </a:solidFill>
              </a:rPr>
              <a:t>FILIPOV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67544" y="3284984"/>
            <a:ext cx="763284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Další z našich romantických zámků je i součástí areálu zapsaného na seznam světového a kulturního dědictví UNESCO.</a:t>
            </a:r>
          </a:p>
          <a:p>
            <a:r>
              <a:rPr lang="cs-CZ" sz="3200" dirty="0" smtClean="0"/>
              <a:t>Jak se jmenuje?</a:t>
            </a: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203848" y="5060503"/>
            <a:ext cx="237626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400" b="1" dirty="0" smtClean="0">
                <a:solidFill>
                  <a:srgbClr val="C00000"/>
                </a:solidFill>
              </a:rPr>
              <a:t>LEDNICE</a:t>
            </a:r>
            <a:endParaRPr lang="cs-CZ" sz="4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76621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1700808"/>
            <a:ext cx="822960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cs-CZ" dirty="0" smtClean="0"/>
              <a:t>Architektura zámeckých zahrad opustila pravidelnost a uspořádanost francouzských vzorů a budovaly se tzv. </a:t>
            </a:r>
            <a:r>
              <a:rPr lang="cs-CZ" b="1" dirty="0" smtClean="0">
                <a:solidFill>
                  <a:srgbClr val="C00000"/>
                </a:solidFill>
              </a:rPr>
              <a:t>anglické parky </a:t>
            </a:r>
            <a:r>
              <a:rPr lang="cs-CZ" dirty="0" smtClean="0"/>
              <a:t>– divoké, zdánlivě neupravené, plné umělých zřícenin a exotických staveb.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221088"/>
            <a:ext cx="8229600" cy="1905075"/>
          </a:xfrm>
        </p:spPr>
        <p:txBody>
          <a:bodyPr>
            <a:normAutofit fontScale="85000" lnSpcReduction="20000"/>
          </a:bodyPr>
          <a:lstStyle/>
          <a:p>
            <a:r>
              <a:rPr lang="cs-CZ" dirty="0" smtClean="0"/>
              <a:t>Krásným příkladem je právě </a:t>
            </a:r>
            <a:r>
              <a:rPr lang="cs-CZ" dirty="0"/>
              <a:t>L</a:t>
            </a:r>
            <a:r>
              <a:rPr lang="cs-CZ" dirty="0" smtClean="0"/>
              <a:t>ednicko-valtický areál. Na jeho webových stránkách najděte mapu a popis lesoparku a vypište romantické stavby, které se v areálu nacházejí.</a:t>
            </a:r>
          </a:p>
          <a:p>
            <a:pPr marL="0" indent="0">
              <a:buNone/>
            </a:pPr>
            <a:r>
              <a:rPr lang="cs-CZ" dirty="0" smtClean="0">
                <a:hlinkClick r:id="rId2"/>
              </a:rPr>
              <a:t>http</a:t>
            </a:r>
            <a:r>
              <a:rPr lang="cs-CZ" dirty="0">
                <a:hlinkClick r:id="rId2"/>
              </a:rPr>
              <a:t>://www.lednicko-valticky-areal.cz/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57561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</TotalTime>
  <Words>218</Words>
  <Application>Microsoft Office PowerPoint</Application>
  <PresentationFormat>Předvádění na obrazovce (4:3)</PresentationFormat>
  <Paragraphs>33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Romantismus  - architektura  </vt:lpstr>
      <vt:lpstr>ROMANTISMUS</vt:lpstr>
      <vt:lpstr>V novorománském či novogotickém slohu se stavěly kostely i měšťanské domy.</vt:lpstr>
      <vt:lpstr>Prezentace aplikace PowerPoint</vt:lpstr>
      <vt:lpstr>Vyhledejte v této osmisměrce pět z nejznámějších romantických zámků v České republice. </vt:lpstr>
      <vt:lpstr>Prezentace aplikace PowerPoint</vt:lpstr>
      <vt:lpstr>Architektura zámeckých zahrad opustila pravidelnost a uspořádanost francouzských vzorů a budovaly se tzv. anglické parky – divoké, zdánlivě neupravené, plné umělých zřícenin a exotických staveb.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Romantismus a historismus – architektura</dc:title>
  <dc:creator>Klára</dc:creator>
  <cp:lastModifiedBy>jitka</cp:lastModifiedBy>
  <cp:revision>14</cp:revision>
  <dcterms:created xsi:type="dcterms:W3CDTF">2013-11-03T07:00:30Z</dcterms:created>
  <dcterms:modified xsi:type="dcterms:W3CDTF">2013-11-30T19:05:15Z</dcterms:modified>
</cp:coreProperties>
</file>