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4" r:id="rId3"/>
  </p:sldMasterIdLst>
  <p:sldIdLst>
    <p:sldId id="265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6" d="100"/>
          <a:sy n="66" d="100"/>
        </p:scale>
        <p:origin x="87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viewProps" Target="view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6F6A70-E2C5-4C4E-A93B-6599286102D2}" type="datetimeFigureOut">
              <a:rPr lang="cs-CZ" smtClean="0"/>
              <a:t>20. 10. 2013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63CB3-5D8C-4C49-9CAF-E53062BE6A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68619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6F6A70-E2C5-4C4E-A93B-6599286102D2}" type="datetimeFigureOut">
              <a:rPr lang="cs-CZ" smtClean="0"/>
              <a:t>20. 10. 2013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63CB3-5D8C-4C49-9CAF-E53062BE6A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80398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6F6A70-E2C5-4C4E-A93B-6599286102D2}" type="datetimeFigureOut">
              <a:rPr lang="cs-CZ" smtClean="0"/>
              <a:t>20. 10. 2013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63CB3-5D8C-4C49-9CAF-E53062BE6A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2430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6F6A70-E2C5-4C4E-A93B-6599286102D2}" type="datetimeFigureOut">
              <a:rPr lang="cs-CZ" smtClean="0"/>
              <a:t>20. 10. 2013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63CB3-5D8C-4C49-9CAF-E53062BE6A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75074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6F6A70-E2C5-4C4E-A93B-6599286102D2}" type="datetimeFigureOut">
              <a:rPr lang="cs-CZ" smtClean="0"/>
              <a:t>20. 10. 2013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63CB3-5D8C-4C49-9CAF-E53062BE6A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00739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6F6A70-E2C5-4C4E-A93B-6599286102D2}" type="datetimeFigureOut">
              <a:rPr lang="cs-CZ" smtClean="0"/>
              <a:t>20. 10. 2013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63CB3-5D8C-4C49-9CAF-E53062BE6A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34068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6F6A70-E2C5-4C4E-A93B-6599286102D2}" type="datetimeFigureOut">
              <a:rPr lang="cs-CZ" smtClean="0"/>
              <a:t>20. 10. 2013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63CB3-5D8C-4C49-9CAF-E53062BE6A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58484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6F6A70-E2C5-4C4E-A93B-6599286102D2}" type="datetimeFigureOut">
              <a:rPr lang="cs-CZ" smtClean="0"/>
              <a:t>20. 10. 2013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63CB3-5D8C-4C49-9CAF-E53062BE6A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7204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6F6A70-E2C5-4C4E-A93B-6599286102D2}" type="datetimeFigureOut">
              <a:rPr lang="cs-CZ" smtClean="0"/>
              <a:t>20. 10. 2013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63CB3-5D8C-4C49-9CAF-E53062BE6A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22327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6F6A70-E2C5-4C4E-A93B-6599286102D2}" type="datetimeFigureOut">
              <a:rPr lang="cs-CZ" smtClean="0"/>
              <a:t>20. 10. 2013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63CB3-5D8C-4C49-9CAF-E53062BE6A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55939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6F6A70-E2C5-4C4E-A93B-6599286102D2}" type="datetimeFigureOut">
              <a:rPr lang="cs-CZ" smtClean="0"/>
              <a:t>20. 10. 2013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63CB3-5D8C-4C49-9CAF-E53062BE6A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425140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12192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Arial" charset="0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</p:grpSp>
      </p:grpSp>
      <p:sp>
        <p:nvSpPr>
          <p:cNvPr id="125971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3962400" y="1828800"/>
            <a:ext cx="80264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125972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3962400" y="4267200"/>
            <a:ext cx="80264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8400"/>
            <a:ext cx="28448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FC42AC-47EA-47FF-9022-DF04C67A3246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20. 10. 2013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5EB1DF2-D640-42F6-B75E-FE1BABE54D0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149360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800A084-4F6B-41E4-BDB0-A4C53E33314F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3788DA-AB59-4C0C-9D6A-E11664BFF7C9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20. 10. 2013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134016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89AE91C-871D-420B-BC17-5FC225D2CAB0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2B628EA-D1C7-4E12-8E52-696613C50AA9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20. 10. 2013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66257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981200"/>
            <a:ext cx="53848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981200"/>
            <a:ext cx="53848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248B633-4053-4B63-9D9E-FE083759C7C7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0800EE-DCE2-44A4-94D6-7734811748AA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20. 10. 2013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43993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A24E128-D83E-47F7-8DB0-B29078681249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FED5AC-7E5F-487A-A99F-F46F2BA87C3A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20. 10. 2013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340642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F7CA029-B106-49F6-84FC-F95DE2B11E4B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6F32D5-4465-437D-9063-4E08D26604C9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20. 10. 2013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683159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F588EE0-563A-4222-89AD-422BD345FBD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111A05-167A-4960-8497-6B7451F1AF3C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20. 10. 2013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65809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B9512CF-BD36-44F6-9032-E83A8A5816E8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7489B9-D6A8-4E18-B3FE-2F55A66D75EE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20. 10. 2013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817286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2ED69A4-7559-4A16-90D7-C2731EC4FF0B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52BBB6-16FE-462E-8D10-43283F5F466D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20. 10. 2013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58167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BD123AF-AE64-4B00-895E-D643E63E6A3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ADCDE8-A0BD-4FDA-9F99-D1E1563F7C3A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20. 10. 2013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224290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457200"/>
            <a:ext cx="2743200" cy="54102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457200"/>
            <a:ext cx="8026400" cy="54102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D51DF62-A980-43D9-B578-7C25E9397CE4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E10758-3389-422A-ACEF-DA6CB0CB37DC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20. 10. 2013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15483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609600" y="457200"/>
            <a:ext cx="109728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BCCA6BA-9403-4ECF-B00B-7550D7270AF1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0D213C-279D-4FE3-B6AB-F9CA4CE5801B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20. 10. 2013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24751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457200"/>
            <a:ext cx="10972800" cy="1371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09600" y="1981200"/>
            <a:ext cx="10972800" cy="38862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46121F2-AAE0-4C0C-80EA-CE5EA997314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CE1A6A-3A87-4371-B5F2-4A7F0C99BC8A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20. 10. 2013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808401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E5065E-0007-44EA-82D5-1EB87294CB3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20. 10. 2013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7388B48-9129-43B2-BC14-D4251AD4F84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782612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410419-90C4-419F-BBDF-85F85C9C08A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20. 10. 2013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8CF8EC5-8492-448B-A501-BC7F9FF6306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540241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852085-C02B-4131-A6F4-FE32BB022C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20. 10. 2013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B825E3A-905D-42DA-8BB9-763C363F39E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604255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F12757-51C1-4440-9C51-53073BBD7DE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20. 10. 2013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B05A425-F733-4629-8E5B-03439B31A0F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355813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2CFBDE-CA3A-46B4-A0E9-6BED9DDC322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20. 10. 2013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159F96F-C6FD-4332-8C59-C952E759BA9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583497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264DDD-52D6-47B0-8278-9062C90E244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20. 10. 2013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24FC23E-E367-41D4-9E17-4EC15EBACAA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978486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3A1736-F385-4C9F-9D12-6ACD79D753B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20. 10. 2013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4680A1-1F76-419D-8D72-C73E3C0B1C6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664252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7B4530-2392-406E-A36C-EB422C07B28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20. 10. 2013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4015CFB-27D8-4E15-B993-E01323102E9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365667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86A65E-399C-485A-A7C2-3F1357C131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20. 10. 2013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8120614-10E3-43E0-8A0E-EB9B00DA8E0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585490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714C61-792F-45E1-9A45-7BA4AA00445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20. 10. 2013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1A5BA21-2202-42E7-82AB-4A9CD01E048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135977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9309CD-903F-47FF-8117-584187E498B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20. 10. 2013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1927035-A881-4A41-BCD9-D092F9AA320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132319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609600" y="457200"/>
            <a:ext cx="109728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F835EED-E4BC-42F0-93D9-0F93D9B85257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742243-2D85-49A2-BC68-680C6C7F007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20. 10. 2013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09381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slideLayout" Target="../slideLayouts/slideLayout36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pct30">
          <a:fgClr>
            <a:schemeClr val="accent2">
              <a:lumMod val="75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6F6A70-E2C5-4C4E-A93B-6599286102D2}" type="datetimeFigureOut">
              <a:rPr lang="cs-CZ" smtClean="0"/>
              <a:t>20. 10. 2013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F63CB3-5D8C-4C49-9CAF-E53062BE6A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78893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8400"/>
            <a:ext cx="3860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latin typeface="Arial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24931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8400"/>
            <a:ext cx="2844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 Black" panose="020B0A04020102020204" pitchFamily="34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E798A5DF-A385-436D-A0BB-27D49E2F0E35}" type="slidenum">
              <a:rPr lang="cs-CZ" smtClean="0">
                <a:solidFill>
                  <a:srgbClr val="000000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 smtClean="0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  <p:grpSp>
        <p:nvGrpSpPr>
          <p:cNvPr id="1028" name="Group 4"/>
          <p:cNvGrpSpPr>
            <a:grpSpLocks/>
          </p:cNvGrpSpPr>
          <p:nvPr/>
        </p:nvGrpSpPr>
        <p:grpSpPr bwMode="auto">
          <a:xfrm>
            <a:off x="0" y="0"/>
            <a:ext cx="12192000" cy="546100"/>
            <a:chOff x="0" y="0"/>
            <a:chExt cx="5760" cy="344"/>
          </a:xfrm>
        </p:grpSpPr>
        <p:sp>
          <p:nvSpPr>
            <p:cNvPr id="124933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124934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124935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1800">
                <a:solidFill>
                  <a:srgbClr val="B2DFFF"/>
                </a:solidFill>
                <a:cs typeface="Arial" charset="0"/>
              </a:endParaRPr>
            </a:p>
          </p:txBody>
        </p:sp>
        <p:sp>
          <p:nvSpPr>
            <p:cNvPr id="124936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1800">
                <a:solidFill>
                  <a:srgbClr val="B2DFFF"/>
                </a:solidFill>
                <a:cs typeface="Arial" charset="0"/>
              </a:endParaRPr>
            </a:p>
          </p:txBody>
        </p:sp>
        <p:sp>
          <p:nvSpPr>
            <p:cNvPr id="124937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1800">
                <a:solidFill>
                  <a:srgbClr val="40AFFF"/>
                </a:solidFill>
                <a:cs typeface="Arial" charset="0"/>
              </a:endParaRPr>
            </a:p>
          </p:txBody>
        </p:sp>
        <p:sp>
          <p:nvSpPr>
            <p:cNvPr id="124938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1800">
                <a:solidFill>
                  <a:srgbClr val="B2DFFF"/>
                </a:solidFill>
                <a:cs typeface="Arial" charset="0"/>
              </a:endParaRPr>
            </a:p>
          </p:txBody>
        </p:sp>
        <p:sp>
          <p:nvSpPr>
            <p:cNvPr id="124939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124940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1800">
                <a:solidFill>
                  <a:srgbClr val="40AFFF"/>
                </a:solidFill>
                <a:cs typeface="Arial" charset="0"/>
              </a:endParaRPr>
            </a:p>
          </p:txBody>
        </p:sp>
        <p:sp>
          <p:nvSpPr>
            <p:cNvPr id="124941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1800">
                <a:solidFill>
                  <a:srgbClr val="40AFFF"/>
                </a:solidFill>
                <a:cs typeface="Arial" charset="0"/>
              </a:endParaRPr>
            </a:p>
          </p:txBody>
        </p:sp>
      </p:grpSp>
      <p:sp>
        <p:nvSpPr>
          <p:cNvPr id="1029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457200"/>
            <a:ext cx="10972800" cy="137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0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981200"/>
            <a:ext cx="10972800" cy="3886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4944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17F0F0E-FCD2-49BF-8938-E454E341BA6E}" type="datetimeFigureOut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20. 10. 2013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94602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anose="05000000000000000000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anose="05000000000000000000" pitchFamily="2" charset="2"/>
        <a:buChar char="¨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anose="05000000000000000000" pitchFamily="2" charset="2"/>
        <a:buChar char="n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anose="05000000000000000000" pitchFamily="2" charset="2"/>
        <a:buChar char="¨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anose="05000000000000000000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1E3E643-97E9-48B0-87B7-E6E45B623A0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20. 10. 2013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  <a:latin typeface="Calibri" panose="020F0502020204030204" pitchFamily="34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BDB48154-A468-433F-9CC0-0EB0F0C2631C}" type="slidenum">
              <a:rPr lang="cs-CZ" smtClean="0"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 smtClean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445367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Vojt%C4%9Bch_Lanna" TargetMode="External"/><Relationship Id="rId2" Type="http://schemas.openxmlformats.org/officeDocument/2006/relationships/hyperlink" Target="http://cs.wikipedia.org/wiki/Jan_Valeri%C3%A1n_Jirs%C3%ADk" TargetMode="Externa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.png"/><Relationship Id="rId4" Type="http://schemas.openxmlformats.org/officeDocument/2006/relationships/hyperlink" Target="http://cs.wikipedia.org/wiki/August_Z%C3%A1tk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1066121844"/>
              </p:ext>
            </p:extLst>
          </p:nvPr>
        </p:nvGraphicFramePr>
        <p:xfrm>
          <a:off x="1992313" y="1268413"/>
          <a:ext cx="8229600" cy="3892554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Významní budějovičtí rodáci 19.století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 Klára Jarošová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19.století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kvarta/ třetí 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20.10.2013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slouží jako doplnění dějepisného výkladu  na interaktivní tabuli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Např.: prezentace je určena k doplnění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výkladu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regionálních dějin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72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108" name="Picture 46" descr="logo_pruh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80550" y="260350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3503613" y="620714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solidFill>
                  <a:prstClr val="black"/>
                </a:solidFill>
              </a:rPr>
              <a:t>DIGITÁLNÍ UČEBNÍ MATERIÁL</a:t>
            </a:r>
          </a:p>
        </p:txBody>
      </p:sp>
      <p:pic>
        <p:nvPicPr>
          <p:cNvPr id="311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7713" y="5229225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3492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64342" y="3236119"/>
            <a:ext cx="9144000" cy="2387600"/>
          </a:xfrm>
        </p:spPr>
        <p:txBody>
          <a:bodyPr>
            <a:noAutofit/>
          </a:bodyPr>
          <a:lstStyle/>
          <a:p>
            <a:r>
              <a:rPr lang="cs-CZ" sz="8000" dirty="0" smtClean="0">
                <a:latin typeface="Algerian" panose="04020705040A02060702" pitchFamily="82" charset="0"/>
              </a:rPr>
              <a:t>Významní budějovičtí rodáci </a:t>
            </a:r>
            <a:br>
              <a:rPr lang="cs-CZ" sz="8000" dirty="0" smtClean="0">
                <a:latin typeface="Algerian" panose="04020705040A02060702" pitchFamily="82" charset="0"/>
              </a:rPr>
            </a:br>
            <a:r>
              <a:rPr lang="cs-CZ" sz="8000" dirty="0" smtClean="0">
                <a:latin typeface="Algerian" panose="04020705040A02060702" pitchFamily="82" charset="0"/>
              </a:rPr>
              <a:t>19.století</a:t>
            </a:r>
            <a:endParaRPr lang="cs-CZ" sz="8000" dirty="0">
              <a:latin typeface="Algerian" panose="04020705040A02060702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6945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pattFill prst="pct5">
            <a:fgClr>
              <a:schemeClr val="accent2">
                <a:lumMod val="75000"/>
              </a:schemeClr>
            </a:fgClr>
            <a:bgClr>
              <a:schemeClr val="bg1"/>
            </a:bgClr>
          </a:pattFill>
        </p:spPr>
        <p:txBody>
          <a:bodyPr>
            <a:normAutofit/>
          </a:bodyPr>
          <a:lstStyle/>
          <a:p>
            <a:r>
              <a:rPr lang="cs-CZ" sz="3600" b="1" dirty="0" smtClean="0"/>
              <a:t>V průběhu 19.st. v Českých Budějovicích působila řada významných osobností. Iniciály vám napoví tři z nich.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1" y="1825625"/>
            <a:ext cx="1817914" cy="9175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5400" dirty="0" smtClean="0"/>
              <a:t>J.V.J.</a:t>
            </a:r>
            <a:endParaRPr lang="cs-CZ" sz="5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56115" y="1802181"/>
            <a:ext cx="516708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Jan Valerián Jirsík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38200" y="3120572"/>
            <a:ext cx="144054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V.L.</a:t>
            </a:r>
            <a:endParaRPr lang="cs-CZ" sz="5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656115" y="3053968"/>
            <a:ext cx="414600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Vojtěch </a:t>
            </a:r>
            <a:r>
              <a:rPr lang="cs-CZ" sz="5400" dirty="0" err="1" smtClean="0">
                <a:solidFill>
                  <a:srgbClr val="FF0000"/>
                </a:solidFill>
              </a:rPr>
              <a:t>Lanna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38200" y="4550456"/>
            <a:ext cx="126271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A.Z.</a:t>
            </a:r>
            <a:endParaRPr lang="cs-CZ" sz="5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56115" y="4569663"/>
            <a:ext cx="380367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August Zátka</a:t>
            </a:r>
            <a:endParaRPr lang="cs-CZ" sz="5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570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84703"/>
          </a:xfrm>
        </p:spPr>
        <p:txBody>
          <a:bodyPr>
            <a:normAutofit fontScale="90000"/>
          </a:bodyPr>
          <a:lstStyle/>
          <a:p>
            <a:r>
              <a:rPr lang="cs-CZ" sz="3600" b="1" dirty="0" smtClean="0"/>
              <a:t>Přiřaďte k osobnostem indicie z jejich života</a:t>
            </a:r>
            <a:r>
              <a:rPr lang="cs-CZ" sz="3600" dirty="0" smtClean="0"/>
              <a:t>.</a:t>
            </a:r>
            <a:br>
              <a:rPr lang="cs-CZ" sz="3600" dirty="0" smtClean="0"/>
            </a:br>
            <a:r>
              <a:rPr lang="cs-CZ" sz="3600" b="1" dirty="0" err="1" smtClean="0">
                <a:solidFill>
                  <a:srgbClr val="FF0000"/>
                </a:solidFill>
              </a:rPr>
              <a:t>V.Lanna</a:t>
            </a:r>
            <a:r>
              <a:rPr lang="cs-CZ" sz="3600" dirty="0" smtClean="0"/>
              <a:t>		</a:t>
            </a:r>
            <a:r>
              <a:rPr lang="cs-CZ" sz="3600" b="1" dirty="0" err="1" smtClean="0">
                <a:solidFill>
                  <a:srgbClr val="0070C0"/>
                </a:solidFill>
              </a:rPr>
              <a:t>A.Zátka</a:t>
            </a:r>
            <a:r>
              <a:rPr lang="cs-CZ" sz="3600" dirty="0" smtClean="0"/>
              <a:t>		</a:t>
            </a:r>
            <a:r>
              <a:rPr lang="cs-CZ" sz="3600" b="1" dirty="0" err="1" smtClean="0">
                <a:solidFill>
                  <a:srgbClr val="00B050"/>
                </a:solidFill>
              </a:rPr>
              <a:t>J.V.Jirsík</a:t>
            </a:r>
            <a:r>
              <a:rPr lang="cs-CZ" sz="3600" dirty="0" smtClean="0"/>
              <a:t>		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349828"/>
            <a:ext cx="10515600" cy="5254171"/>
          </a:xfr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>
            <a:normAutofit fontScale="85000" lnSpcReduction="20000"/>
          </a:bodyPr>
          <a:lstStyle/>
          <a:p>
            <a:r>
              <a:rPr lang="cs-CZ" sz="4200" i="1" dirty="0" smtClean="0"/>
              <a:t>Politik</a:t>
            </a:r>
          </a:p>
          <a:p>
            <a:r>
              <a:rPr lang="cs-CZ" sz="4200" i="1" dirty="0" smtClean="0"/>
              <a:t>Založení ústavu hluchoněmých v ČB</a:t>
            </a:r>
          </a:p>
          <a:p>
            <a:r>
              <a:rPr lang="cs-CZ" sz="4200" i="1" dirty="0" smtClean="0"/>
              <a:t>Loděnice</a:t>
            </a:r>
          </a:p>
          <a:p>
            <a:r>
              <a:rPr lang="cs-CZ" sz="4200" i="1" dirty="0" smtClean="0"/>
              <a:t>Řetězový most přes Vltavu</a:t>
            </a:r>
          </a:p>
          <a:p>
            <a:r>
              <a:rPr lang="cs-CZ" sz="4200" i="1" dirty="0" smtClean="0"/>
              <a:t>Matice školská</a:t>
            </a:r>
          </a:p>
          <a:p>
            <a:r>
              <a:rPr lang="cs-CZ" sz="4200" i="1" dirty="0" smtClean="0"/>
              <a:t>Z významné rodiny</a:t>
            </a:r>
          </a:p>
          <a:p>
            <a:r>
              <a:rPr lang="cs-CZ" sz="4200" i="1" dirty="0" smtClean="0"/>
              <a:t>Založení českého gymnázia v ČB</a:t>
            </a:r>
          </a:p>
          <a:p>
            <a:r>
              <a:rPr lang="cs-CZ" sz="4200" i="1" dirty="0" smtClean="0"/>
              <a:t>Podíl na založení Českého akciového pivovaru(Budvar)</a:t>
            </a:r>
          </a:p>
          <a:p>
            <a:r>
              <a:rPr lang="cs-CZ" sz="4200" i="1" dirty="0" smtClean="0"/>
              <a:t>Podnikatel</a:t>
            </a:r>
          </a:p>
          <a:p>
            <a:r>
              <a:rPr lang="cs-CZ" sz="4200" i="1" dirty="0" smtClean="0"/>
              <a:t>Biskup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458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84703"/>
          </a:xfrm>
        </p:spPr>
        <p:txBody>
          <a:bodyPr>
            <a:normAutofit fontScale="90000"/>
          </a:bodyPr>
          <a:lstStyle/>
          <a:p>
            <a:r>
              <a:rPr lang="cs-CZ" sz="3600" b="1" dirty="0" smtClean="0"/>
              <a:t>Přiřaďte k osobnostem indicie z jejich života</a:t>
            </a:r>
            <a:r>
              <a:rPr lang="cs-CZ" sz="3600" dirty="0" smtClean="0"/>
              <a:t>.</a:t>
            </a:r>
            <a:br>
              <a:rPr lang="cs-CZ" sz="3600" dirty="0" smtClean="0"/>
            </a:br>
            <a:r>
              <a:rPr lang="cs-CZ" sz="3600" b="1" dirty="0" err="1" smtClean="0">
                <a:solidFill>
                  <a:srgbClr val="FF0000"/>
                </a:solidFill>
              </a:rPr>
              <a:t>V.Lanna</a:t>
            </a:r>
            <a:r>
              <a:rPr lang="cs-CZ" sz="3600" dirty="0" smtClean="0"/>
              <a:t>		</a:t>
            </a:r>
            <a:r>
              <a:rPr lang="cs-CZ" sz="3600" b="1" dirty="0" err="1" smtClean="0">
                <a:solidFill>
                  <a:srgbClr val="0070C0"/>
                </a:solidFill>
              </a:rPr>
              <a:t>A.Zátka</a:t>
            </a:r>
            <a:r>
              <a:rPr lang="cs-CZ" sz="3600" dirty="0" smtClean="0"/>
              <a:t>		</a:t>
            </a:r>
            <a:r>
              <a:rPr lang="cs-CZ" sz="3600" b="1" dirty="0" err="1" smtClean="0">
                <a:solidFill>
                  <a:srgbClr val="00B050"/>
                </a:solidFill>
              </a:rPr>
              <a:t>J.V.Jirsík</a:t>
            </a:r>
            <a:r>
              <a:rPr lang="cs-CZ" sz="3600" dirty="0" smtClean="0"/>
              <a:t>		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349828"/>
            <a:ext cx="10515600" cy="5254171"/>
          </a:xfr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>
            <a:normAutofit fontScale="85000" lnSpcReduction="20000"/>
          </a:bodyPr>
          <a:lstStyle/>
          <a:p>
            <a:r>
              <a:rPr lang="cs-CZ" sz="4200" i="1" dirty="0" smtClean="0">
                <a:solidFill>
                  <a:srgbClr val="0070C0"/>
                </a:solidFill>
              </a:rPr>
              <a:t>Politik</a:t>
            </a:r>
          </a:p>
          <a:p>
            <a:r>
              <a:rPr lang="cs-CZ" sz="4200" i="1" dirty="0" smtClean="0">
                <a:solidFill>
                  <a:srgbClr val="00B050"/>
                </a:solidFill>
              </a:rPr>
              <a:t>Založení ústavu hluchoněmých v ČB</a:t>
            </a:r>
          </a:p>
          <a:p>
            <a:r>
              <a:rPr lang="cs-CZ" sz="4200" i="1" dirty="0" smtClean="0">
                <a:solidFill>
                  <a:srgbClr val="FF0000"/>
                </a:solidFill>
              </a:rPr>
              <a:t>Loděnice</a:t>
            </a:r>
          </a:p>
          <a:p>
            <a:r>
              <a:rPr lang="cs-CZ" sz="4200" i="1" dirty="0" smtClean="0">
                <a:solidFill>
                  <a:srgbClr val="FF0000"/>
                </a:solidFill>
              </a:rPr>
              <a:t>Řetězový most přes Vltavu</a:t>
            </a:r>
          </a:p>
          <a:p>
            <a:r>
              <a:rPr lang="cs-CZ" sz="4200" i="1" dirty="0" smtClean="0">
                <a:solidFill>
                  <a:srgbClr val="0070C0"/>
                </a:solidFill>
              </a:rPr>
              <a:t>Matice školská</a:t>
            </a:r>
          </a:p>
          <a:p>
            <a:r>
              <a:rPr lang="cs-CZ" sz="4200" i="1" dirty="0" smtClean="0">
                <a:solidFill>
                  <a:srgbClr val="0070C0"/>
                </a:solidFill>
              </a:rPr>
              <a:t>Z významné podnikatelské rodiny</a:t>
            </a:r>
          </a:p>
          <a:p>
            <a:r>
              <a:rPr lang="cs-CZ" sz="4200" i="1" dirty="0" smtClean="0">
                <a:solidFill>
                  <a:srgbClr val="00B050"/>
                </a:solidFill>
              </a:rPr>
              <a:t>Založení českého gymnázia v ČB</a:t>
            </a:r>
          </a:p>
          <a:p>
            <a:r>
              <a:rPr lang="cs-CZ" sz="4200" i="1" dirty="0" smtClean="0">
                <a:solidFill>
                  <a:srgbClr val="FF0000"/>
                </a:solidFill>
              </a:rPr>
              <a:t>Podíl na založení Českého akciového pivovaru(Budvar)</a:t>
            </a:r>
          </a:p>
          <a:p>
            <a:r>
              <a:rPr lang="cs-CZ" sz="4200" i="1" dirty="0" smtClean="0">
                <a:solidFill>
                  <a:srgbClr val="FF0000"/>
                </a:solidFill>
              </a:rPr>
              <a:t>Podnikatel</a:t>
            </a:r>
          </a:p>
          <a:p>
            <a:r>
              <a:rPr lang="cs-CZ" sz="4200" i="1" dirty="0" smtClean="0">
                <a:solidFill>
                  <a:srgbClr val="00B050"/>
                </a:solidFill>
              </a:rPr>
              <a:t>Biskup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9723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  <a:latin typeface="Algerian" panose="04020705040A02060702" pitchFamily="82" charset="0"/>
              </a:rPr>
              <a:t>Jan Valerián Jirsík </a:t>
            </a:r>
            <a:r>
              <a:rPr lang="cs-CZ" b="1" dirty="0" smtClean="0"/>
              <a:t>(1798-1883)</a:t>
            </a:r>
            <a:endParaRPr lang="cs-CZ" b="1" dirty="0">
              <a:solidFill>
                <a:srgbClr val="00B050"/>
              </a:solidFill>
              <a:latin typeface="Algerian" panose="04020705040A02060702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553030"/>
            <a:ext cx="10515600" cy="3715656"/>
          </a:xfrm>
        </p:spPr>
        <p:txBody>
          <a:bodyPr>
            <a:noAutofit/>
          </a:bodyPr>
          <a:lstStyle/>
          <a:p>
            <a:r>
              <a:rPr lang="cs-CZ" sz="3200" dirty="0" smtClean="0"/>
              <a:t>Od roku 1851 se stal čtvrtým budějovickým biskupem, který se vedle pastýřského působení z titulu své funkce významně věnoval i politice, školství a charitě. Mezi jeho nejvýznamnější dílo ve sféře školství patří založení českého gymnázia v Českých Budějovicích v roce 1868 a založení ústavu hluchoněmých v roce 1871.</a:t>
            </a:r>
          </a:p>
          <a:p>
            <a:r>
              <a:rPr lang="cs-CZ" sz="3200" i="1" dirty="0" smtClean="0"/>
              <a:t>Víte kde se nacházela původní budova prvního českého gymnázia v ČB?</a:t>
            </a:r>
          </a:p>
          <a:p>
            <a:pPr marL="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38200" y="5379373"/>
            <a:ext cx="103018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Ve </a:t>
            </a:r>
            <a:r>
              <a:rPr lang="cs-CZ" sz="3200" b="1" dirty="0" err="1" smtClean="0">
                <a:solidFill>
                  <a:srgbClr val="00B050"/>
                </a:solidFill>
              </a:rPr>
              <a:t>Skuherského</a:t>
            </a:r>
            <a:r>
              <a:rPr lang="cs-CZ" sz="3200" b="1" dirty="0" smtClean="0">
                <a:solidFill>
                  <a:srgbClr val="00B050"/>
                </a:solidFill>
              </a:rPr>
              <a:t> ulici, kde spolu s gymnáziem byl vybudován i kostel </a:t>
            </a:r>
            <a:r>
              <a:rPr lang="cs-CZ" sz="3200" b="1" dirty="0" err="1" smtClean="0">
                <a:solidFill>
                  <a:srgbClr val="00B050"/>
                </a:solidFill>
              </a:rPr>
              <a:t>sv.Václava</a:t>
            </a:r>
            <a:r>
              <a:rPr lang="cs-CZ" sz="3200" b="1" dirty="0" smtClean="0">
                <a:solidFill>
                  <a:srgbClr val="00B050"/>
                </a:solidFill>
              </a:rPr>
              <a:t>.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1310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Algerian" panose="04020705040A02060702" pitchFamily="82" charset="0"/>
              </a:rPr>
              <a:t>Vojtěch </a:t>
            </a:r>
            <a:r>
              <a:rPr lang="cs-CZ" dirty="0" err="1" smtClean="0">
                <a:solidFill>
                  <a:srgbClr val="FF0000"/>
                </a:solidFill>
                <a:latin typeface="Algerian" panose="04020705040A02060702" pitchFamily="82" charset="0"/>
              </a:rPr>
              <a:t>Lanna</a:t>
            </a:r>
            <a:r>
              <a:rPr lang="cs-CZ" dirty="0" smtClean="0">
                <a:latin typeface="Algerian" panose="04020705040A02060702" pitchFamily="82" charset="0"/>
              </a:rPr>
              <a:t> </a:t>
            </a:r>
            <a:r>
              <a:rPr lang="cs-CZ" dirty="0" smtClean="0"/>
              <a:t>(1805-1866)</a:t>
            </a:r>
            <a:endParaRPr lang="cs-CZ" dirty="0">
              <a:solidFill>
                <a:srgbClr val="FF0000"/>
              </a:solidFill>
              <a:latin typeface="Algerian" panose="04020705040A02060702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225346"/>
          </a:xfrm>
        </p:spPr>
        <p:txBody>
          <a:bodyPr>
            <a:normAutofit lnSpcReduction="10000"/>
          </a:bodyPr>
          <a:lstStyle/>
          <a:p>
            <a:r>
              <a:rPr lang="cs-CZ" sz="3200" dirty="0" smtClean="0"/>
              <a:t>Významný budějovický podnikatel, stavitel a loďmistr navázal na práci svého otce a časem zakoupil a rozšířil loděnici ve Čtyřech Dvorech, kde vyráběli až 300 lodí ročně. Podílel se na splavnění Vltavy i Labe a byl i významných akcionářem </a:t>
            </a:r>
            <a:r>
              <a:rPr lang="cs-CZ" sz="3200" dirty="0" err="1" smtClean="0"/>
              <a:t>koněspřežky</a:t>
            </a:r>
            <a:r>
              <a:rPr lang="cs-CZ" sz="3200" dirty="0" smtClean="0"/>
              <a:t>. Vybudoval i dva řetězové mosty v Praze, z nichž jeden byl později přesunut do Jižních Čech. </a:t>
            </a:r>
          </a:p>
          <a:p>
            <a:pPr marL="0" indent="0">
              <a:buNone/>
            </a:pPr>
            <a:r>
              <a:rPr lang="cs-CZ" sz="3200" i="1" dirty="0" smtClean="0"/>
              <a:t>  Víte kde ho dodnes můžete obdivovat?</a:t>
            </a:r>
            <a:endParaRPr lang="cs-CZ" sz="3200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07885" y="5050971"/>
            <a:ext cx="77049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U Stádlce nedaleko Tábora přes řeku Lužnici</a:t>
            </a:r>
            <a:r>
              <a:rPr lang="cs-CZ" sz="3200" dirty="0" smtClean="0">
                <a:solidFill>
                  <a:srgbClr val="FF0000"/>
                </a:solidFill>
              </a:rPr>
              <a:t>.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538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latin typeface="Algerian" panose="04020705040A02060702" pitchFamily="82" charset="0"/>
              </a:rPr>
              <a:t>August Zátka </a:t>
            </a:r>
            <a:r>
              <a:rPr lang="cs-CZ" b="1" dirty="0" smtClean="0"/>
              <a:t>(1847-1935)</a:t>
            </a:r>
            <a:endParaRPr lang="cs-CZ" b="1" dirty="0">
              <a:solidFill>
                <a:srgbClr val="0070C0"/>
              </a:solidFill>
              <a:latin typeface="Algerian" panose="04020705040A02060702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2104571"/>
            <a:ext cx="10515600" cy="4072392"/>
          </a:xfrm>
        </p:spPr>
        <p:txBody>
          <a:bodyPr/>
          <a:lstStyle/>
          <a:p>
            <a:r>
              <a:rPr lang="cs-CZ" sz="3200" dirty="0" smtClean="0"/>
              <a:t>Syn významného budějovického podnikatele, český politik a mluvčí českobudějovických Čechů. Působil ve výboru Besedy českobudějovické a podílel se na založení Českého politického spolku a Matice školské. Zasloužil se i o vznik o Českého akciového pivovaru (Budějovický Budvar). Od roku 1878 byl zvolen poslancem českého zemského sněmu, kde setrval až do první světové války.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1083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234495"/>
            <a:ext cx="10515600" cy="1812019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Historický význam těchto osobností připomínají i jejich sochy v ulicích Českých Budějovic. </a:t>
            </a:r>
            <a:br>
              <a:rPr lang="cs-CZ" b="1" dirty="0" smtClean="0"/>
            </a:br>
            <a:r>
              <a:rPr lang="cs-CZ" b="1" i="1" dirty="0" smtClean="0"/>
              <a:t>Víte, kde se sochy nacházejí?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2046514"/>
            <a:ext cx="2238829" cy="62411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4000" b="1" dirty="0" err="1" smtClean="0">
                <a:solidFill>
                  <a:schemeClr val="accent6"/>
                </a:solidFill>
              </a:rPr>
              <a:t>J.V.Jirsík</a:t>
            </a:r>
            <a:endParaRPr lang="cs-CZ" sz="4000" b="1" dirty="0">
              <a:solidFill>
                <a:schemeClr val="accent6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687617" y="2120900"/>
            <a:ext cx="776514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U Černé věže v blízkosti katedrály </a:t>
            </a:r>
            <a:r>
              <a:rPr lang="cs-CZ" sz="3200" dirty="0" err="1" smtClean="0"/>
              <a:t>sv.Mikuláše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38200" y="3150647"/>
            <a:ext cx="184941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solidFill>
                  <a:srgbClr val="FF0000"/>
                </a:solidFill>
              </a:rPr>
              <a:t>V.Lanna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87617" y="3261332"/>
            <a:ext cx="89673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Na začátku parku Na Sadech </a:t>
            </a:r>
            <a:r>
              <a:rPr lang="cs-CZ" dirty="0" smtClean="0"/>
              <a:t>na hranici ulic Kanovnická a Lannova třída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38200" y="4338550"/>
            <a:ext cx="179876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solidFill>
                  <a:srgbClr val="0070C0"/>
                </a:solidFill>
              </a:rPr>
              <a:t>A.Zátka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636962" y="4436809"/>
            <a:ext cx="81697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Nádvoří radnice na náměstí Přemysla Otakara II.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760167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/>
              <a:t>Zdroje: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000" dirty="0" smtClean="0">
                <a:hlinkClick r:id="rId2"/>
              </a:rPr>
              <a:t>http://cs.wikipedia.org/wiki/Jan_Valeri%C3%A1n_Jirs%C3%ADk</a:t>
            </a:r>
            <a:r>
              <a:rPr lang="cs-CZ" sz="2000" dirty="0" smtClean="0"/>
              <a:t> (20.10.2013)</a:t>
            </a:r>
          </a:p>
          <a:p>
            <a:r>
              <a:rPr lang="cs-CZ" sz="2000" dirty="0" smtClean="0">
                <a:hlinkClick r:id="rId3"/>
              </a:rPr>
              <a:t>http://cs.wikipedia.org/wiki/Vojt%C4%9Bch_Lanna</a:t>
            </a:r>
            <a:r>
              <a:rPr lang="cs-CZ" sz="2000" dirty="0" smtClean="0"/>
              <a:t> (20.10.2013)</a:t>
            </a:r>
          </a:p>
          <a:p>
            <a:r>
              <a:rPr lang="cs-CZ" sz="2000" dirty="0" smtClean="0">
                <a:hlinkClick r:id="rId4"/>
              </a:rPr>
              <a:t>http://cs.wikipedia.org/wiki/August_Z%C3%A1tka</a:t>
            </a:r>
            <a:r>
              <a:rPr lang="cs-CZ" sz="2000" dirty="0" smtClean="0"/>
              <a:t> (20.10.2013)</a:t>
            </a:r>
            <a:endParaRPr lang="cs-CZ" sz="2000" dirty="0" smtClean="0"/>
          </a:p>
        </p:txBody>
      </p:sp>
      <p:pic>
        <p:nvPicPr>
          <p:cNvPr id="6148" name="Picture 46" descr="logo_pruhl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80550" y="260350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1509640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Pixel">
  <a:themeElements>
    <a:clrScheme name="Vlastní 3">
      <a:dk1>
        <a:srgbClr val="000000"/>
      </a:dk1>
      <a:lt1>
        <a:srgbClr val="FFFFFF"/>
      </a:lt1>
      <a:dk2>
        <a:srgbClr val="000000"/>
      </a:dk2>
      <a:lt2>
        <a:srgbClr val="0070C0"/>
      </a:lt2>
      <a:accent1>
        <a:srgbClr val="40AFFF"/>
      </a:accent1>
      <a:accent2>
        <a:srgbClr val="40AFFF"/>
      </a:accent2>
      <a:accent3>
        <a:srgbClr val="FFFFFF"/>
      </a:accent3>
      <a:accent4>
        <a:srgbClr val="000000"/>
      </a:accent4>
      <a:accent5>
        <a:srgbClr val="B2DFFF"/>
      </a:accent5>
      <a:accent6>
        <a:srgbClr val="B2DFFF"/>
      </a:accent6>
      <a:hlink>
        <a:srgbClr val="B2DFFF"/>
      </a:hlink>
      <a:folHlink>
        <a:srgbClr val="B2DFFF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95</TotalTime>
  <Words>479</Words>
  <Application>Microsoft Office PowerPoint</Application>
  <PresentationFormat>Širokoúhlá obrazovka</PresentationFormat>
  <Paragraphs>72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Motiv</vt:lpstr>
      </vt:variant>
      <vt:variant>
        <vt:i4>3</vt:i4>
      </vt:variant>
      <vt:variant>
        <vt:lpstr>Nadpisy snímků</vt:lpstr>
      </vt:variant>
      <vt:variant>
        <vt:i4>10</vt:i4>
      </vt:variant>
    </vt:vector>
  </HeadingPairs>
  <TitlesOfParts>
    <vt:vector size="20" baseType="lpstr">
      <vt:lpstr>Algerian</vt:lpstr>
      <vt:lpstr>Arial</vt:lpstr>
      <vt:lpstr>Arial Black</vt:lpstr>
      <vt:lpstr>Calibri</vt:lpstr>
      <vt:lpstr>Calibri Light</vt:lpstr>
      <vt:lpstr>Times New Roman</vt:lpstr>
      <vt:lpstr>Wingdings</vt:lpstr>
      <vt:lpstr>Motiv Office</vt:lpstr>
      <vt:lpstr>Pixel</vt:lpstr>
      <vt:lpstr>Motiv sady Office</vt:lpstr>
      <vt:lpstr>Prezentace aplikace PowerPoint</vt:lpstr>
      <vt:lpstr>Významní budějovičtí rodáci  19.století</vt:lpstr>
      <vt:lpstr>V průběhu 19.st. v Českých Budějovicích působila řada významných osobností. Iniciály vám napoví tři z nich.</vt:lpstr>
      <vt:lpstr>Přiřaďte k osobnostem indicie z jejich života. V.Lanna  A.Zátka  J.V.Jirsík  </vt:lpstr>
      <vt:lpstr>Přiřaďte k osobnostem indicie z jejich života. V.Lanna  A.Zátka  J.V.Jirsík  </vt:lpstr>
      <vt:lpstr>Jan Valerián Jirsík (1798-1883)</vt:lpstr>
      <vt:lpstr>Vojtěch Lanna (1805-1866)</vt:lpstr>
      <vt:lpstr>August Zátka (1847-1935)</vt:lpstr>
      <vt:lpstr>Historický význam těchto osobností připomínají i jejich sochy v ulicích Českých Budějovic.  Víte, kde se sochy nacházejí?</vt:lpstr>
      <vt:lpstr>Zdroje: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Významní budějovičtí rodáci  19.století</dc:title>
  <dc:creator>Klára</dc:creator>
  <cp:lastModifiedBy>Klára</cp:lastModifiedBy>
  <cp:revision>12</cp:revision>
  <dcterms:created xsi:type="dcterms:W3CDTF">2013-10-07T11:30:20Z</dcterms:created>
  <dcterms:modified xsi:type="dcterms:W3CDTF">2013-10-20T11:10:24Z</dcterms:modified>
</cp:coreProperties>
</file>