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7"/>
  </p:notesMasterIdLst>
  <p:sldIdLst>
    <p:sldId id="256" r:id="rId2"/>
    <p:sldId id="262" r:id="rId3"/>
    <p:sldId id="261" r:id="rId4"/>
    <p:sldId id="266" r:id="rId5"/>
    <p:sldId id="267" r:id="rId6"/>
    <p:sldId id="264" r:id="rId7"/>
    <p:sldId id="265" r:id="rId8"/>
    <p:sldId id="269" r:id="rId9"/>
    <p:sldId id="271" r:id="rId10"/>
    <p:sldId id="272" r:id="rId11"/>
    <p:sldId id="273" r:id="rId12"/>
    <p:sldId id="274" r:id="rId13"/>
    <p:sldId id="270" r:id="rId14"/>
    <p:sldId id="275" r:id="rId15"/>
    <p:sldId id="26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E15D"/>
    <a:srgbClr val="F4F92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52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Neživá příroda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VY_32_INOVACE_HVĚZDY_SOUHVĚZDÍ_GALAXIE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Miluše </a:t>
          </a:r>
          <a:r>
            <a:rPr lang="cs-CZ" sz="2000" b="1" dirty="0" err="1" smtClean="0"/>
            <a:t>Senetová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listopad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Miluše </a:t>
          </a:r>
          <a:r>
            <a:rPr lang="cs-CZ" sz="2000" b="1" kern="1200" dirty="0" err="1" smtClean="0"/>
            <a:t>Senetová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listopad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Neživá příroda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VY_32_INOVACE_HVĚZDY_SOUHVĚZDÍ_GALAXIE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23.11.2013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23.11.2013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23.11.2013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23.11.2013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23.11.2013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23.11.2013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23.11.2013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23.11.2013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678316160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1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dirty="0" smtClean="0"/>
              <a:t>Materiál slouží k vysvětlení pojmu </a:t>
            </a:r>
            <a:r>
              <a:rPr lang="cs-CZ" dirty="0" smtClean="0"/>
              <a:t>souhvězdí, galaxie</a:t>
            </a:r>
            <a:endParaRPr lang="cs-CZ" dirty="0" smtClean="0"/>
          </a:p>
          <a:p>
            <a:pPr algn="just"/>
            <a:r>
              <a:rPr lang="cs-CZ" dirty="0" smtClean="0"/>
              <a:t>Je určen pro žáky 5. ročníku.</a:t>
            </a:r>
          </a:p>
          <a:p>
            <a:pPr algn="just"/>
            <a:r>
              <a:rPr lang="cs-CZ" dirty="0" smtClean="0"/>
              <a:t>Časová dotace – 25 minut.</a:t>
            </a:r>
          </a:p>
          <a:p>
            <a:pPr algn="just"/>
            <a:r>
              <a:rPr lang="cs-CZ" dirty="0" err="1" smtClean="0"/>
              <a:t>Slidy</a:t>
            </a:r>
            <a:r>
              <a:rPr lang="cs-CZ" dirty="0" smtClean="0"/>
              <a:t> 4 – 7 téma Hvězdy – souhvězdí – galaxie vysvětlují učivo. Na snímku č. 4 je </a:t>
            </a:r>
            <a:r>
              <a:rPr lang="cs-CZ" dirty="0" err="1" smtClean="0"/>
              <a:t>naanimován</a:t>
            </a:r>
            <a:r>
              <a:rPr lang="cs-CZ" dirty="0" smtClean="0"/>
              <a:t> Malý a Velký vůz(kliknutím na dané sousloví), dále se kliknutím rozsvítí Polárka(pro lepší orientaci při určování severu). </a:t>
            </a:r>
            <a:r>
              <a:rPr lang="cs-CZ" dirty="0" err="1" smtClean="0"/>
              <a:t>Naanimována</a:t>
            </a:r>
            <a:r>
              <a:rPr lang="cs-CZ" dirty="0" smtClean="0"/>
              <a:t> je též čtyřnásobná </a:t>
            </a:r>
            <a:r>
              <a:rPr lang="cs-CZ" dirty="0" err="1" smtClean="0"/>
              <a:t>optícká</a:t>
            </a:r>
            <a:r>
              <a:rPr lang="cs-CZ" dirty="0" smtClean="0"/>
              <a:t> vzdálenost od Velkého vozu k Malému pro snazší hledání na noční obloze(kliknutím na kolečko). </a:t>
            </a:r>
            <a:r>
              <a:rPr lang="cs-CZ" dirty="0" err="1" smtClean="0"/>
              <a:t>Slide</a:t>
            </a:r>
            <a:r>
              <a:rPr lang="cs-CZ" dirty="0" smtClean="0"/>
              <a:t> č.6 zároveň pokračuje mezipředmětovými úlohami (matematika), kdy se  žáci pokouší vypočítat nejprve přibližnou vzdálenost Slunce – Země(dopad světla za 8 minut), kdy mohou využít celkem 3x nápovědu(uvědomění si základních veličin, které pro tento výpočet musí znát) a po té pracují s bližším časovým údajem dopadu slunečního paprsku na Zem(8 min 19 s).</a:t>
            </a:r>
          </a:p>
          <a:p>
            <a:pPr algn="just"/>
            <a:r>
              <a:rPr lang="cs-CZ" dirty="0" smtClean="0"/>
              <a:t>Snímky 8 – 12 žákům </a:t>
            </a:r>
            <a:r>
              <a:rPr lang="cs-CZ" dirty="0" err="1" smtClean="0"/>
              <a:t>přiblížují</a:t>
            </a:r>
            <a:r>
              <a:rPr lang="cs-CZ" dirty="0" smtClean="0"/>
              <a:t> některá souhvězdí; zde musí zapojit svou fantazii a pokusit se ze tří možností odhadnout, které souhvězdí hvězdy zobrazují. To je potom pro konkrétnější představu „</a:t>
            </a:r>
            <a:r>
              <a:rPr lang="cs-CZ" dirty="0" err="1" smtClean="0"/>
              <a:t>odkliknutím</a:t>
            </a:r>
            <a:r>
              <a:rPr lang="cs-CZ" dirty="0" smtClean="0"/>
              <a:t>“ propojeno úsečkami.</a:t>
            </a:r>
            <a:endParaRPr lang="cs-CZ" dirty="0" smtClean="0"/>
          </a:p>
          <a:p>
            <a:pPr algn="just"/>
            <a:r>
              <a:rPr lang="cs-CZ" dirty="0" smtClean="0"/>
              <a:t>Pochopení </a:t>
            </a:r>
            <a:r>
              <a:rPr lang="cs-CZ" dirty="0" smtClean="0"/>
              <a:t>tématu si žáci ověří v závěrečném </a:t>
            </a:r>
            <a:r>
              <a:rPr lang="cs-CZ" dirty="0" smtClean="0"/>
              <a:t>kvízu(</a:t>
            </a:r>
            <a:r>
              <a:rPr lang="cs-CZ" dirty="0" err="1" smtClean="0"/>
              <a:t>slide</a:t>
            </a:r>
            <a:r>
              <a:rPr lang="cs-CZ" dirty="0" smtClean="0"/>
              <a:t> 14), kdy postupně odkrývají hvězdy, pod kterými se skrývají otázky. </a:t>
            </a:r>
            <a:r>
              <a:rPr lang="cs-CZ" dirty="0" smtClean="0"/>
              <a:t>Po zodpovězení otázky(začínají č.1) se aktivuje vždy otázka o číslo větší. Pokud dojdou k otázce č. 12 a zodpoví ji, naskytne se jim pohled na fotografii astronomického dalekohledu s otázkou k čemu přístroj slouží. Odpověď si mohou snadno opět kliknutím zkontrolovat.</a:t>
            </a:r>
            <a:endParaRPr lang="cs-CZ" dirty="0" smtClean="0"/>
          </a:p>
          <a:p>
            <a:pPr algn="just"/>
            <a:r>
              <a:rPr lang="cs-CZ" dirty="0" smtClean="0"/>
              <a:t>Materiál obsahuje 15 stran a je určen k interaktivní výuce.</a:t>
            </a: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upload.wikimedia.org/wikipedia/commons/2/2f/Perseid_and_Milky_Way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3717032"/>
            <a:ext cx="8229600" cy="1252728"/>
          </a:xfrm>
        </p:spPr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HVĚZDY- SOUHVĚZDÍ </a:t>
            </a:r>
            <a:b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GALAXIE</a:t>
            </a:r>
            <a:endParaRPr lang="cs-CZ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pic>
        <p:nvPicPr>
          <p:cNvPr id="4099" name="Picture 3" descr="C:\Users\sen\AppData\Local\Microsoft\Windows\Temporary Internet Files\Content.IE5\UMT1ZVB2\MM900219079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144" y="5340706"/>
            <a:ext cx="1058217" cy="10731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sen\AppData\Local\Microsoft\Windows\Temporary Internet Files\Content.IE5\SWY5R9VX\MM900219073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829550"/>
            <a:ext cx="1008113" cy="102231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sen\AppData\Local\Microsoft\Windows\Temporary Internet Files\Content.IE5\74MJT10G\MM900219082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798940"/>
            <a:ext cx="2630778" cy="266783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sen\AppData\Local\Microsoft\Windows\Temporary Internet Files\Content.IE5\UMT1ZVB2\MM900219072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00" y="4472747"/>
            <a:ext cx="1711809" cy="173591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132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upload.wikimedia.org/wikipedia/commons/2/2f/Perseid_and_Milky_Way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27584" y="908931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SOUHVĚZDÍ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7" y="1816210"/>
            <a:ext cx="35097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>
                <a:solidFill>
                  <a:srgbClr val="FFC000"/>
                </a:solidFill>
              </a:rPr>
              <a:t>s</a:t>
            </a:r>
            <a:r>
              <a:rPr lang="cs-CZ" sz="2400" b="1" dirty="0" smtClean="0">
                <a:solidFill>
                  <a:srgbClr val="FFC000"/>
                </a:solidFill>
              </a:rPr>
              <a:t>kupiny hvězd připomínající zvíře, věc, bájnou postavu…(Labuť , Delfín, Perseus)   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4020196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>
                <a:solidFill>
                  <a:srgbClr val="FFC000"/>
                </a:solidFill>
              </a:rPr>
              <a:t>s</a:t>
            </a:r>
            <a:r>
              <a:rPr lang="cs-CZ" sz="2400" b="1" dirty="0" smtClean="0">
                <a:solidFill>
                  <a:srgbClr val="FFC000"/>
                </a:solidFill>
              </a:rPr>
              <a:t>oučástí souhvězdí Velké medvědice je                     , součástí Malého medvěda je                      – poslední hvězda jeho oje je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5550331"/>
            <a:ext cx="7488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C000"/>
                </a:solidFill>
              </a:rPr>
              <a:t>Polárka je stále nad severním pólem, proto se jí říká též Severka (4x vzdálenost kol Velkého vozu)</a:t>
            </a:r>
            <a:endParaRPr lang="cs-CZ" sz="2400" b="1" dirty="0">
              <a:solidFill>
                <a:srgbClr val="FFC000"/>
              </a:solidFill>
            </a:endParaRPr>
          </a:p>
        </p:txBody>
      </p:sp>
      <p:grpSp>
        <p:nvGrpSpPr>
          <p:cNvPr id="31" name="Skupina 30"/>
          <p:cNvGrpSpPr/>
          <p:nvPr/>
        </p:nvGrpSpPr>
        <p:grpSpPr>
          <a:xfrm rot="1637715">
            <a:off x="6147860" y="894189"/>
            <a:ext cx="1431819" cy="1687678"/>
            <a:chOff x="6547918" y="977368"/>
            <a:chExt cx="1431819" cy="1687678"/>
          </a:xfrm>
        </p:grpSpPr>
        <p:sp>
          <p:nvSpPr>
            <p:cNvPr id="10" name="Ovál 9"/>
            <p:cNvSpPr/>
            <p:nvPr/>
          </p:nvSpPr>
          <p:spPr>
            <a:xfrm rot="21272417">
              <a:off x="6547918" y="977368"/>
              <a:ext cx="86974" cy="96859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Ovál 13"/>
            <p:cNvSpPr/>
            <p:nvPr/>
          </p:nvSpPr>
          <p:spPr>
            <a:xfrm rot="21272417">
              <a:off x="7178515" y="1006046"/>
              <a:ext cx="86974" cy="96859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Ovál 14"/>
            <p:cNvSpPr/>
            <p:nvPr/>
          </p:nvSpPr>
          <p:spPr>
            <a:xfrm rot="21272417">
              <a:off x="6588278" y="1399633"/>
              <a:ext cx="86974" cy="96859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vál 15"/>
            <p:cNvSpPr/>
            <p:nvPr/>
          </p:nvSpPr>
          <p:spPr>
            <a:xfrm rot="21272417">
              <a:off x="7143373" y="1373311"/>
              <a:ext cx="86974" cy="96859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vál 16"/>
            <p:cNvSpPr/>
            <p:nvPr/>
          </p:nvSpPr>
          <p:spPr>
            <a:xfrm rot="21272417">
              <a:off x="7391507" y="1630569"/>
              <a:ext cx="86974" cy="96859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 rot="21272417">
              <a:off x="7594201" y="1906341"/>
              <a:ext cx="86974" cy="96859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Pěticípá hvězda 12"/>
            <p:cNvSpPr/>
            <p:nvPr/>
          </p:nvSpPr>
          <p:spPr>
            <a:xfrm rot="676012">
              <a:off x="7658864" y="2269010"/>
              <a:ext cx="320873" cy="396036"/>
            </a:xfrm>
            <a:prstGeom prst="star5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0" name="Obdélník 19"/>
          <p:cNvSpPr/>
          <p:nvPr/>
        </p:nvSpPr>
        <p:spPr>
          <a:xfrm>
            <a:off x="4545542" y="4407469"/>
            <a:ext cx="1488538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u="sng" dirty="0" smtClean="0">
                <a:solidFill>
                  <a:srgbClr val="FFFF00"/>
                </a:solidFill>
              </a:rPr>
              <a:t>Malý </a:t>
            </a:r>
            <a:r>
              <a:rPr lang="cs-CZ" sz="2400" b="1" u="sng" dirty="0">
                <a:solidFill>
                  <a:srgbClr val="FFFF00"/>
                </a:solidFill>
              </a:rPr>
              <a:t>vůz</a:t>
            </a:r>
          </a:p>
        </p:txBody>
      </p:sp>
      <p:grpSp>
        <p:nvGrpSpPr>
          <p:cNvPr id="30" name="Skupina 29"/>
          <p:cNvGrpSpPr/>
          <p:nvPr/>
        </p:nvGrpSpPr>
        <p:grpSpPr>
          <a:xfrm rot="2152691">
            <a:off x="3146444" y="1521783"/>
            <a:ext cx="2421701" cy="2118652"/>
            <a:chOff x="2358566" y="980728"/>
            <a:chExt cx="2421701" cy="2118652"/>
          </a:xfrm>
        </p:grpSpPr>
        <p:sp>
          <p:nvSpPr>
            <p:cNvPr id="21" name="Pěticípá hvězda 20"/>
            <p:cNvSpPr/>
            <p:nvPr/>
          </p:nvSpPr>
          <p:spPr>
            <a:xfrm>
              <a:off x="4457853" y="2318482"/>
              <a:ext cx="322414" cy="297091"/>
            </a:xfrm>
            <a:prstGeom prst="star5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Pěticípá hvězda 23"/>
            <p:cNvSpPr/>
            <p:nvPr/>
          </p:nvSpPr>
          <p:spPr>
            <a:xfrm rot="635161">
              <a:off x="4157785" y="2802289"/>
              <a:ext cx="322414" cy="297091"/>
            </a:xfrm>
            <a:prstGeom prst="star5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vál 22"/>
            <p:cNvSpPr/>
            <p:nvPr/>
          </p:nvSpPr>
          <p:spPr>
            <a:xfrm>
              <a:off x="3308291" y="1666336"/>
              <a:ext cx="108012" cy="147438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Ovál 25"/>
            <p:cNvSpPr/>
            <p:nvPr/>
          </p:nvSpPr>
          <p:spPr>
            <a:xfrm>
              <a:off x="3006638" y="1181048"/>
              <a:ext cx="108012" cy="147438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Ovál 26"/>
            <p:cNvSpPr/>
            <p:nvPr/>
          </p:nvSpPr>
          <p:spPr>
            <a:xfrm>
              <a:off x="2358566" y="980728"/>
              <a:ext cx="108012" cy="147438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vál 27"/>
            <p:cNvSpPr/>
            <p:nvPr/>
          </p:nvSpPr>
          <p:spPr>
            <a:xfrm>
              <a:off x="3707904" y="2059648"/>
              <a:ext cx="108012" cy="147438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Ovál 28"/>
            <p:cNvSpPr/>
            <p:nvPr/>
          </p:nvSpPr>
          <p:spPr>
            <a:xfrm>
              <a:off x="3524315" y="2545138"/>
              <a:ext cx="108012" cy="147438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3" name="Obdélník 32"/>
          <p:cNvSpPr/>
          <p:nvPr/>
        </p:nvSpPr>
        <p:spPr>
          <a:xfrm>
            <a:off x="5869502" y="4020196"/>
            <a:ext cx="1488538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u="sng" dirty="0" smtClean="0">
                <a:solidFill>
                  <a:srgbClr val="FFFF00"/>
                </a:solidFill>
              </a:rPr>
              <a:t>Velký vůz</a:t>
            </a:r>
            <a:r>
              <a:rPr lang="cs-CZ" sz="2400" b="1" u="sng" dirty="0" smtClean="0">
                <a:solidFill>
                  <a:srgbClr val="FFC000"/>
                </a:solidFill>
              </a:rPr>
              <a:t> </a:t>
            </a:r>
            <a:endParaRPr lang="cs-CZ" sz="2400" b="1" u="sng" dirty="0"/>
          </a:p>
        </p:txBody>
      </p:sp>
      <p:sp>
        <p:nvSpPr>
          <p:cNvPr id="34" name="Pěticípá hvězda 33"/>
          <p:cNvSpPr/>
          <p:nvPr/>
        </p:nvSpPr>
        <p:spPr>
          <a:xfrm rot="2313727">
            <a:off x="6858125" y="2321771"/>
            <a:ext cx="475650" cy="493612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3161064" y="4774227"/>
            <a:ext cx="1488538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u="sng" dirty="0" smtClean="0">
                <a:solidFill>
                  <a:srgbClr val="FFFF00"/>
                </a:solidFill>
              </a:rPr>
              <a:t>Polárka</a:t>
            </a:r>
            <a:endParaRPr lang="cs-CZ" sz="2400" b="1" u="sng" dirty="0">
              <a:solidFill>
                <a:srgbClr val="FFFF00"/>
              </a:solidFill>
            </a:endParaRPr>
          </a:p>
        </p:txBody>
      </p:sp>
      <p:sp>
        <p:nvSpPr>
          <p:cNvPr id="32" name="Zahnutá šipka dolů 31"/>
          <p:cNvSpPr/>
          <p:nvPr/>
        </p:nvSpPr>
        <p:spPr>
          <a:xfrm rot="19852354">
            <a:off x="4303839" y="3388773"/>
            <a:ext cx="712140" cy="188538"/>
          </a:xfrm>
          <a:prstGeom prst="curved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37" name="Zahnutá šipka dolů 36"/>
          <p:cNvSpPr/>
          <p:nvPr/>
        </p:nvSpPr>
        <p:spPr>
          <a:xfrm rot="20400540">
            <a:off x="4990501" y="3075881"/>
            <a:ext cx="712140" cy="188538"/>
          </a:xfrm>
          <a:prstGeom prst="curved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38" name="Zahnutá šipka dolů 37"/>
          <p:cNvSpPr/>
          <p:nvPr/>
        </p:nvSpPr>
        <p:spPr>
          <a:xfrm rot="20060076">
            <a:off x="5619180" y="2745436"/>
            <a:ext cx="712140" cy="188538"/>
          </a:xfrm>
          <a:prstGeom prst="curved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39" name="Zahnutá šipka dolů 38"/>
          <p:cNvSpPr/>
          <p:nvPr/>
        </p:nvSpPr>
        <p:spPr>
          <a:xfrm rot="20232596">
            <a:off x="6257701" y="2396884"/>
            <a:ext cx="712140" cy="188538"/>
          </a:xfrm>
          <a:prstGeom prst="curved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6716450" y="6007483"/>
            <a:ext cx="222421" cy="247438"/>
          </a:xfrm>
          <a:prstGeom prst="ellipse">
            <a:avLst/>
          </a:prstGeom>
          <a:solidFill>
            <a:srgbClr val="F4F92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98291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8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20" grpId="0"/>
      <p:bldP spid="33" grpId="0"/>
      <p:bldP spid="34" grpId="0" animBg="1"/>
      <p:bldP spid="34" grpId="1" animBg="1"/>
      <p:bldP spid="35" grpId="0"/>
      <p:bldP spid="32" grpId="0" animBg="1"/>
      <p:bldP spid="37" grpId="0" animBg="1"/>
      <p:bldP spid="38" grpId="0" animBg="1"/>
      <p:bldP spid="39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upload.wikimedia.org/wikipedia/commons/2/2f/Perseid_and_Milky_Way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91580" y="476672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PROČ NĚKTERÉ HVĚZDY SVÍTÍ JASNĚ A JINÉ NE?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414113"/>
            <a:ext cx="66247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C000"/>
                </a:solidFill>
              </a:rPr>
              <a:t>různá vzdálenost od Země (některé jsou jasné -  blíže k Zemi, naopak  vzdálené hvězdy  sotva vidíme)   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4166888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C000"/>
                </a:solidFill>
              </a:rPr>
              <a:t>různá velikost hvězd (velkým říkají astronomové obři, malým trpaslíci)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5550331"/>
            <a:ext cx="7488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C000"/>
                </a:solidFill>
              </a:rPr>
              <a:t>různá zářivost hvězd</a:t>
            </a:r>
            <a:endParaRPr lang="cs-CZ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5503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pic>
        <p:nvPicPr>
          <p:cNvPr id="2050" name="Picture 2" descr="http://upload.wikimedia.org/wikipedia/commons/d/df/Sun_in_X-Ra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262"/>
            <a:ext cx="9652445" cy="699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86145" y="1137465"/>
            <a:ext cx="43717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FF00"/>
                </a:solidFill>
              </a:rPr>
              <a:t>Slunce, nebo hvězda?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1906764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Slunce je naše nejbližší hvězda   </a:t>
            </a:r>
            <a:endParaRPr lang="cs-CZ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3867046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</a:t>
            </a:r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větlo ze Slunce letí na Zemi 8 minut (z blízkých hvězd několik roků, ze vzdálených i tisíce let), </a:t>
            </a:r>
            <a:r>
              <a:rPr lang="cs-CZ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světlo urazí za jednu sekundu 300 000 km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2702239"/>
            <a:ext cx="7488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Vzdálenost hvězd se měří ve světelných rocích, tj. vzdálenost, kterou urazí světelný paprsek za rok</a:t>
            </a:r>
            <a:endParaRPr lang="cs-CZ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27584" y="1946523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4F92F"/>
                </a:solidFill>
              </a:rPr>
              <a:t>Jaká je přibližná vzdálenost Slunce – Země? Co k tomu potřebuješ vědět?</a:t>
            </a:r>
            <a:endParaRPr lang="cs-CZ" sz="2400" b="1" dirty="0">
              <a:solidFill>
                <a:srgbClr val="F4F92F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71900" y="5592569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4F92F"/>
                </a:solidFill>
              </a:rPr>
              <a:t>Pro bystré hlavičky</a:t>
            </a:r>
            <a:r>
              <a:rPr lang="cs-CZ" sz="2400" b="1" u="sng" dirty="0" smtClean="0">
                <a:solidFill>
                  <a:srgbClr val="F4F92F"/>
                </a:solidFill>
                <a:sym typeface="Wingdings" pitchFamily="2" charset="2"/>
              </a:rPr>
              <a:t></a:t>
            </a:r>
            <a:endParaRPr lang="cs-CZ" sz="2400" b="1" u="sng" dirty="0">
              <a:solidFill>
                <a:srgbClr val="F4F92F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38652" y="2732892"/>
            <a:ext cx="1858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>
                <a:solidFill>
                  <a:srgbClr val="F4F92F"/>
                </a:solidFill>
              </a:rPr>
              <a:t>Nápověda (3x)</a:t>
            </a:r>
            <a:endParaRPr lang="cs-CZ" sz="2000" b="1" u="sng" dirty="0">
              <a:solidFill>
                <a:srgbClr val="F4F92F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79848" y="5107127"/>
            <a:ext cx="5897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3. Rychlost světla za sekundu (300 000 km)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59632" y="3429000"/>
            <a:ext cx="58975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1. Dobu, za kterou doletí paprsek ze Slunce  na Zem (8 minut)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59632" y="4452730"/>
            <a:ext cx="5897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2. Počet sekund za minutu (1 min. = 60 s) 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816106" y="5768085"/>
            <a:ext cx="1361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4F92F"/>
                </a:solidFill>
              </a:rPr>
              <a:t>Řešení</a:t>
            </a:r>
            <a:endParaRPr lang="cs-CZ" sz="2400" b="1" u="sng" dirty="0">
              <a:solidFill>
                <a:srgbClr val="F4F92F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31540" y="3834144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 . 60 . 300 000 = 8 . 6 . 3 . 1 000 000 = 144 000 000 km </a:t>
            </a:r>
            <a:endParaRPr lang="cs-CZ" sz="2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39432" y="4652538"/>
            <a:ext cx="8165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bude-li přesnější hodnotou doletu paprsku na </a:t>
            </a:r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Zemi </a:t>
            </a:r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 minut a 19 sekund, potom je vzdálenost …</a:t>
            </a:r>
            <a:endParaRPr lang="cs-CZ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Veselý obličej 11"/>
          <p:cNvSpPr/>
          <p:nvPr/>
        </p:nvSpPr>
        <p:spPr>
          <a:xfrm>
            <a:off x="6830396" y="5068036"/>
            <a:ext cx="346966" cy="397219"/>
          </a:xfrm>
          <a:prstGeom prst="smileyFace">
            <a:avLst/>
          </a:prstGeom>
          <a:solidFill>
            <a:srgbClr val="F4F92F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259412" y="3618700"/>
            <a:ext cx="8561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(8 . 60 + 19) . 300 000 = 499 . 300 000 = 149 700 000 km </a:t>
            </a:r>
            <a:endParaRPr lang="cs-CZ" sz="28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426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5" grpId="0"/>
      <p:bldP spid="5" grpId="1"/>
      <p:bldP spid="11" grpId="0"/>
      <p:bldP spid="10" grpId="0"/>
      <p:bldP spid="10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2" grpId="0" animBg="1"/>
      <p:bldP spid="12" grpId="1" animBg="1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2/2f/Perseid_and_Milky_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vtm.e15.cz/files/upload/aktuality/3948/_ek__n_s_mezigalaktick__sr__ka__4d4fbe5265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548680"/>
            <a:ext cx="9525000" cy="6200775"/>
          </a:xfrm>
          <a:prstGeom prst="ellipse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82434" y="807095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GALAXIE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9168" y="2743792"/>
            <a:ext cx="66247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C000"/>
                </a:solidFill>
              </a:rPr>
              <a:t> Země (Slunce, sluneční soustava) je součástí galaxie zvané                                 (světlejší  pruh přes celou oblohu , podobný rozlitému mléku)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9168" y="1628800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C000"/>
                </a:solidFill>
              </a:rPr>
              <a:t>hvězdná soustava, která se skládá z velikého  množství hvězd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9168" y="4973775"/>
            <a:ext cx="7488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>
                <a:solidFill>
                  <a:srgbClr val="FFC000"/>
                </a:solidFill>
              </a:rPr>
              <a:t>s</a:t>
            </a:r>
            <a:r>
              <a:rPr lang="cs-CZ" sz="2400" b="1" dirty="0" smtClean="0">
                <a:solidFill>
                  <a:srgbClr val="FFC000"/>
                </a:solidFill>
              </a:rPr>
              <a:t>větlu trvá doletět z jednoho konce galaxie na druhý 100 000 let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9168" y="4228116"/>
            <a:ext cx="7488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>
                <a:solidFill>
                  <a:srgbClr val="FFC000"/>
                </a:solidFill>
              </a:rPr>
              <a:t>g</a:t>
            </a:r>
            <a:r>
              <a:rPr lang="cs-CZ" sz="2400" b="1" dirty="0" smtClean="0">
                <a:solidFill>
                  <a:srgbClr val="FFC000"/>
                </a:solidFill>
              </a:rPr>
              <a:t>alaxií je ve vesmíru velké množství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08292" y="3113123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FC000"/>
                </a:solidFill>
              </a:rPr>
              <a:t> Mléčná dráha  </a:t>
            </a:r>
            <a:endParaRPr lang="cs-CZ" sz="2400" b="1" u="sng" dirty="0">
              <a:solidFill>
                <a:srgbClr val="FFC000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88907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11" grpId="0"/>
      <p:bldP spid="1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2/2f/Perseid_and_Milky_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grpSp>
        <p:nvGrpSpPr>
          <p:cNvPr id="9" name="Skupina 8"/>
          <p:cNvGrpSpPr/>
          <p:nvPr/>
        </p:nvGrpSpPr>
        <p:grpSpPr>
          <a:xfrm>
            <a:off x="251520" y="356955"/>
            <a:ext cx="3084403" cy="3576101"/>
            <a:chOff x="3046548" y="1484784"/>
            <a:chExt cx="3084403" cy="3576101"/>
          </a:xfrm>
        </p:grpSpPr>
        <p:sp>
          <p:nvSpPr>
            <p:cNvPr id="3" name="Ovál 2"/>
            <p:cNvSpPr/>
            <p:nvPr/>
          </p:nvSpPr>
          <p:spPr>
            <a:xfrm>
              <a:off x="4181836" y="2502169"/>
              <a:ext cx="144016" cy="144016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Ovál 12"/>
            <p:cNvSpPr/>
            <p:nvPr/>
          </p:nvSpPr>
          <p:spPr>
            <a:xfrm>
              <a:off x="3046548" y="4373488"/>
              <a:ext cx="144016" cy="144016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Ovál 13"/>
            <p:cNvSpPr/>
            <p:nvPr/>
          </p:nvSpPr>
          <p:spPr>
            <a:xfrm>
              <a:off x="5220072" y="3933056"/>
              <a:ext cx="144016" cy="144016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Ovál 14"/>
            <p:cNvSpPr/>
            <p:nvPr/>
          </p:nvSpPr>
          <p:spPr>
            <a:xfrm>
              <a:off x="6012160" y="1484784"/>
              <a:ext cx="118791" cy="144016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vál 15"/>
            <p:cNvSpPr/>
            <p:nvPr/>
          </p:nvSpPr>
          <p:spPr>
            <a:xfrm flipH="1" flipV="1">
              <a:off x="5803576" y="1700808"/>
              <a:ext cx="103942" cy="144016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Ovál 16"/>
            <p:cNvSpPr/>
            <p:nvPr/>
          </p:nvSpPr>
          <p:spPr>
            <a:xfrm>
              <a:off x="5508104" y="2636912"/>
              <a:ext cx="144016" cy="144016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4572000" y="3212976"/>
              <a:ext cx="144016" cy="144016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vál 18"/>
            <p:cNvSpPr/>
            <p:nvPr/>
          </p:nvSpPr>
          <p:spPr>
            <a:xfrm>
              <a:off x="3851920" y="4005064"/>
              <a:ext cx="144016" cy="144016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vál 19"/>
            <p:cNvSpPr/>
            <p:nvPr/>
          </p:nvSpPr>
          <p:spPr>
            <a:xfrm>
              <a:off x="5986935" y="4916869"/>
              <a:ext cx="144016" cy="144016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3" name="TextovéPole 22"/>
          <p:cNvSpPr txBox="1"/>
          <p:nvPr/>
        </p:nvSpPr>
        <p:spPr>
          <a:xfrm>
            <a:off x="4572000" y="174891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Zkus odhadnout, které souhvězdí je vyznačeno žlutými body: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572000" y="338967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1. Delfín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572000" y="4062863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2. Labuť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572000" y="4719971"/>
            <a:ext cx="1150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3. Býk</a:t>
            </a:r>
            <a:endParaRPr lang="cs-CZ" sz="2400" dirty="0">
              <a:solidFill>
                <a:srgbClr val="FFC000"/>
              </a:solidFill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507288" y="3280845"/>
            <a:ext cx="539677" cy="517638"/>
            <a:chOff x="3822947" y="2741396"/>
            <a:chExt cx="3409886" cy="2952327"/>
          </a:xfrm>
        </p:grpSpPr>
        <p:grpSp>
          <p:nvGrpSpPr>
            <p:cNvPr id="32" name="Skupina 31"/>
            <p:cNvGrpSpPr/>
            <p:nvPr/>
          </p:nvGrpSpPr>
          <p:grpSpPr>
            <a:xfrm>
              <a:off x="3822947" y="2741396"/>
              <a:ext cx="3409886" cy="2952327"/>
              <a:chOff x="3886200" y="4365103"/>
              <a:chExt cx="1825710" cy="1800199"/>
            </a:xfrm>
          </p:grpSpPr>
          <p:pic>
            <p:nvPicPr>
              <p:cNvPr id="34" name="Picture 4" descr="C:\Users\sen\AppData\Local\Microsoft\Windows\Temporary Internet Files\Content.IE5\SWY5R9VX\MC900389356[1].wmf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886200" y="4365103"/>
                <a:ext cx="1825710" cy="18001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Oblouk 34"/>
              <p:cNvSpPr/>
              <p:nvPr/>
            </p:nvSpPr>
            <p:spPr>
              <a:xfrm flipH="1">
                <a:off x="4617719" y="5373216"/>
                <a:ext cx="640081" cy="504056"/>
              </a:xfrm>
              <a:prstGeom prst="arc">
                <a:avLst>
                  <a:gd name="adj1" fmla="val 17951348"/>
                  <a:gd name="adj2" fmla="val 0"/>
                </a:avLst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" name="Ovál 35"/>
              <p:cNvSpPr/>
              <p:nvPr/>
            </p:nvSpPr>
            <p:spPr>
              <a:xfrm>
                <a:off x="4528783" y="4963517"/>
                <a:ext cx="144016" cy="216024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3" name="Ovál 32"/>
            <p:cNvSpPr/>
            <p:nvPr/>
          </p:nvSpPr>
          <p:spPr>
            <a:xfrm>
              <a:off x="5148064" y="393305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6516215" y="4613363"/>
            <a:ext cx="539677" cy="517638"/>
            <a:chOff x="3822947" y="2741396"/>
            <a:chExt cx="3409886" cy="2952327"/>
          </a:xfrm>
        </p:grpSpPr>
        <p:grpSp>
          <p:nvGrpSpPr>
            <p:cNvPr id="38" name="Skupina 37"/>
            <p:cNvGrpSpPr/>
            <p:nvPr/>
          </p:nvGrpSpPr>
          <p:grpSpPr>
            <a:xfrm>
              <a:off x="3822947" y="2741396"/>
              <a:ext cx="3409886" cy="2952327"/>
              <a:chOff x="3886200" y="4365103"/>
              <a:chExt cx="1825710" cy="1800199"/>
            </a:xfrm>
          </p:grpSpPr>
          <p:pic>
            <p:nvPicPr>
              <p:cNvPr id="40" name="Picture 4" descr="C:\Users\sen\AppData\Local\Microsoft\Windows\Temporary Internet Files\Content.IE5\SWY5R9VX\MC900389356[1].wmf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886200" y="4365103"/>
                <a:ext cx="1825710" cy="18001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1" name="Oblouk 40"/>
              <p:cNvSpPr/>
              <p:nvPr/>
            </p:nvSpPr>
            <p:spPr>
              <a:xfrm flipH="1">
                <a:off x="4617719" y="5373216"/>
                <a:ext cx="640081" cy="504056"/>
              </a:xfrm>
              <a:prstGeom prst="arc">
                <a:avLst>
                  <a:gd name="adj1" fmla="val 17951348"/>
                  <a:gd name="adj2" fmla="val 0"/>
                </a:avLst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2" name="Ovál 41"/>
              <p:cNvSpPr/>
              <p:nvPr/>
            </p:nvSpPr>
            <p:spPr>
              <a:xfrm>
                <a:off x="4528783" y="4963517"/>
                <a:ext cx="144016" cy="216024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9" name="Ovál 38"/>
            <p:cNvSpPr/>
            <p:nvPr/>
          </p:nvSpPr>
          <p:spPr>
            <a:xfrm>
              <a:off x="5148064" y="393305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50" name="Skupina 1049"/>
          <p:cNvGrpSpPr/>
          <p:nvPr/>
        </p:nvGrpSpPr>
        <p:grpSpPr>
          <a:xfrm>
            <a:off x="360657" y="479880"/>
            <a:ext cx="2873872" cy="3309160"/>
            <a:chOff x="360657" y="479880"/>
            <a:chExt cx="2873872" cy="3309160"/>
          </a:xfrm>
        </p:grpSpPr>
        <p:cxnSp>
          <p:nvCxnSpPr>
            <p:cNvPr id="43" name="Přímá spojnice 42"/>
            <p:cNvCxnSpPr>
              <a:endCxn id="19" idx="3"/>
            </p:cNvCxnSpPr>
            <p:nvPr/>
          </p:nvCxnSpPr>
          <p:spPr>
            <a:xfrm flipV="1">
              <a:off x="360657" y="3000160"/>
              <a:ext cx="717326" cy="296416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 flipV="1">
              <a:off x="1110572" y="2175010"/>
              <a:ext cx="754229" cy="762267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>
              <a:endCxn id="18" idx="0"/>
            </p:cNvCxnSpPr>
            <p:nvPr/>
          </p:nvCxnSpPr>
          <p:spPr>
            <a:xfrm>
              <a:off x="1475656" y="1464078"/>
              <a:ext cx="373324" cy="621069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>
              <a:endCxn id="17" idx="3"/>
            </p:cNvCxnSpPr>
            <p:nvPr/>
          </p:nvCxnSpPr>
          <p:spPr>
            <a:xfrm flipV="1">
              <a:off x="1864801" y="1632008"/>
              <a:ext cx="869366" cy="542258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1" name="Přímá spojnice 50"/>
            <p:cNvCxnSpPr>
              <a:stCxn id="17" idx="7"/>
              <a:endCxn id="16" idx="0"/>
            </p:cNvCxnSpPr>
            <p:nvPr/>
          </p:nvCxnSpPr>
          <p:spPr>
            <a:xfrm flipV="1">
              <a:off x="2836001" y="716995"/>
              <a:ext cx="224518" cy="813179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2" name="Přímá spojnice 51"/>
            <p:cNvCxnSpPr/>
            <p:nvPr/>
          </p:nvCxnSpPr>
          <p:spPr>
            <a:xfrm>
              <a:off x="1901171" y="2175010"/>
              <a:ext cx="574177" cy="630217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>
              <a:off x="2514449" y="2877235"/>
              <a:ext cx="702683" cy="911805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9" name="Přímá spojnice 78"/>
            <p:cNvCxnSpPr>
              <a:endCxn id="15" idx="3"/>
            </p:cNvCxnSpPr>
            <p:nvPr/>
          </p:nvCxnSpPr>
          <p:spPr>
            <a:xfrm flipV="1">
              <a:off x="3112490" y="479880"/>
              <a:ext cx="122039" cy="140808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5640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3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2/2f/Perseid_and_Milky_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4572000" y="174891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Zkus odhadnout, které souhvězdí je vyznačeno žlutými body: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572000" y="338967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1. Beran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572000" y="4062863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2. Delfín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572000" y="4719971"/>
            <a:ext cx="1150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3. Drak</a:t>
            </a:r>
            <a:endParaRPr lang="cs-CZ" sz="2400" dirty="0">
              <a:solidFill>
                <a:srgbClr val="FFC000"/>
              </a:solidFill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507288" y="3280845"/>
            <a:ext cx="539677" cy="517638"/>
            <a:chOff x="3822947" y="2741396"/>
            <a:chExt cx="3409886" cy="2952327"/>
          </a:xfrm>
        </p:grpSpPr>
        <p:grpSp>
          <p:nvGrpSpPr>
            <p:cNvPr id="32" name="Skupina 31"/>
            <p:cNvGrpSpPr/>
            <p:nvPr/>
          </p:nvGrpSpPr>
          <p:grpSpPr>
            <a:xfrm>
              <a:off x="3822947" y="2741396"/>
              <a:ext cx="3409886" cy="2952327"/>
              <a:chOff x="3886200" y="4365103"/>
              <a:chExt cx="1825710" cy="1800199"/>
            </a:xfrm>
          </p:grpSpPr>
          <p:pic>
            <p:nvPicPr>
              <p:cNvPr id="34" name="Picture 4" descr="C:\Users\sen\AppData\Local\Microsoft\Windows\Temporary Internet Files\Content.IE5\SWY5R9VX\MC900389356[1].wmf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886200" y="4365103"/>
                <a:ext cx="1825710" cy="18001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Oblouk 34"/>
              <p:cNvSpPr/>
              <p:nvPr/>
            </p:nvSpPr>
            <p:spPr>
              <a:xfrm flipH="1">
                <a:off x="4617719" y="5373216"/>
                <a:ext cx="640081" cy="504056"/>
              </a:xfrm>
              <a:prstGeom prst="arc">
                <a:avLst>
                  <a:gd name="adj1" fmla="val 17951348"/>
                  <a:gd name="adj2" fmla="val 0"/>
                </a:avLst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" name="Ovál 35"/>
              <p:cNvSpPr/>
              <p:nvPr/>
            </p:nvSpPr>
            <p:spPr>
              <a:xfrm>
                <a:off x="4528783" y="4963517"/>
                <a:ext cx="144016" cy="216024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3" name="Ovál 32"/>
            <p:cNvSpPr/>
            <p:nvPr/>
          </p:nvSpPr>
          <p:spPr>
            <a:xfrm>
              <a:off x="5148064" y="393305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6503529" y="4001087"/>
            <a:ext cx="539677" cy="517638"/>
            <a:chOff x="3822947" y="2741396"/>
            <a:chExt cx="3409886" cy="2952327"/>
          </a:xfrm>
        </p:grpSpPr>
        <p:grpSp>
          <p:nvGrpSpPr>
            <p:cNvPr id="38" name="Skupina 37"/>
            <p:cNvGrpSpPr/>
            <p:nvPr/>
          </p:nvGrpSpPr>
          <p:grpSpPr>
            <a:xfrm>
              <a:off x="3822947" y="2741396"/>
              <a:ext cx="3409886" cy="2952327"/>
              <a:chOff x="3886200" y="4365103"/>
              <a:chExt cx="1825710" cy="1800199"/>
            </a:xfrm>
          </p:grpSpPr>
          <p:pic>
            <p:nvPicPr>
              <p:cNvPr id="40" name="Picture 4" descr="C:\Users\sen\AppData\Local\Microsoft\Windows\Temporary Internet Files\Content.IE5\SWY5R9VX\MC900389356[1].wmf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886200" y="4365103"/>
                <a:ext cx="1825710" cy="18001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1" name="Oblouk 40"/>
              <p:cNvSpPr/>
              <p:nvPr/>
            </p:nvSpPr>
            <p:spPr>
              <a:xfrm flipH="1">
                <a:off x="4617719" y="5373216"/>
                <a:ext cx="640081" cy="504056"/>
              </a:xfrm>
              <a:prstGeom prst="arc">
                <a:avLst>
                  <a:gd name="adj1" fmla="val 17951348"/>
                  <a:gd name="adj2" fmla="val 0"/>
                </a:avLst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2" name="Ovál 41"/>
              <p:cNvSpPr/>
              <p:nvPr/>
            </p:nvSpPr>
            <p:spPr>
              <a:xfrm>
                <a:off x="4528783" y="4963517"/>
                <a:ext cx="144016" cy="216024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9" name="Ovál 38"/>
            <p:cNvSpPr/>
            <p:nvPr/>
          </p:nvSpPr>
          <p:spPr>
            <a:xfrm>
              <a:off x="5148064" y="393305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971600" y="275534"/>
            <a:ext cx="3384376" cy="2978509"/>
            <a:chOff x="971600" y="275534"/>
            <a:chExt cx="3384376" cy="2978509"/>
          </a:xfrm>
        </p:grpSpPr>
        <p:sp>
          <p:nvSpPr>
            <p:cNvPr id="4" name="Ovál 3"/>
            <p:cNvSpPr/>
            <p:nvPr/>
          </p:nvSpPr>
          <p:spPr>
            <a:xfrm>
              <a:off x="1274985" y="2636912"/>
              <a:ext cx="144016" cy="119717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Ovál 43"/>
            <p:cNvSpPr/>
            <p:nvPr/>
          </p:nvSpPr>
          <p:spPr>
            <a:xfrm>
              <a:off x="1051992" y="3101643"/>
              <a:ext cx="144016" cy="119717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Ovál 44"/>
            <p:cNvSpPr/>
            <p:nvPr/>
          </p:nvSpPr>
          <p:spPr>
            <a:xfrm>
              <a:off x="1437184" y="3134326"/>
              <a:ext cx="144016" cy="119717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2411760" y="2373179"/>
              <a:ext cx="144016" cy="119717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Ovál 46"/>
            <p:cNvSpPr/>
            <p:nvPr/>
          </p:nvSpPr>
          <p:spPr>
            <a:xfrm>
              <a:off x="4266553" y="275534"/>
              <a:ext cx="89423" cy="89945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Ovál 47"/>
            <p:cNvSpPr/>
            <p:nvPr/>
          </p:nvSpPr>
          <p:spPr>
            <a:xfrm>
              <a:off x="4023233" y="731881"/>
              <a:ext cx="89423" cy="89945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Ovál 48"/>
            <p:cNvSpPr/>
            <p:nvPr/>
          </p:nvSpPr>
          <p:spPr>
            <a:xfrm>
              <a:off x="3779912" y="1692284"/>
              <a:ext cx="89423" cy="89945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Ovál 49"/>
            <p:cNvSpPr/>
            <p:nvPr/>
          </p:nvSpPr>
          <p:spPr>
            <a:xfrm>
              <a:off x="2727089" y="2700396"/>
              <a:ext cx="89423" cy="89945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1" name="Ovál 50"/>
            <p:cNvSpPr/>
            <p:nvPr/>
          </p:nvSpPr>
          <p:spPr>
            <a:xfrm>
              <a:off x="1502953" y="2892121"/>
              <a:ext cx="89423" cy="89945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2" name="Ovál 51"/>
            <p:cNvSpPr/>
            <p:nvPr/>
          </p:nvSpPr>
          <p:spPr>
            <a:xfrm>
              <a:off x="971600" y="947905"/>
              <a:ext cx="89423" cy="89945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Ovál 52"/>
            <p:cNvSpPr/>
            <p:nvPr/>
          </p:nvSpPr>
          <p:spPr>
            <a:xfrm>
              <a:off x="1619672" y="1159926"/>
              <a:ext cx="108202" cy="108834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Ovál 53"/>
            <p:cNvSpPr/>
            <p:nvPr/>
          </p:nvSpPr>
          <p:spPr>
            <a:xfrm>
              <a:off x="989507" y="1346209"/>
              <a:ext cx="108202" cy="108834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Ovál 54"/>
            <p:cNvSpPr/>
            <p:nvPr/>
          </p:nvSpPr>
          <p:spPr>
            <a:xfrm>
              <a:off x="1997619" y="1946572"/>
              <a:ext cx="108202" cy="108834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Ovál 55"/>
            <p:cNvSpPr/>
            <p:nvPr/>
          </p:nvSpPr>
          <p:spPr>
            <a:xfrm>
              <a:off x="3149747" y="2570345"/>
              <a:ext cx="108202" cy="108834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1" name="Skupina 100"/>
          <p:cNvGrpSpPr/>
          <p:nvPr/>
        </p:nvGrpSpPr>
        <p:grpSpPr>
          <a:xfrm>
            <a:off x="1016312" y="365479"/>
            <a:ext cx="3294952" cy="2847498"/>
            <a:chOff x="1016312" y="365479"/>
            <a:chExt cx="3294952" cy="2847498"/>
          </a:xfrm>
        </p:grpSpPr>
        <p:cxnSp>
          <p:nvCxnSpPr>
            <p:cNvPr id="7" name="Přímá spojnice 6"/>
            <p:cNvCxnSpPr/>
            <p:nvPr/>
          </p:nvCxnSpPr>
          <p:spPr>
            <a:xfrm flipH="1" flipV="1">
              <a:off x="1141381" y="3179033"/>
              <a:ext cx="334275" cy="15151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7" name="Přímá spojnice 56"/>
            <p:cNvCxnSpPr>
              <a:stCxn id="51" idx="4"/>
            </p:cNvCxnSpPr>
            <p:nvPr/>
          </p:nvCxnSpPr>
          <p:spPr>
            <a:xfrm flipH="1">
              <a:off x="1501422" y="2982066"/>
              <a:ext cx="46243" cy="230911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8" name="Přímá spojnice 57"/>
            <p:cNvCxnSpPr>
              <a:stCxn id="4" idx="0"/>
            </p:cNvCxnSpPr>
            <p:nvPr/>
          </p:nvCxnSpPr>
          <p:spPr>
            <a:xfrm flipH="1" flipV="1">
              <a:off x="1043609" y="1412777"/>
              <a:ext cx="303384" cy="1224135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9" name="Přímá spojnice 58"/>
            <p:cNvCxnSpPr>
              <a:endCxn id="46" idx="5"/>
            </p:cNvCxnSpPr>
            <p:nvPr/>
          </p:nvCxnSpPr>
          <p:spPr>
            <a:xfrm flipH="1" flipV="1">
              <a:off x="2534685" y="2475364"/>
              <a:ext cx="237117" cy="248708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0" name="Přímá spojnice 59"/>
            <p:cNvCxnSpPr>
              <a:stCxn id="46" idx="1"/>
            </p:cNvCxnSpPr>
            <p:nvPr/>
          </p:nvCxnSpPr>
          <p:spPr>
            <a:xfrm flipH="1" flipV="1">
              <a:off x="2072816" y="2019022"/>
              <a:ext cx="360035" cy="371689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1" name="Přímá spojnice 60"/>
            <p:cNvCxnSpPr/>
            <p:nvPr/>
          </p:nvCxnSpPr>
          <p:spPr>
            <a:xfrm flipH="1">
              <a:off x="2816512" y="2636913"/>
              <a:ext cx="361572" cy="76655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2" name="Přímá spojnice 61"/>
            <p:cNvCxnSpPr>
              <a:stCxn id="49" idx="3"/>
              <a:endCxn id="56" idx="7"/>
            </p:cNvCxnSpPr>
            <p:nvPr/>
          </p:nvCxnSpPr>
          <p:spPr>
            <a:xfrm flipH="1">
              <a:off x="3242103" y="1769057"/>
              <a:ext cx="550905" cy="817226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3" name="Přímá spojnice 62"/>
            <p:cNvCxnSpPr/>
            <p:nvPr/>
          </p:nvCxnSpPr>
          <p:spPr>
            <a:xfrm flipH="1">
              <a:off x="3824623" y="784016"/>
              <a:ext cx="243321" cy="912428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4" name="Přímá spojnice 63"/>
            <p:cNvCxnSpPr/>
            <p:nvPr/>
          </p:nvCxnSpPr>
          <p:spPr>
            <a:xfrm flipH="1">
              <a:off x="4093710" y="365479"/>
              <a:ext cx="217554" cy="384075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9" name="Přímá spojnice 78"/>
            <p:cNvCxnSpPr>
              <a:stCxn id="53" idx="1"/>
              <a:endCxn id="52" idx="6"/>
            </p:cNvCxnSpPr>
            <p:nvPr/>
          </p:nvCxnSpPr>
          <p:spPr>
            <a:xfrm flipH="1" flipV="1">
              <a:off x="1061023" y="992878"/>
              <a:ext cx="574495" cy="182986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0" name="Přímá spojnice 79"/>
            <p:cNvCxnSpPr>
              <a:endCxn id="53" idx="5"/>
            </p:cNvCxnSpPr>
            <p:nvPr/>
          </p:nvCxnSpPr>
          <p:spPr>
            <a:xfrm flipH="1" flipV="1">
              <a:off x="1712028" y="1252822"/>
              <a:ext cx="336178" cy="709689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8" name="Přímá spojnice 87"/>
            <p:cNvCxnSpPr>
              <a:stCxn id="52" idx="4"/>
            </p:cNvCxnSpPr>
            <p:nvPr/>
          </p:nvCxnSpPr>
          <p:spPr>
            <a:xfrm>
              <a:off x="1016312" y="1037850"/>
              <a:ext cx="27297" cy="359776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96" name="Přímá spojnice 95"/>
            <p:cNvCxnSpPr>
              <a:stCxn id="51" idx="1"/>
            </p:cNvCxnSpPr>
            <p:nvPr/>
          </p:nvCxnSpPr>
          <p:spPr>
            <a:xfrm flipH="1" flipV="1">
              <a:off x="1331641" y="2708921"/>
              <a:ext cx="184408" cy="196372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97" name="Přímá spojnice 96"/>
            <p:cNvCxnSpPr>
              <a:stCxn id="4" idx="7"/>
            </p:cNvCxnSpPr>
            <p:nvPr/>
          </p:nvCxnSpPr>
          <p:spPr>
            <a:xfrm flipH="1">
              <a:off x="1115618" y="2654444"/>
              <a:ext cx="282292" cy="486525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773613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3" grpId="0"/>
      <p:bldP spid="28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2/2f/Perseid_and_Milky_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4572000" y="174891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Zkus odhadnout, které souhvězdí je vyznačeno žlutými body: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572000" y="338967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1. Lev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572000" y="4062863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2. Váhy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572000" y="4719971"/>
            <a:ext cx="1150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3. Had</a:t>
            </a:r>
            <a:endParaRPr lang="cs-CZ" sz="2400" dirty="0">
              <a:solidFill>
                <a:srgbClr val="FFC000"/>
              </a:solidFill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510967" y="4062863"/>
            <a:ext cx="539677" cy="517638"/>
            <a:chOff x="3822947" y="2741396"/>
            <a:chExt cx="3409886" cy="2952327"/>
          </a:xfrm>
        </p:grpSpPr>
        <p:grpSp>
          <p:nvGrpSpPr>
            <p:cNvPr id="32" name="Skupina 31"/>
            <p:cNvGrpSpPr/>
            <p:nvPr/>
          </p:nvGrpSpPr>
          <p:grpSpPr>
            <a:xfrm>
              <a:off x="3822947" y="2741396"/>
              <a:ext cx="3409886" cy="2952327"/>
              <a:chOff x="3886200" y="4365103"/>
              <a:chExt cx="1825710" cy="1800199"/>
            </a:xfrm>
          </p:grpSpPr>
          <p:pic>
            <p:nvPicPr>
              <p:cNvPr id="34" name="Picture 4" descr="C:\Users\sen\AppData\Local\Microsoft\Windows\Temporary Internet Files\Content.IE5\SWY5R9VX\MC900389356[1].wmf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886200" y="4365103"/>
                <a:ext cx="1825710" cy="18001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Oblouk 34"/>
              <p:cNvSpPr/>
              <p:nvPr/>
            </p:nvSpPr>
            <p:spPr>
              <a:xfrm flipH="1">
                <a:off x="4617719" y="5373216"/>
                <a:ext cx="640081" cy="504056"/>
              </a:xfrm>
              <a:prstGeom prst="arc">
                <a:avLst>
                  <a:gd name="adj1" fmla="val 17951348"/>
                  <a:gd name="adj2" fmla="val 0"/>
                </a:avLst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" name="Ovál 35"/>
              <p:cNvSpPr/>
              <p:nvPr/>
            </p:nvSpPr>
            <p:spPr>
              <a:xfrm>
                <a:off x="4528783" y="4963517"/>
                <a:ext cx="144016" cy="216024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3" name="Ovál 32"/>
            <p:cNvSpPr/>
            <p:nvPr/>
          </p:nvSpPr>
          <p:spPr>
            <a:xfrm>
              <a:off x="5148064" y="393305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6548288" y="4691984"/>
            <a:ext cx="539677" cy="517638"/>
            <a:chOff x="3822947" y="2741396"/>
            <a:chExt cx="3409886" cy="2952327"/>
          </a:xfrm>
        </p:grpSpPr>
        <p:grpSp>
          <p:nvGrpSpPr>
            <p:cNvPr id="38" name="Skupina 37"/>
            <p:cNvGrpSpPr/>
            <p:nvPr/>
          </p:nvGrpSpPr>
          <p:grpSpPr>
            <a:xfrm>
              <a:off x="3822947" y="2741396"/>
              <a:ext cx="3409886" cy="2952327"/>
              <a:chOff x="3886200" y="4365103"/>
              <a:chExt cx="1825710" cy="1800199"/>
            </a:xfrm>
          </p:grpSpPr>
          <p:pic>
            <p:nvPicPr>
              <p:cNvPr id="40" name="Picture 4" descr="C:\Users\sen\AppData\Local\Microsoft\Windows\Temporary Internet Files\Content.IE5\SWY5R9VX\MC900389356[1].wmf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886200" y="4365103"/>
                <a:ext cx="1825710" cy="18001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1" name="Oblouk 40"/>
              <p:cNvSpPr/>
              <p:nvPr/>
            </p:nvSpPr>
            <p:spPr>
              <a:xfrm flipH="1">
                <a:off x="4617719" y="5373216"/>
                <a:ext cx="640081" cy="504056"/>
              </a:xfrm>
              <a:prstGeom prst="arc">
                <a:avLst>
                  <a:gd name="adj1" fmla="val 17951348"/>
                  <a:gd name="adj2" fmla="val 0"/>
                </a:avLst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2" name="Ovál 41"/>
              <p:cNvSpPr/>
              <p:nvPr/>
            </p:nvSpPr>
            <p:spPr>
              <a:xfrm>
                <a:off x="4528783" y="4963517"/>
                <a:ext cx="144016" cy="216024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9" name="Ovál 38"/>
            <p:cNvSpPr/>
            <p:nvPr/>
          </p:nvSpPr>
          <p:spPr>
            <a:xfrm>
              <a:off x="5148064" y="393305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324828" y="476672"/>
            <a:ext cx="3028532" cy="3398774"/>
            <a:chOff x="1498150" y="764704"/>
            <a:chExt cx="3028532" cy="3398774"/>
          </a:xfrm>
        </p:grpSpPr>
        <p:sp>
          <p:nvSpPr>
            <p:cNvPr id="3" name="Ovál 2"/>
            <p:cNvSpPr/>
            <p:nvPr/>
          </p:nvSpPr>
          <p:spPr>
            <a:xfrm>
              <a:off x="2146222" y="2766529"/>
              <a:ext cx="135920" cy="135920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Ovál 65"/>
            <p:cNvSpPr/>
            <p:nvPr/>
          </p:nvSpPr>
          <p:spPr>
            <a:xfrm>
              <a:off x="1498150" y="4027558"/>
              <a:ext cx="135920" cy="135920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Ovál 66"/>
            <p:cNvSpPr/>
            <p:nvPr/>
          </p:nvSpPr>
          <p:spPr>
            <a:xfrm>
              <a:off x="4377170" y="2847440"/>
              <a:ext cx="149512" cy="149512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Ovál 67"/>
            <p:cNvSpPr/>
            <p:nvPr/>
          </p:nvSpPr>
          <p:spPr>
            <a:xfrm>
              <a:off x="3693505" y="1974441"/>
              <a:ext cx="135920" cy="135920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9" name="Ovál 68"/>
            <p:cNvSpPr/>
            <p:nvPr/>
          </p:nvSpPr>
          <p:spPr>
            <a:xfrm>
              <a:off x="2483768" y="3429000"/>
              <a:ext cx="112331" cy="112331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Ovál 69"/>
            <p:cNvSpPr/>
            <p:nvPr/>
          </p:nvSpPr>
          <p:spPr>
            <a:xfrm>
              <a:off x="3616767" y="1484784"/>
              <a:ext cx="112331" cy="112331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Ovál 70"/>
            <p:cNvSpPr/>
            <p:nvPr/>
          </p:nvSpPr>
          <p:spPr>
            <a:xfrm>
              <a:off x="4283968" y="857164"/>
              <a:ext cx="123564" cy="123564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2" name="Ovál 71"/>
            <p:cNvSpPr/>
            <p:nvPr/>
          </p:nvSpPr>
          <p:spPr>
            <a:xfrm>
              <a:off x="4283968" y="2102745"/>
              <a:ext cx="102119" cy="102119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Ovál 72"/>
            <p:cNvSpPr/>
            <p:nvPr/>
          </p:nvSpPr>
          <p:spPr>
            <a:xfrm>
              <a:off x="4076751" y="764704"/>
              <a:ext cx="84395" cy="92835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3" name="Skupina 122"/>
          <p:cNvGrpSpPr/>
          <p:nvPr/>
        </p:nvGrpSpPr>
        <p:grpSpPr>
          <a:xfrm>
            <a:off x="440843" y="531876"/>
            <a:ext cx="2835013" cy="3275610"/>
            <a:chOff x="440843" y="531876"/>
            <a:chExt cx="2835013" cy="3275610"/>
          </a:xfrm>
        </p:grpSpPr>
        <p:cxnSp>
          <p:nvCxnSpPr>
            <p:cNvPr id="9" name="Přímá spojnice 8"/>
            <p:cNvCxnSpPr/>
            <p:nvPr/>
          </p:nvCxnSpPr>
          <p:spPr>
            <a:xfrm flipV="1">
              <a:off x="440843" y="3215232"/>
              <a:ext cx="925768" cy="592254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4" name="Přímá spojnice 73"/>
            <p:cNvCxnSpPr>
              <a:endCxn id="68" idx="3"/>
            </p:cNvCxnSpPr>
            <p:nvPr/>
          </p:nvCxnSpPr>
          <p:spPr>
            <a:xfrm flipV="1">
              <a:off x="1058495" y="1802424"/>
              <a:ext cx="1481593" cy="744038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5" name="Přímá spojnice 74"/>
            <p:cNvCxnSpPr/>
            <p:nvPr/>
          </p:nvCxnSpPr>
          <p:spPr>
            <a:xfrm flipV="1">
              <a:off x="1434962" y="2631639"/>
              <a:ext cx="1830562" cy="560522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6" name="Přímá spojnice 75"/>
            <p:cNvCxnSpPr>
              <a:stCxn id="68" idx="0"/>
              <a:endCxn id="70" idx="4"/>
            </p:cNvCxnSpPr>
            <p:nvPr/>
          </p:nvCxnSpPr>
          <p:spPr>
            <a:xfrm flipH="1" flipV="1">
              <a:off x="2499611" y="1309083"/>
              <a:ext cx="88532" cy="377326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7" name="Přímá spojnice 76"/>
            <p:cNvCxnSpPr>
              <a:stCxn id="66" idx="7"/>
              <a:endCxn id="3" idx="3"/>
            </p:cNvCxnSpPr>
            <p:nvPr/>
          </p:nvCxnSpPr>
          <p:spPr>
            <a:xfrm flipV="1">
              <a:off x="440843" y="2594512"/>
              <a:ext cx="551962" cy="1164919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98" name="Přímá spojnice 97"/>
            <p:cNvCxnSpPr>
              <a:endCxn id="71" idx="2"/>
            </p:cNvCxnSpPr>
            <p:nvPr/>
          </p:nvCxnSpPr>
          <p:spPr>
            <a:xfrm>
              <a:off x="2951943" y="531876"/>
              <a:ext cx="158703" cy="99038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99" name="Přímá spojnice 98"/>
            <p:cNvCxnSpPr>
              <a:stCxn id="70" idx="0"/>
              <a:endCxn id="73" idx="3"/>
            </p:cNvCxnSpPr>
            <p:nvPr/>
          </p:nvCxnSpPr>
          <p:spPr>
            <a:xfrm flipV="1">
              <a:off x="2499611" y="555912"/>
              <a:ext cx="416177" cy="640840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07" name="Přímá spojnice 106"/>
            <p:cNvCxnSpPr>
              <a:endCxn id="72" idx="2"/>
            </p:cNvCxnSpPr>
            <p:nvPr/>
          </p:nvCxnSpPr>
          <p:spPr>
            <a:xfrm>
              <a:off x="2647762" y="1748914"/>
              <a:ext cx="462884" cy="116859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10" name="Přímá spojnice 109"/>
            <p:cNvCxnSpPr>
              <a:endCxn id="72" idx="4"/>
            </p:cNvCxnSpPr>
            <p:nvPr/>
          </p:nvCxnSpPr>
          <p:spPr>
            <a:xfrm flipH="1" flipV="1">
              <a:off x="3161706" y="1916832"/>
              <a:ext cx="114150" cy="720080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823462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3" grpId="0"/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2/2f/Perseid_and_Milky_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4572000" y="174891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Zkus odhadnout, které souhvězdí je vyznačeno žlutými body: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572000" y="338967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1. Zajíc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572000" y="4062863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2. Rak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572000" y="4719971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3. Herkules</a:t>
            </a:r>
            <a:endParaRPr lang="cs-CZ" sz="2400" dirty="0">
              <a:solidFill>
                <a:srgbClr val="FFC000"/>
              </a:solidFill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507288" y="3280845"/>
            <a:ext cx="539677" cy="517638"/>
            <a:chOff x="3822947" y="2741396"/>
            <a:chExt cx="3409886" cy="2952327"/>
          </a:xfrm>
        </p:grpSpPr>
        <p:grpSp>
          <p:nvGrpSpPr>
            <p:cNvPr id="32" name="Skupina 31"/>
            <p:cNvGrpSpPr/>
            <p:nvPr/>
          </p:nvGrpSpPr>
          <p:grpSpPr>
            <a:xfrm>
              <a:off x="3822947" y="2741396"/>
              <a:ext cx="3409886" cy="2952327"/>
              <a:chOff x="3886200" y="4365103"/>
              <a:chExt cx="1825710" cy="1800199"/>
            </a:xfrm>
          </p:grpSpPr>
          <p:pic>
            <p:nvPicPr>
              <p:cNvPr id="34" name="Picture 4" descr="C:\Users\sen\AppData\Local\Microsoft\Windows\Temporary Internet Files\Content.IE5\SWY5R9VX\MC900389356[1].wmf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886200" y="4365103"/>
                <a:ext cx="1825710" cy="18001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Oblouk 34"/>
              <p:cNvSpPr/>
              <p:nvPr/>
            </p:nvSpPr>
            <p:spPr>
              <a:xfrm flipH="1">
                <a:off x="4617719" y="5373216"/>
                <a:ext cx="640081" cy="504056"/>
              </a:xfrm>
              <a:prstGeom prst="arc">
                <a:avLst>
                  <a:gd name="adj1" fmla="val 17951348"/>
                  <a:gd name="adj2" fmla="val 0"/>
                </a:avLst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" name="Ovál 35"/>
              <p:cNvSpPr/>
              <p:nvPr/>
            </p:nvSpPr>
            <p:spPr>
              <a:xfrm>
                <a:off x="4528783" y="4963517"/>
                <a:ext cx="144016" cy="216024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3" name="Ovál 32"/>
            <p:cNvSpPr/>
            <p:nvPr/>
          </p:nvSpPr>
          <p:spPr>
            <a:xfrm>
              <a:off x="5148064" y="393305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6503529" y="4001087"/>
            <a:ext cx="539677" cy="517638"/>
            <a:chOff x="3822947" y="2741396"/>
            <a:chExt cx="3409886" cy="2952327"/>
          </a:xfrm>
        </p:grpSpPr>
        <p:grpSp>
          <p:nvGrpSpPr>
            <p:cNvPr id="38" name="Skupina 37"/>
            <p:cNvGrpSpPr/>
            <p:nvPr/>
          </p:nvGrpSpPr>
          <p:grpSpPr>
            <a:xfrm>
              <a:off x="3822947" y="2741396"/>
              <a:ext cx="3409886" cy="2952327"/>
              <a:chOff x="3886200" y="4365103"/>
              <a:chExt cx="1825710" cy="1800199"/>
            </a:xfrm>
          </p:grpSpPr>
          <p:pic>
            <p:nvPicPr>
              <p:cNvPr id="40" name="Picture 4" descr="C:\Users\sen\AppData\Local\Microsoft\Windows\Temporary Internet Files\Content.IE5\SWY5R9VX\MC900389356[1].wmf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886200" y="4365103"/>
                <a:ext cx="1825710" cy="18001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1" name="Oblouk 40"/>
              <p:cNvSpPr/>
              <p:nvPr/>
            </p:nvSpPr>
            <p:spPr>
              <a:xfrm flipH="1">
                <a:off x="4617719" y="5373216"/>
                <a:ext cx="640081" cy="504056"/>
              </a:xfrm>
              <a:prstGeom prst="arc">
                <a:avLst>
                  <a:gd name="adj1" fmla="val 17951348"/>
                  <a:gd name="adj2" fmla="val 0"/>
                </a:avLst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2" name="Ovál 41"/>
              <p:cNvSpPr/>
              <p:nvPr/>
            </p:nvSpPr>
            <p:spPr>
              <a:xfrm>
                <a:off x="4528783" y="4963517"/>
                <a:ext cx="144016" cy="216024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9" name="Ovál 38"/>
            <p:cNvSpPr/>
            <p:nvPr/>
          </p:nvSpPr>
          <p:spPr>
            <a:xfrm>
              <a:off x="5148064" y="393305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539552" y="404664"/>
            <a:ext cx="2715852" cy="3003884"/>
            <a:chOff x="560004" y="548680"/>
            <a:chExt cx="2715852" cy="3003884"/>
          </a:xfrm>
        </p:grpSpPr>
        <p:sp>
          <p:nvSpPr>
            <p:cNvPr id="3" name="Ovál 2"/>
            <p:cNvSpPr/>
            <p:nvPr/>
          </p:nvSpPr>
          <p:spPr>
            <a:xfrm>
              <a:off x="1764988" y="1708904"/>
              <a:ext cx="135920" cy="135920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Ovál 65"/>
            <p:cNvSpPr/>
            <p:nvPr/>
          </p:nvSpPr>
          <p:spPr>
            <a:xfrm>
              <a:off x="2514943" y="1063459"/>
              <a:ext cx="102119" cy="102119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Ovál 66"/>
            <p:cNvSpPr/>
            <p:nvPr/>
          </p:nvSpPr>
          <p:spPr>
            <a:xfrm>
              <a:off x="2720244" y="548680"/>
              <a:ext cx="123564" cy="123564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Ovál 67"/>
            <p:cNvSpPr/>
            <p:nvPr/>
          </p:nvSpPr>
          <p:spPr>
            <a:xfrm>
              <a:off x="3152292" y="3429000"/>
              <a:ext cx="123564" cy="123564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9" name="Ovál 68"/>
            <p:cNvSpPr/>
            <p:nvPr/>
          </p:nvSpPr>
          <p:spPr>
            <a:xfrm>
              <a:off x="560004" y="2513348"/>
              <a:ext cx="123564" cy="123564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Ovál 69"/>
            <p:cNvSpPr/>
            <p:nvPr/>
          </p:nvSpPr>
          <p:spPr>
            <a:xfrm>
              <a:off x="827584" y="1628800"/>
              <a:ext cx="123564" cy="123564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Ovál 70"/>
            <p:cNvSpPr/>
            <p:nvPr/>
          </p:nvSpPr>
          <p:spPr>
            <a:xfrm>
              <a:off x="2123728" y="2282489"/>
              <a:ext cx="102119" cy="112331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2" name="Ovál 71"/>
            <p:cNvSpPr/>
            <p:nvPr/>
          </p:nvSpPr>
          <p:spPr>
            <a:xfrm>
              <a:off x="2411760" y="1412776"/>
              <a:ext cx="123564" cy="123564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Ovál 72"/>
            <p:cNvSpPr/>
            <p:nvPr/>
          </p:nvSpPr>
          <p:spPr>
            <a:xfrm>
              <a:off x="827584" y="2492896"/>
              <a:ext cx="123564" cy="123564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Ovál 73"/>
            <p:cNvSpPr/>
            <p:nvPr/>
          </p:nvSpPr>
          <p:spPr>
            <a:xfrm>
              <a:off x="1784140" y="2924944"/>
              <a:ext cx="123564" cy="123564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5" name="Ovál 74"/>
            <p:cNvSpPr/>
            <p:nvPr/>
          </p:nvSpPr>
          <p:spPr>
            <a:xfrm>
              <a:off x="1578839" y="1659975"/>
              <a:ext cx="102119" cy="102119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6" name="Ovál 75"/>
            <p:cNvSpPr/>
            <p:nvPr/>
          </p:nvSpPr>
          <p:spPr>
            <a:xfrm>
              <a:off x="2491246" y="2187320"/>
              <a:ext cx="149512" cy="149512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Ovál 76"/>
            <p:cNvSpPr/>
            <p:nvPr/>
          </p:nvSpPr>
          <p:spPr>
            <a:xfrm>
              <a:off x="2910320" y="3212976"/>
              <a:ext cx="149512" cy="149512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8" name="Ovál 77"/>
            <p:cNvSpPr/>
            <p:nvPr/>
          </p:nvSpPr>
          <p:spPr>
            <a:xfrm>
              <a:off x="1050404" y="2643708"/>
              <a:ext cx="135920" cy="135920"/>
            </a:xfrm>
            <a:prstGeom prst="ellipse">
              <a:avLst/>
            </a:prstGeom>
            <a:solidFill>
              <a:srgbClr val="FFFF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076" name="Skupina 3075"/>
          <p:cNvGrpSpPr/>
          <p:nvPr/>
        </p:nvGrpSpPr>
        <p:grpSpPr>
          <a:xfrm>
            <a:off x="629656" y="510132"/>
            <a:ext cx="2520280" cy="2792948"/>
            <a:chOff x="629656" y="510132"/>
            <a:chExt cx="2520280" cy="2792948"/>
          </a:xfrm>
        </p:grpSpPr>
        <p:cxnSp>
          <p:nvCxnSpPr>
            <p:cNvPr id="9" name="Přímá spojnice 8"/>
            <p:cNvCxnSpPr>
              <a:stCxn id="3" idx="5"/>
              <a:endCxn id="71" idx="1"/>
            </p:cNvCxnSpPr>
            <p:nvPr/>
          </p:nvCxnSpPr>
          <p:spPr>
            <a:xfrm>
              <a:off x="1860551" y="1680903"/>
              <a:ext cx="257680" cy="474020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1" name="Přímá spojnice 80"/>
            <p:cNvCxnSpPr>
              <a:stCxn id="72" idx="5"/>
            </p:cNvCxnSpPr>
            <p:nvPr/>
          </p:nvCxnSpPr>
          <p:spPr>
            <a:xfrm>
              <a:off x="2496776" y="1374228"/>
              <a:ext cx="59000" cy="728592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6" name="Přímá spojnice 85"/>
            <p:cNvCxnSpPr>
              <a:endCxn id="76" idx="7"/>
            </p:cNvCxnSpPr>
            <p:nvPr/>
          </p:nvCxnSpPr>
          <p:spPr>
            <a:xfrm flipV="1">
              <a:off x="2195736" y="2065200"/>
              <a:ext cx="402674" cy="112488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98" name="Přímá spojnice 97"/>
            <p:cNvCxnSpPr>
              <a:stCxn id="3" idx="7"/>
            </p:cNvCxnSpPr>
            <p:nvPr/>
          </p:nvCxnSpPr>
          <p:spPr>
            <a:xfrm flipV="1">
              <a:off x="1860551" y="1340768"/>
              <a:ext cx="547545" cy="244025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02" name="Přímá spojnice 101"/>
            <p:cNvCxnSpPr>
              <a:endCxn id="67" idx="3"/>
            </p:cNvCxnSpPr>
            <p:nvPr/>
          </p:nvCxnSpPr>
          <p:spPr>
            <a:xfrm flipV="1">
              <a:off x="2545550" y="510132"/>
              <a:ext cx="172338" cy="409312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04" name="Přímá spojnice 103"/>
            <p:cNvCxnSpPr>
              <a:endCxn id="66" idx="4"/>
            </p:cNvCxnSpPr>
            <p:nvPr/>
          </p:nvCxnSpPr>
          <p:spPr>
            <a:xfrm flipV="1">
              <a:off x="2483768" y="1021562"/>
              <a:ext cx="61783" cy="319206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07" name="Přímá spojnice 106"/>
            <p:cNvCxnSpPr>
              <a:stCxn id="68" idx="1"/>
            </p:cNvCxnSpPr>
            <p:nvPr/>
          </p:nvCxnSpPr>
          <p:spPr>
            <a:xfrm flipH="1" flipV="1">
              <a:off x="2998848" y="3140968"/>
              <a:ext cx="151088" cy="162112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08" name="Přímá spojnice 107"/>
            <p:cNvCxnSpPr/>
            <p:nvPr/>
          </p:nvCxnSpPr>
          <p:spPr>
            <a:xfrm>
              <a:off x="1122817" y="2564904"/>
              <a:ext cx="712879" cy="277806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09" name="Přímá spojnice 108"/>
            <p:cNvCxnSpPr/>
            <p:nvPr/>
          </p:nvCxnSpPr>
          <p:spPr>
            <a:xfrm flipV="1">
              <a:off x="629656" y="2420888"/>
              <a:ext cx="269936" cy="22384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12" name="Přímá spojnice 111"/>
            <p:cNvCxnSpPr>
              <a:endCxn id="71" idx="4"/>
            </p:cNvCxnSpPr>
            <p:nvPr/>
          </p:nvCxnSpPr>
          <p:spPr>
            <a:xfrm flipV="1">
              <a:off x="1842897" y="2250804"/>
              <a:ext cx="311439" cy="612358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17" name="Přímá spojnice 116"/>
            <p:cNvCxnSpPr>
              <a:stCxn id="76" idx="5"/>
              <a:endCxn id="77" idx="0"/>
            </p:cNvCxnSpPr>
            <p:nvPr/>
          </p:nvCxnSpPr>
          <p:spPr>
            <a:xfrm>
              <a:off x="2598410" y="2170920"/>
              <a:ext cx="366214" cy="898040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21" name="Přímá spojnice 120"/>
            <p:cNvCxnSpPr>
              <a:endCxn id="75" idx="2"/>
            </p:cNvCxnSpPr>
            <p:nvPr/>
          </p:nvCxnSpPr>
          <p:spPr>
            <a:xfrm>
              <a:off x="894984" y="1551969"/>
              <a:ext cx="663403" cy="15050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23" name="Přímá spojnice 122"/>
            <p:cNvCxnSpPr>
              <a:endCxn id="3" idx="5"/>
            </p:cNvCxnSpPr>
            <p:nvPr/>
          </p:nvCxnSpPr>
          <p:spPr>
            <a:xfrm>
              <a:off x="1619672" y="1556792"/>
              <a:ext cx="240879" cy="124111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27" name="Přímá spojnice 126"/>
            <p:cNvCxnSpPr>
              <a:endCxn id="78" idx="6"/>
            </p:cNvCxnSpPr>
            <p:nvPr/>
          </p:nvCxnSpPr>
          <p:spPr>
            <a:xfrm>
              <a:off x="917079" y="2420888"/>
              <a:ext cx="201935" cy="146764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941095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3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2/2f/Perseid_and_Milky_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4572000" y="174891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Zkus odhadnout, které souhvězdí je vyznačeno žlutými body: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572000" y="3389675"/>
            <a:ext cx="1836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1. Ještěrka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571999" y="4062863"/>
            <a:ext cx="2125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2. Jižní kříž</a:t>
            </a:r>
            <a:endParaRPr lang="cs-CZ" sz="2400" dirty="0">
              <a:solidFill>
                <a:srgbClr val="FFC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572000" y="4719971"/>
            <a:ext cx="1150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3. Váhy</a:t>
            </a:r>
            <a:endParaRPr lang="cs-CZ" sz="2400" dirty="0">
              <a:solidFill>
                <a:srgbClr val="FFC000"/>
              </a:solidFill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507288" y="3280845"/>
            <a:ext cx="539677" cy="517638"/>
            <a:chOff x="3822947" y="2741396"/>
            <a:chExt cx="3409886" cy="2952327"/>
          </a:xfrm>
        </p:grpSpPr>
        <p:grpSp>
          <p:nvGrpSpPr>
            <p:cNvPr id="32" name="Skupina 31"/>
            <p:cNvGrpSpPr/>
            <p:nvPr/>
          </p:nvGrpSpPr>
          <p:grpSpPr>
            <a:xfrm>
              <a:off x="3822947" y="2741396"/>
              <a:ext cx="3409886" cy="2952327"/>
              <a:chOff x="3886200" y="4365103"/>
              <a:chExt cx="1825710" cy="1800199"/>
            </a:xfrm>
          </p:grpSpPr>
          <p:pic>
            <p:nvPicPr>
              <p:cNvPr id="34" name="Picture 4" descr="C:\Users\sen\AppData\Local\Microsoft\Windows\Temporary Internet Files\Content.IE5\SWY5R9VX\MC900389356[1].wmf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886200" y="4365103"/>
                <a:ext cx="1825710" cy="18001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" name="Oblouk 34"/>
              <p:cNvSpPr/>
              <p:nvPr/>
            </p:nvSpPr>
            <p:spPr>
              <a:xfrm flipH="1">
                <a:off x="4617719" y="5373216"/>
                <a:ext cx="640081" cy="504056"/>
              </a:xfrm>
              <a:prstGeom prst="arc">
                <a:avLst>
                  <a:gd name="adj1" fmla="val 17951348"/>
                  <a:gd name="adj2" fmla="val 0"/>
                </a:avLst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" name="Ovál 35"/>
              <p:cNvSpPr/>
              <p:nvPr/>
            </p:nvSpPr>
            <p:spPr>
              <a:xfrm>
                <a:off x="4528783" y="4963517"/>
                <a:ext cx="144016" cy="216024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3" name="Ovál 32"/>
            <p:cNvSpPr/>
            <p:nvPr/>
          </p:nvSpPr>
          <p:spPr>
            <a:xfrm>
              <a:off x="5148064" y="393305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6516215" y="4613363"/>
            <a:ext cx="539677" cy="517638"/>
            <a:chOff x="3822947" y="2741396"/>
            <a:chExt cx="3409886" cy="2952327"/>
          </a:xfrm>
        </p:grpSpPr>
        <p:grpSp>
          <p:nvGrpSpPr>
            <p:cNvPr id="38" name="Skupina 37"/>
            <p:cNvGrpSpPr/>
            <p:nvPr/>
          </p:nvGrpSpPr>
          <p:grpSpPr>
            <a:xfrm>
              <a:off x="3822947" y="2741396"/>
              <a:ext cx="3409886" cy="2952327"/>
              <a:chOff x="3886200" y="4365103"/>
              <a:chExt cx="1825710" cy="1800199"/>
            </a:xfrm>
          </p:grpSpPr>
          <p:pic>
            <p:nvPicPr>
              <p:cNvPr id="40" name="Picture 4" descr="C:\Users\sen\AppData\Local\Microsoft\Windows\Temporary Internet Files\Content.IE5\SWY5R9VX\MC900389356[1].wmf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886200" y="4365103"/>
                <a:ext cx="1825710" cy="18001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1" name="Oblouk 40"/>
              <p:cNvSpPr/>
              <p:nvPr/>
            </p:nvSpPr>
            <p:spPr>
              <a:xfrm flipH="1">
                <a:off x="4617719" y="5373216"/>
                <a:ext cx="640081" cy="504056"/>
              </a:xfrm>
              <a:prstGeom prst="arc">
                <a:avLst>
                  <a:gd name="adj1" fmla="val 17951348"/>
                  <a:gd name="adj2" fmla="val 0"/>
                </a:avLst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2" name="Ovál 41"/>
              <p:cNvSpPr/>
              <p:nvPr/>
            </p:nvSpPr>
            <p:spPr>
              <a:xfrm>
                <a:off x="4528783" y="4963517"/>
                <a:ext cx="144016" cy="216024"/>
              </a:xfrm>
              <a:prstGeom prst="ellipse">
                <a:avLst/>
              </a:prstGeom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39" name="Ovál 38"/>
            <p:cNvSpPr/>
            <p:nvPr/>
          </p:nvSpPr>
          <p:spPr>
            <a:xfrm>
              <a:off x="5148064" y="3933056"/>
              <a:ext cx="144016" cy="144016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1070398" y="908211"/>
            <a:ext cx="1373575" cy="2032583"/>
            <a:chOff x="1070398" y="908211"/>
            <a:chExt cx="1373575" cy="2032583"/>
          </a:xfrm>
        </p:grpSpPr>
        <p:sp>
          <p:nvSpPr>
            <p:cNvPr id="4" name="Ovál 3"/>
            <p:cNvSpPr/>
            <p:nvPr/>
          </p:nvSpPr>
          <p:spPr>
            <a:xfrm rot="20179710">
              <a:off x="2308053" y="1266672"/>
              <a:ext cx="135920" cy="149512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Ovál 43"/>
            <p:cNvSpPr/>
            <p:nvPr/>
          </p:nvSpPr>
          <p:spPr>
            <a:xfrm rot="20179710">
              <a:off x="1518764" y="908211"/>
              <a:ext cx="164463" cy="180909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Ovál 44"/>
            <p:cNvSpPr/>
            <p:nvPr/>
          </p:nvSpPr>
          <p:spPr>
            <a:xfrm rot="20179710">
              <a:off x="1070398" y="1919968"/>
              <a:ext cx="164463" cy="180909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Ovál 46"/>
            <p:cNvSpPr/>
            <p:nvPr/>
          </p:nvSpPr>
          <p:spPr>
            <a:xfrm rot="20179710">
              <a:off x="2169088" y="2741794"/>
              <a:ext cx="199000" cy="199000"/>
            </a:xfrm>
            <a:prstGeom prst="ellipse">
              <a:avLst/>
            </a:prstGeom>
            <a:solidFill>
              <a:srgbClr val="F4F92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1227942" y="1081509"/>
            <a:ext cx="1085829" cy="1668657"/>
            <a:chOff x="1227942" y="1081509"/>
            <a:chExt cx="1085829" cy="1668657"/>
          </a:xfrm>
        </p:grpSpPr>
        <p:cxnSp>
          <p:nvCxnSpPr>
            <p:cNvPr id="7" name="Přímá spojnice 6"/>
            <p:cNvCxnSpPr>
              <a:stCxn id="44" idx="4"/>
              <a:endCxn id="47" idx="0"/>
            </p:cNvCxnSpPr>
            <p:nvPr/>
          </p:nvCxnSpPr>
          <p:spPr>
            <a:xfrm>
              <a:off x="1637313" y="1081509"/>
              <a:ext cx="591327" cy="1668657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>
              <a:stCxn id="4" idx="2"/>
              <a:endCxn id="45" idx="6"/>
            </p:cNvCxnSpPr>
            <p:nvPr/>
          </p:nvCxnSpPr>
          <p:spPr>
            <a:xfrm flipH="1">
              <a:off x="1227942" y="1368713"/>
              <a:ext cx="1085829" cy="608695"/>
            </a:xfrm>
            <a:prstGeom prst="line">
              <a:avLst/>
            </a:prstGeom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894552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3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2/2f/Perseid_and_Milky_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82434" y="807095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Takže ještě jednou</a:t>
            </a:r>
            <a:r>
              <a:rPr lang="cs-CZ" sz="3600" b="1" dirty="0" smtClean="0">
                <a:solidFill>
                  <a:srgbClr val="FFC000"/>
                </a:solidFill>
                <a:sym typeface="Wingdings" pitchFamily="2" charset="2"/>
              </a:rPr>
              <a:t>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9167" y="2582906"/>
            <a:ext cx="6624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C000"/>
                </a:solidFill>
              </a:rPr>
              <a:t>Polárku najdeme na oji Malého vozu, je vždy nad severem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9167" y="1628800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C000"/>
                </a:solidFill>
              </a:rPr>
              <a:t>Souhvězdí je seskupení hvězd, hvězdy jsou různě velké a různě vzdálené od Země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9167" y="4491118"/>
            <a:ext cx="7488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C000"/>
                </a:solidFill>
              </a:rPr>
              <a:t>Mléčná dráha – galaxie, ve které se nachází sluneční soustava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9167" y="3537012"/>
            <a:ext cx="7488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C000"/>
                </a:solidFill>
              </a:rPr>
              <a:t>Galaxie je hvězdná soustava, ve vesmíru je jich spoustu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359167" y="5445224"/>
            <a:ext cx="74888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C000"/>
                </a:solidFill>
              </a:rPr>
              <a:t>Slunce je nám nejbližší hvězda, světlo z něj k nám doletí za 8 minut</a:t>
            </a:r>
            <a:endParaRPr lang="cs-CZ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4218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8820472" cy="630932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http://upload.wikimedia.org/wikipedia/commons/2/2f/Perseid_and_Milky_Wa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pic>
        <p:nvPicPr>
          <p:cNvPr id="6148" name="Picture 4" descr="http://upload.wikimedia.org/wikipedia/commons/3/37/2-m_Telescope3%2C_Ond%C5%99ejov_Astronomic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55" b="96545" l="6682" r="90000">
                        <a14:foregroundMark x1="6727" y1="45515" x2="64818" y2="11576"/>
                        <a14:foregroundMark x1="58409" y1="3455" x2="8318" y2="33394"/>
                        <a14:foregroundMark x1="52409" y1="78000" x2="51864" y2="96545"/>
                        <a14:foregroundMark x1="48273" y1="30364" x2="40455" y2="25636"/>
                        <a14:foregroundMark x1="38636" y1="27515" x2="46136" y2="32667"/>
                        <a14:foregroundMark x1="12591" y1="47030" x2="17409" y2="59212"/>
                        <a14:foregroundMark x1="8455" y1="51636" x2="9591" y2="50667"/>
                        <a14:backgroundMark x1="60818" y1="27879" x2="65636" y2="27333"/>
                        <a14:backgroundMark x1="68909" y1="50121" x2="88136" y2="588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0"/>
            <a:ext cx="8239125" cy="618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ěticípá hvězda 2"/>
          <p:cNvSpPr/>
          <p:nvPr/>
        </p:nvSpPr>
        <p:spPr>
          <a:xfrm>
            <a:off x="1403648" y="4653136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12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Pěticípá hvězda 12"/>
          <p:cNvSpPr/>
          <p:nvPr/>
        </p:nvSpPr>
        <p:spPr>
          <a:xfrm>
            <a:off x="2858108" y="188640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4" name="Pěticípá hvězda 13"/>
          <p:cNvSpPr/>
          <p:nvPr/>
        </p:nvSpPr>
        <p:spPr>
          <a:xfrm>
            <a:off x="1475656" y="1016732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Pěticípá hvězda 14"/>
          <p:cNvSpPr/>
          <p:nvPr/>
        </p:nvSpPr>
        <p:spPr>
          <a:xfrm>
            <a:off x="3419872" y="1556792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4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Pěticípá hvězda 15"/>
          <p:cNvSpPr/>
          <p:nvPr/>
        </p:nvSpPr>
        <p:spPr>
          <a:xfrm>
            <a:off x="6372200" y="1190365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2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17" name="Pěticípá hvězda 16"/>
          <p:cNvSpPr/>
          <p:nvPr/>
        </p:nvSpPr>
        <p:spPr>
          <a:xfrm>
            <a:off x="1835696" y="2420888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6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Pěticípá hvězda 17"/>
          <p:cNvSpPr/>
          <p:nvPr/>
        </p:nvSpPr>
        <p:spPr>
          <a:xfrm>
            <a:off x="3470176" y="2924944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7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Pěticípá hvězda 18"/>
          <p:cNvSpPr/>
          <p:nvPr/>
        </p:nvSpPr>
        <p:spPr>
          <a:xfrm>
            <a:off x="4788024" y="2348880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8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Pěticípá hvězda 19"/>
          <p:cNvSpPr/>
          <p:nvPr/>
        </p:nvSpPr>
        <p:spPr>
          <a:xfrm>
            <a:off x="2195736" y="3645024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9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Pěticípá hvězda 20"/>
          <p:cNvSpPr/>
          <p:nvPr/>
        </p:nvSpPr>
        <p:spPr>
          <a:xfrm>
            <a:off x="5436096" y="3573016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10</a:t>
            </a:r>
          </a:p>
        </p:txBody>
      </p:sp>
      <p:sp>
        <p:nvSpPr>
          <p:cNvPr id="22" name="Pěticípá hvězda 21"/>
          <p:cNvSpPr/>
          <p:nvPr/>
        </p:nvSpPr>
        <p:spPr>
          <a:xfrm>
            <a:off x="3707904" y="4509120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11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3" name="Pěticípá hvězda 22"/>
          <p:cNvSpPr/>
          <p:nvPr/>
        </p:nvSpPr>
        <p:spPr>
          <a:xfrm>
            <a:off x="4644008" y="404664"/>
            <a:ext cx="1224136" cy="1080120"/>
          </a:xfrm>
          <a:prstGeom prst="star5">
            <a:avLst/>
          </a:prstGeom>
          <a:solidFill>
            <a:srgbClr val="D8E1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67944" y="728700"/>
            <a:ext cx="37144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Název naší nejbližší hvězdy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547664" y="476672"/>
            <a:ext cx="58336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Jak dlouho putuje světlo ze Slunce na Zem?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580510" y="1109935"/>
            <a:ext cx="54938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Jak říkají astronomové malým hvězdám?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194736" y="2060848"/>
            <a:ext cx="58432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Jaká je přibližná vzdálenost Slunce – Země?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787024" y="1527175"/>
            <a:ext cx="3940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Jak říkáme seskupení hvězd?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331640" y="2463279"/>
            <a:ext cx="37385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Jak se nazývá naše galaxie?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554776" y="3399383"/>
            <a:ext cx="30909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Kde najdeme Polárku?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282969" y="2751311"/>
            <a:ext cx="4249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Součástí kterého souhvězdí je Velký vůz?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403648" y="4005064"/>
            <a:ext cx="38811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Jaká je rychlost světla za 1 s?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932040" y="3933056"/>
            <a:ext cx="3795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Podle čeho bývají pojmenována  souhvězdí?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914816" y="4911551"/>
            <a:ext cx="55515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Jak říkají astronomové velkým hvězdám?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1259632" y="5127575"/>
            <a:ext cx="45159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Jak nazýváme hvězdné soustavy?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809592" y="3717032"/>
            <a:ext cx="75248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Co se objevilo na obrázku a k čemu tento přístroj slouží?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111560" y="2096852"/>
            <a:ext cx="361596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Astronomický dalekohled, slouží k pozorování hvězd a jiných vzdálených objektů ve vesmíru.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6161" y="5775647"/>
            <a:ext cx="7771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Postupně odkrývej hvězdy(začni jedničkou) a ….. Uvidíš</a:t>
            </a:r>
            <a:r>
              <a:rPr lang="cs-CZ" sz="2400" b="1" dirty="0" smtClean="0">
                <a:solidFill>
                  <a:srgbClr val="FFC000"/>
                </a:solidFill>
                <a:sym typeface="Wingdings" pitchFamily="2" charset="2"/>
              </a:rPr>
              <a:t></a:t>
            </a:r>
            <a:endParaRPr lang="cs-CZ" sz="2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2136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9" grpId="0"/>
      <p:bldP spid="9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7" grpId="0"/>
      <p:bldP spid="37" grpId="1"/>
      <p:bldP spid="11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 fontScale="70000" lnSpcReduction="20000"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dirty="0" smtClean="0"/>
              <a:t>Přírodověda pro 5.r., SPN 2011</a:t>
            </a:r>
            <a:endParaRPr lang="cs-CZ" dirty="0"/>
          </a:p>
          <a:p>
            <a:r>
              <a:rPr lang="cs-CZ" i="1" u="sng" dirty="0" smtClean="0"/>
              <a:t>Internetové odkazy:</a:t>
            </a:r>
            <a:endParaRPr lang="cs-CZ" dirty="0"/>
          </a:p>
          <a:p>
            <a:r>
              <a:rPr lang="cs-CZ" dirty="0"/>
              <a:t>BROCKEN, </a:t>
            </a:r>
            <a:r>
              <a:rPr lang="cs-CZ" dirty="0" err="1"/>
              <a:t>Inaglory</a:t>
            </a:r>
            <a:r>
              <a:rPr lang="cs-CZ" dirty="0"/>
              <a:t>. </a:t>
            </a:r>
            <a:r>
              <a:rPr lang="cs-CZ" i="1" dirty="0"/>
              <a:t>Wikipedia.cz</a:t>
            </a:r>
            <a:r>
              <a:rPr lang="cs-CZ" dirty="0"/>
              <a:t> [online]. [cit. 21.11.2013]. Dostupný na WWW: http://cs.wikipedia.org/wiki/Soubor:Perseid_and_Milky_Way.jpg </a:t>
            </a:r>
          </a:p>
          <a:p>
            <a:r>
              <a:rPr lang="cs-CZ" dirty="0"/>
              <a:t>NASA GODDARD LABORATORY FOR ATMOSPHERES. </a:t>
            </a:r>
            <a:r>
              <a:rPr lang="cs-CZ" i="1" dirty="0"/>
              <a:t>Wikipedia.cz</a:t>
            </a:r>
            <a:r>
              <a:rPr lang="cs-CZ" dirty="0"/>
              <a:t> [online]. [cit. 21.11.2013]. Dostupný na WWW: http://upload.wikimedia.org/wikipedia/commons/d/df/Sun_in_X-Ray.png </a:t>
            </a:r>
            <a:endParaRPr lang="cs-CZ" dirty="0"/>
          </a:p>
          <a:p>
            <a:r>
              <a:rPr lang="cs-CZ" dirty="0"/>
              <a:t>PACKA. </a:t>
            </a:r>
            <a:r>
              <a:rPr lang="cs-CZ" i="1" dirty="0"/>
              <a:t>Wikipedia.cz</a:t>
            </a:r>
            <a:r>
              <a:rPr lang="cs-CZ" dirty="0"/>
              <a:t> [online]. [cit. 24.11.2013]. Dostupný na WWW: http://cs.wikipedia.org/wiki/Soubor:2-m_Telescope3,_Ond%C5%99ejov_Astronomical.jpg </a:t>
            </a:r>
            <a:endParaRPr lang="cs-CZ" dirty="0" smtClean="0"/>
          </a:p>
          <a:p>
            <a:r>
              <a:rPr lang="cs-CZ" i="1" u="sng" dirty="0" smtClean="0"/>
              <a:t>Galerie:</a:t>
            </a:r>
            <a:r>
              <a:rPr lang="cs-CZ" i="1" dirty="0" smtClean="0"/>
              <a:t> microsoft.office.com</a:t>
            </a:r>
            <a:endParaRPr lang="cs-CZ" i="1" dirty="0" smtClean="0"/>
          </a:p>
          <a:p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8549</TotalTime>
  <Words>1009</Words>
  <Application>Microsoft Office PowerPoint</Application>
  <PresentationFormat>Předvádění na obrazovce (4:3)</PresentationFormat>
  <Paragraphs>122</Paragraphs>
  <Slides>15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Vlnění</vt:lpstr>
      <vt:lpstr>Základní škola a Mateřská škola Bílá Třemešná, okres Trutnov</vt:lpstr>
      <vt:lpstr>Anotace</vt:lpstr>
      <vt:lpstr>HVĚZDY- SOUHVĚZDÍ  - GALAXIE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Miluše Senetová</cp:lastModifiedBy>
  <cp:revision>95</cp:revision>
  <dcterms:created xsi:type="dcterms:W3CDTF">2013-05-10T12:01:16Z</dcterms:created>
  <dcterms:modified xsi:type="dcterms:W3CDTF">2013-11-25T22:41:20Z</dcterms:modified>
</cp:coreProperties>
</file>