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4" r:id="rId2"/>
    <p:sldId id="275" r:id="rId3"/>
    <p:sldId id="257" r:id="rId4"/>
    <p:sldId id="256" r:id="rId5"/>
    <p:sldId id="272" r:id="rId6"/>
    <p:sldId id="259" r:id="rId7"/>
    <p:sldId id="273" r:id="rId8"/>
    <p:sldId id="258" r:id="rId9"/>
    <p:sldId id="261" r:id="rId10"/>
    <p:sldId id="26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D9E0E23-DA98-49C8-BD59-61F73FA4D618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D9E080-EC26-4077-9EB7-EBBD4FC265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tech.ihned.cz/c1-60348770-od-stepi-po-neprostupny-prales-a-zpet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ech.ihned.cz/c1-60348770-od-stepi-po-neprostupny-prales-a-zpet" TargetMode="External"/><Relationship Id="rId2" Type="http://schemas.openxmlformats.org/officeDocument/2006/relationships/hyperlink" Target="http://cs.wikipedia.org/wiki/Soubor:Egyptian_Domesticated_Animal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iologickaolympiada.cz/files/pripravne_texty/PT200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063" y="2438368"/>
            <a:ext cx="7489825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Člověk a krajina – </a:t>
            </a:r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vliv člověka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Autor RNDr. Markéta Drábková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>
                <a:solidFill>
                  <a:prstClr val="black"/>
                </a:solidFill>
              </a:rPr>
              <a:t>Datum</a:t>
            </a:r>
            <a:r>
              <a:rPr lang="cs-CZ" dirty="0" smtClean="0">
                <a:solidFill>
                  <a:prstClr val="black"/>
                </a:solidFill>
              </a:rPr>
              <a:t>: 15. </a:t>
            </a:r>
            <a:r>
              <a:rPr lang="cs-CZ" dirty="0">
                <a:solidFill>
                  <a:prstClr val="black"/>
                </a:solidFill>
              </a:rPr>
              <a:t>9</a:t>
            </a:r>
            <a:r>
              <a:rPr lang="cs-CZ" dirty="0" smtClean="0">
                <a:solidFill>
                  <a:prstClr val="black"/>
                </a:solidFill>
              </a:rPr>
              <a:t>. 2013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>
                <a:solidFill>
                  <a:prstClr val="black"/>
                </a:solidFill>
              </a:rPr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45772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074270"/>
              </p:ext>
            </p:extLst>
          </p:nvPr>
        </p:nvGraphicFramePr>
        <p:xfrm>
          <a:off x="827584" y="476672"/>
          <a:ext cx="6696744" cy="4324261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CZ.1.07/1.5.00/34.0702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VY_32_INOVACE_BIO.kvinta.45_člověk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krajina_vliv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člověka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Název</a:t>
                      </a:r>
                      <a:endParaRPr lang="cs-CZ" sz="1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Člověk</a:t>
                      </a:r>
                      <a:r>
                        <a:rPr lang="cs-CZ" sz="1100" kern="12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 a krajina – </a:t>
                      </a:r>
                      <a:r>
                        <a:rPr lang="cs-CZ" sz="1100" kern="12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vliv člověka</a:t>
                      </a:r>
                      <a:endParaRPr lang="cs-CZ" sz="1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dle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studijního textu pro biologickou olympiádu 2002/2003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317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Velké historické změny středoevropské krajiny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Vliv člověka na krajinu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krajina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libri"/>
                <a:ea typeface="Calibri"/>
                <a:cs typeface="Times New Roman"/>
              </a:rPr>
              <a:t>Mezolit </a:t>
            </a:r>
            <a:br>
              <a:rPr lang="cs-CZ" dirty="0" smtClean="0">
                <a:latin typeface="Calibri"/>
                <a:ea typeface="Calibri"/>
                <a:cs typeface="Times New Roman"/>
              </a:rPr>
            </a:br>
            <a:r>
              <a:rPr lang="cs-CZ" sz="2400" dirty="0" smtClean="0">
                <a:latin typeface="Calibri"/>
                <a:ea typeface="Calibri"/>
                <a:cs typeface="Times New Roman"/>
              </a:rPr>
              <a:t>střední doby kamenná</a:t>
            </a:r>
            <a:br>
              <a:rPr lang="cs-CZ" sz="2400" dirty="0" smtClean="0">
                <a:latin typeface="Calibri"/>
                <a:ea typeface="Calibri"/>
                <a:cs typeface="Times New Roman"/>
              </a:rPr>
            </a:br>
            <a:r>
              <a:rPr lang="cs-CZ" sz="2400" dirty="0" smtClean="0">
                <a:latin typeface="Calibri"/>
                <a:ea typeface="Calibri"/>
                <a:cs typeface="Times New Roman"/>
              </a:rPr>
              <a:t>u nás asi 8000 - 5000 př. n. l.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79512" y="2492896"/>
            <a:ext cx="8712968" cy="36091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latin typeface="Calibri"/>
                <a:ea typeface="Calibri"/>
                <a:cs typeface="Times New Roman"/>
              </a:rPr>
              <a:t>zarůstání lesem  -   změny v životním stylu člověka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Jaké změny očekáváš?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latin typeface="Calibri"/>
                <a:ea typeface="Calibri"/>
                <a:cs typeface="Times New Roman"/>
              </a:rPr>
              <a:t> velká stáda zvěře otevřené krajiny         drobnější  lesní zvěř, vodní ptáci a ryby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latin typeface="Calibri"/>
                <a:ea typeface="Calibri"/>
                <a:cs typeface="Times New Roman"/>
              </a:rPr>
              <a:t> migrace                                                        vznik trvalejších sídlišť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latin typeface="Calibri"/>
                <a:ea typeface="Calibri"/>
                <a:cs typeface="Times New Roman"/>
              </a:rPr>
              <a:t> první </a:t>
            </a:r>
            <a:r>
              <a:rPr lang="cs-CZ" sz="2000" dirty="0">
                <a:latin typeface="Calibri"/>
                <a:ea typeface="Calibri"/>
                <a:cs typeface="Times New Roman"/>
              </a:rPr>
              <a:t>náznaky </a:t>
            </a:r>
            <a:r>
              <a:rPr lang="cs-CZ" sz="2000" b="1" dirty="0">
                <a:latin typeface="Calibri"/>
                <a:ea typeface="Calibri"/>
                <a:cs typeface="Times New Roman"/>
              </a:rPr>
              <a:t>cílených proměn krajiny </a:t>
            </a:r>
            <a:r>
              <a:rPr lang="cs-CZ" sz="2000" b="1" dirty="0" smtClean="0">
                <a:latin typeface="Calibri"/>
                <a:ea typeface="Calibri"/>
                <a:cs typeface="Times New Roman"/>
              </a:rPr>
              <a:t>člověkem </a:t>
            </a:r>
            <a:r>
              <a:rPr lang="cs-CZ" sz="2000" dirty="0">
                <a:latin typeface="Calibri"/>
                <a:ea typeface="Calibri"/>
                <a:cs typeface="Times New Roman"/>
              </a:rPr>
              <a:t>ve střední Evropě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latin typeface="Calibri"/>
                <a:ea typeface="Calibri"/>
                <a:cs typeface="Times New Roman"/>
              </a:rPr>
              <a:t>          úmyslnému  vypalování lesa -  </a:t>
            </a:r>
            <a:r>
              <a:rPr lang="cs-CZ" sz="1400" dirty="0" smtClean="0">
                <a:latin typeface="Calibri"/>
                <a:ea typeface="Calibri"/>
                <a:cs typeface="Times New Roman"/>
              </a:rPr>
              <a:t> líska? - světlomilná, oříšky</a:t>
            </a:r>
            <a:endParaRPr lang="cs-CZ" sz="2000" dirty="0" smtClean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Calibri"/>
                <a:ea typeface="Calibri"/>
                <a:cs typeface="Times New Roman"/>
              </a:rPr>
              <a:t>                                                                                                           </a:t>
            </a:r>
            <a:r>
              <a:rPr lang="cs-CZ" sz="1400" dirty="0" smtClean="0">
                <a:latin typeface="Calibri"/>
                <a:ea typeface="Calibri"/>
                <a:cs typeface="Times New Roman"/>
              </a:rPr>
              <a:t>prostor pro velké býložravce ?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latin typeface="Calibri"/>
                <a:ea typeface="Calibri"/>
                <a:cs typeface="Times New Roman"/>
              </a:rPr>
              <a:t>          nálezy speciálních nástrojů   -   parohových kopáčů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latin typeface="Calibri"/>
                <a:ea typeface="Calibri"/>
                <a:cs typeface="Times New Roman"/>
              </a:rPr>
              <a:t>                    sběr potravy (podzemní hlízy), péče o stanoviště některých důležitých rostlin?</a:t>
            </a:r>
            <a:endParaRPr lang="cs-CZ" sz="900" dirty="0">
              <a:latin typeface="Calibri"/>
              <a:ea typeface="Calibri"/>
              <a:cs typeface="Times New Roman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923928" y="371703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923928" y="3212976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Tereza\Desktop\máma\800px-Egyptian_Domesticated_Anima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44" y="692696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399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936104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Calibri"/>
                <a:ea typeface="Calibri"/>
                <a:cs typeface="Times New Roman"/>
              </a:rPr>
              <a:t>Neolit</a:t>
            </a:r>
            <a:r>
              <a:rPr lang="cs-CZ" sz="2000" dirty="0" smtClean="0">
                <a:latin typeface="Calibri"/>
                <a:ea typeface="Calibri"/>
                <a:cs typeface="Times New Roman"/>
              </a:rPr>
              <a:t/>
            </a:r>
            <a:br>
              <a:rPr lang="cs-CZ" sz="2000" dirty="0" smtClean="0">
                <a:latin typeface="Calibri"/>
                <a:ea typeface="Calibri"/>
                <a:cs typeface="Times New Roman"/>
              </a:rPr>
            </a:br>
            <a:r>
              <a:rPr lang="cs-CZ" sz="2000" dirty="0" smtClean="0">
                <a:latin typeface="Calibri"/>
                <a:ea typeface="Calibri"/>
                <a:cs typeface="Times New Roman"/>
              </a:rPr>
              <a:t>Mladší doba kamenná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vznikl zemědělství  - </a:t>
            </a:r>
            <a:r>
              <a:rPr lang="cs-CZ" dirty="0">
                <a:latin typeface="Calibri"/>
                <a:ea typeface="Calibri"/>
                <a:cs typeface="Times New Roman"/>
              </a:rPr>
              <a:t>Střední východ- 10000 př. </a:t>
            </a:r>
            <a:r>
              <a:rPr lang="cs-CZ" dirty="0" err="1" smtClean="0">
                <a:latin typeface="Calibri"/>
                <a:ea typeface="Calibri"/>
                <a:cs typeface="Times New Roman"/>
              </a:rPr>
              <a:t>n.l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  ( vhodné organismy)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Které důležité plodiny a živočichové zde mají přirozený areál rozšíření?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ve střední Evropě pozdní paleolit až začátek mezolitu -  asi 4000 let pozadu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postupně  přes Středomoří  do střední Evropy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první zemědělci se na našem území - okolo roku 5500 př. n. l.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 ne příchod nové skupiny lidí - spíš o „okoukání“ od sousedů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,, rozmnožovací výhoda „ zemědělců – usazení umožňuje matkám mít  děti v kratších intervalech  - nárůst populace ( u migrujících  - 4 roky rozestup a dětská úmrtnost – stálý počet členů skupiny)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sz="4000" dirty="0">
                <a:latin typeface="Calibri"/>
                <a:ea typeface="Calibri"/>
                <a:cs typeface="Times New Roman"/>
              </a:rPr>
              <a:t>neolitická revoluce </a:t>
            </a:r>
            <a:endParaRPr lang="cs-CZ" sz="4000" dirty="0"/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Tereza\Desktop\máma\historie-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7997667" cy="589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63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>
                <a:latin typeface="Calibri"/>
                <a:ea typeface="Calibri"/>
                <a:cs typeface="Times New Roman"/>
              </a:rPr>
              <a:t>Neolit</a:t>
            </a:r>
            <a:r>
              <a:rPr lang="cs-CZ" sz="1600" dirty="0">
                <a:latin typeface="Calibri"/>
                <a:ea typeface="Calibri"/>
                <a:cs typeface="Times New Roman"/>
              </a:rPr>
              <a:t/>
            </a:r>
            <a:br>
              <a:rPr lang="cs-CZ" sz="1600" dirty="0">
                <a:latin typeface="Calibri"/>
                <a:ea typeface="Calibri"/>
                <a:cs typeface="Times New Roman"/>
              </a:rPr>
            </a:br>
            <a:r>
              <a:rPr lang="cs-CZ" sz="1600" dirty="0">
                <a:latin typeface="Calibri"/>
                <a:ea typeface="Calibri"/>
                <a:cs typeface="Times New Roman"/>
              </a:rPr>
              <a:t>Mladší doba kamenná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9368016" cy="457200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4800" dirty="0" smtClean="0">
                <a:latin typeface="Calibri"/>
                <a:ea typeface="Calibri"/>
                <a:cs typeface="Times New Roman"/>
              </a:rPr>
              <a:t>  </a:t>
            </a:r>
            <a:r>
              <a:rPr lang="cs-CZ" sz="4000" dirty="0" smtClean="0">
                <a:latin typeface="Calibri"/>
                <a:ea typeface="Calibri"/>
                <a:cs typeface="Times New Roman"/>
              </a:rPr>
              <a:t>klimaticky   ATLANTIK    vlhko a tepleji než dnes</a:t>
            </a:r>
            <a:endParaRPr lang="cs-CZ" sz="4800" dirty="0" smtClean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latin typeface="Calibri"/>
                <a:ea typeface="Calibri"/>
                <a:cs typeface="Times New Roman"/>
              </a:rPr>
              <a:t>zvýšený obsah živin – rychlejší rozklad opadu </a:t>
            </a:r>
            <a:r>
              <a:rPr lang="cs-CZ" sz="4800" dirty="0">
                <a:latin typeface="Calibri"/>
                <a:ea typeface="Calibri"/>
                <a:cs typeface="Times New Roman"/>
              </a:rPr>
              <a:t>z</a:t>
            </a:r>
            <a:r>
              <a:rPr lang="cs-CZ" sz="4800" dirty="0" smtClean="0">
                <a:latin typeface="Calibri"/>
                <a:ea typeface="Calibri"/>
                <a:cs typeface="Times New Roman"/>
              </a:rPr>
              <a:t> předchozích obdobích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4800" dirty="0" smtClean="0">
                <a:latin typeface="Calibri"/>
                <a:ea typeface="Calibri"/>
                <a:cs typeface="Times New Roman"/>
              </a:rPr>
              <a:t>  </a:t>
            </a:r>
            <a:r>
              <a:rPr lang="cs-CZ" sz="4800" dirty="0">
                <a:latin typeface="Calibri"/>
                <a:ea typeface="Calibri"/>
                <a:cs typeface="Times New Roman"/>
              </a:rPr>
              <a:t>d</a:t>
            </a:r>
            <a:r>
              <a:rPr lang="cs-CZ" sz="4800" dirty="0" smtClean="0">
                <a:latin typeface="Calibri"/>
                <a:ea typeface="Calibri"/>
                <a:cs typeface="Times New Roman"/>
              </a:rPr>
              <a:t>ominantní vegetací  les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latin typeface="Calibri"/>
                <a:ea typeface="Calibri"/>
                <a:cs typeface="Times New Roman"/>
              </a:rPr>
              <a:t>zemědělství je vázáno na bezlesé plochy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Jak udělat bezlesí?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pl-PL" sz="4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Calibri"/>
                <a:cs typeface="Times New Roman"/>
                <a:hlinkClick r:id="rId2"/>
              </a:rPr>
              <a:t>odkaz na článek Od stepi po neprostupný </a:t>
            </a:r>
            <a:r>
              <a:rPr lang="pl-PL" sz="4800" dirty="0" smtClean="0">
                <a:solidFill>
                  <a:srgbClr val="FF0000"/>
                </a:solidFill>
                <a:latin typeface="Calibri"/>
                <a:ea typeface="Calibri"/>
                <a:cs typeface="Times New Roman"/>
                <a:hlinkClick r:id="rId2"/>
              </a:rPr>
              <a:t>prales a zpět</a:t>
            </a:r>
            <a:endParaRPr lang="cs-CZ" sz="4800" dirty="0" smtClean="0">
              <a:solidFill>
                <a:srgbClr val="FF0000"/>
              </a:solidFill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Zpočátku obývané jen klimaticky  </a:t>
            </a:r>
            <a:r>
              <a:rPr lang="cs-CZ" dirty="0">
                <a:latin typeface="Calibri"/>
                <a:ea typeface="Calibri"/>
                <a:cs typeface="Times New Roman"/>
              </a:rPr>
              <a:t>nejpříhodnější přirozeně ,,stepní“ území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(tzv. 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stará sídelní zóna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- dolní Poohří a Polabí a jižní Morava)- pěstování obilí (zejména pšenice</a:t>
            </a:r>
            <a:r>
              <a:rPr lang="cs-CZ" sz="1800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) a luštěnin a chov ovcí , koz i hovězího dobytka pro maso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 plocha pro pěstování obilí vymýcením lesa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chov dobytka - pastva v lesích - rozvolnění porostů v důsledku okusu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Calibri"/>
                <a:ea typeface="Calibri"/>
                <a:cs typeface="Times New Roman"/>
              </a:rPr>
              <a:t>Eneolit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/>
            </a:r>
            <a:br>
              <a:rPr lang="cs-CZ" dirty="0" smtClean="0">
                <a:latin typeface="Calibri"/>
                <a:ea typeface="Calibri"/>
                <a:cs typeface="Times New Roman"/>
              </a:rPr>
            </a:br>
            <a:r>
              <a:rPr lang="cs-CZ" dirty="0" smtClean="0">
                <a:latin typeface="Calibri"/>
                <a:ea typeface="Calibri"/>
                <a:cs typeface="Times New Roman"/>
              </a:rPr>
              <a:t>pozdní doba kamenná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Calibri"/>
                <a:ea typeface="Calibri"/>
                <a:cs typeface="Times New Roman"/>
              </a:rPr>
              <a:t>trávopolní (dvoupolního) systém  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pole/pastvina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orba - orební hák tažený dobytkem </a:t>
            </a:r>
          </a:p>
          <a:p>
            <a:r>
              <a:rPr lang="cs-CZ" dirty="0">
                <a:latin typeface="Calibri"/>
                <a:cs typeface="Times New Roman"/>
              </a:rPr>
              <a:t>z</a:t>
            </a:r>
            <a:r>
              <a:rPr lang="cs-CZ" dirty="0" smtClean="0">
                <a:latin typeface="Calibri"/>
                <a:cs typeface="Times New Roman"/>
              </a:rPr>
              <a:t>vířata i pro mléko a jako tažná ( dodatková energie! )</a:t>
            </a:r>
          </a:p>
          <a:p>
            <a:r>
              <a:rPr lang="cs-CZ" dirty="0">
                <a:latin typeface="Calibri"/>
                <a:cs typeface="Times New Roman"/>
              </a:rPr>
              <a:t>e</a:t>
            </a:r>
            <a:r>
              <a:rPr lang="cs-CZ" dirty="0" smtClean="0">
                <a:latin typeface="Calibri"/>
                <a:cs typeface="Times New Roman"/>
              </a:rPr>
              <a:t>roze půdy – doklady sedimentace v nivě Labe</a:t>
            </a:r>
          </a:p>
          <a:p>
            <a:endParaRPr lang="cs-CZ" dirty="0">
              <a:latin typeface="Calibri"/>
              <a:cs typeface="Times New Roman"/>
            </a:endParaRPr>
          </a:p>
          <a:p>
            <a:endParaRPr lang="cs-CZ" dirty="0" smtClean="0">
              <a:latin typeface="Calibri"/>
              <a:cs typeface="Times New Roman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Calibri"/>
                <a:cs typeface="Times New Roman"/>
              </a:rPr>
              <a:t>Jakou dodatkovou energii používáme k orbě v současné době?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pl-PL" sz="2000" dirty="0"/>
              <a:t>FUND, R. </a:t>
            </a:r>
            <a:r>
              <a:rPr lang="pl-PL" sz="2000" i="1" dirty="0"/>
              <a:t>www.wikipedia.cz</a:t>
            </a:r>
            <a:r>
              <a:rPr lang="pl-PL" sz="2000" dirty="0"/>
              <a:t> [online]. [cit. 24.11.2013]. Dostupný na WWW: </a:t>
            </a:r>
            <a:r>
              <a:rPr lang="pl-PL" sz="2000" dirty="0">
                <a:solidFill>
                  <a:srgbClr val="FF0000"/>
                </a:solidFill>
                <a:hlinkClick r:id="rId2"/>
              </a:rPr>
              <a:t>http://cs.wikipedia.org/wiki/Soubor:Egyptian_Domesticated_Animals.jpg</a:t>
            </a:r>
            <a:endParaRPr lang="cs-CZ" sz="2000" dirty="0">
              <a:solidFill>
                <a:srgbClr val="FF0000"/>
              </a:solidFill>
            </a:endParaRPr>
          </a:p>
          <a:p>
            <a:r>
              <a:rPr lang="pl-PL" sz="2000" dirty="0"/>
              <a:t>SUGAAR. </a:t>
            </a:r>
            <a:r>
              <a:rPr lang="pl-PL" sz="2000" i="1" dirty="0"/>
              <a:t>www.wikipedia.cz</a:t>
            </a:r>
            <a:r>
              <a:rPr lang="pl-PL" sz="2000" dirty="0"/>
              <a:t> [online]. [cit. 24.11.2013]. Dostupný na WWW: http://cs.wikipedia.org/wiki/Soubor:Neolithic_expansion.svg</a:t>
            </a:r>
            <a:endParaRPr lang="cs-CZ" sz="2000" dirty="0"/>
          </a:p>
          <a:p>
            <a:r>
              <a:rPr lang="cs-CZ" sz="2000" dirty="0"/>
              <a:t>DOSTÁL, Dalibor a kol. </a:t>
            </a:r>
            <a:r>
              <a:rPr lang="cs-CZ" sz="2000" i="1" dirty="0"/>
              <a:t>Od stepi po neprostupný prales a zpět</a:t>
            </a:r>
            <a:r>
              <a:rPr lang="cs-CZ" sz="2000" dirty="0"/>
              <a:t> [online]. [cit. 24.11.2013]. Dostupný na WWW: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tech.ihned.cz/c1-60348770-od-stepi-po-neprostupny-prales-a-zpet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http://www.biologickaolympiada.cz/files/pripravne_texty/PT2002.pdf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4094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294</TotalTime>
  <Words>449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člověk a krajina</vt:lpstr>
      <vt:lpstr>Mezolit  střední doby kamenná u nás asi 8000 - 5000 př. n. l.</vt:lpstr>
      <vt:lpstr>Prezentace aplikace PowerPoint</vt:lpstr>
      <vt:lpstr>Neolit Mladší doba kamenná</vt:lpstr>
      <vt:lpstr>Prezentace aplikace PowerPoint</vt:lpstr>
      <vt:lpstr>Neolit Mladší doba kamenná</vt:lpstr>
      <vt:lpstr>Prezentace aplikace PowerPoint</vt:lpstr>
      <vt:lpstr>Eneolit pozdní doba kamenná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krajina II</dc:title>
  <dc:creator>4WNHT4J</dc:creator>
  <cp:lastModifiedBy>User</cp:lastModifiedBy>
  <cp:revision>28</cp:revision>
  <dcterms:created xsi:type="dcterms:W3CDTF">2013-09-04T13:55:16Z</dcterms:created>
  <dcterms:modified xsi:type="dcterms:W3CDTF">2013-11-26T13:06:31Z</dcterms:modified>
</cp:coreProperties>
</file>