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80" r:id="rId2"/>
    <p:sldId id="282" r:id="rId3"/>
    <p:sldId id="281" r:id="rId4"/>
    <p:sldId id="270" r:id="rId5"/>
    <p:sldId id="258" r:id="rId6"/>
    <p:sldId id="269" r:id="rId7"/>
    <p:sldId id="268" r:id="rId8"/>
    <p:sldId id="271" r:id="rId9"/>
    <p:sldId id="272" r:id="rId10"/>
    <p:sldId id="273" r:id="rId11"/>
    <p:sldId id="274" r:id="rId12"/>
    <p:sldId id="279" r:id="rId13"/>
    <p:sldId id="275" r:id="rId14"/>
    <p:sldId id="276" r:id="rId15"/>
    <p:sldId id="277" r:id="rId16"/>
    <p:sldId id="278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NETVOŘICE, OKRES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</a:t>
          </a:r>
          <a:r>
            <a:rPr lang="cs-CZ" sz="2000" smtClean="0"/>
            <a:t>: </a:t>
          </a:r>
          <a:r>
            <a:rPr lang="cs-CZ" sz="2000" smtClean="0"/>
            <a:t>PaedDr. </a:t>
          </a:r>
          <a:r>
            <a:rPr lang="cs-CZ" sz="2000" dirty="0" smtClean="0"/>
            <a:t>Milena Holcnerová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1F4F8BC0-F267-4379-9FE7-6FFC8B64BAD8}">
      <dgm:prSet custT="1"/>
      <dgm:spPr/>
      <dgm:t>
        <a:bodyPr/>
        <a:lstStyle/>
        <a:p>
          <a:pPr algn="l" rtl="0"/>
          <a:r>
            <a:rPr lang="cs-CZ" sz="2000" dirty="0" smtClean="0"/>
            <a:t>TEMA:PREPOSITIONS</a:t>
          </a:r>
          <a:endParaRPr lang="cs-CZ" sz="2000" dirty="0"/>
        </a:p>
      </dgm:t>
    </dgm:pt>
    <dgm:pt modelId="{CB4349C9-2857-43D8-BECE-A7FF7EDF9F3E}" type="parTrans" cxnId="{D456404D-DD79-4BF5-8214-F6F5ABDDCEE7}">
      <dgm:prSet/>
      <dgm:spPr/>
      <dgm:t>
        <a:bodyPr/>
        <a:lstStyle/>
        <a:p>
          <a:endParaRPr lang="cs-CZ"/>
        </a:p>
      </dgm:t>
    </dgm:pt>
    <dgm:pt modelId="{25908343-600B-4CFF-BE0F-46682F86F066}" type="sibTrans" cxnId="{D456404D-DD79-4BF5-8214-F6F5ABDDCEE7}">
      <dgm:prSet/>
      <dgm:spPr/>
      <dgm:t>
        <a:bodyPr/>
        <a:lstStyle/>
        <a:p>
          <a:endParaRPr lang="cs-CZ"/>
        </a:p>
      </dgm:t>
    </dgm:pt>
    <dgm:pt modelId="{1AE9165A-6B70-4FFD-A49C-881BF73B4F04}">
      <dgm:prSet custT="1"/>
      <dgm:spPr/>
      <dgm:t>
        <a:bodyPr/>
        <a:lstStyle/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r>
            <a:rPr lang="cs-CZ" sz="2000" dirty="0" smtClean="0"/>
            <a:t>NÁZEV:VY_22_INOVACE_17_AJ5_PREPOSITIONS OF PLACE</a:t>
          </a:r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/>
        </a:p>
      </dgm:t>
    </dgm:pt>
    <dgm:pt modelId="{8F0B57C3-B09F-4B25-851F-DEBA3916737F}" type="sibTrans" cxnId="{50DF55ED-24F0-44E3-BFC8-D522DAA35070}">
      <dgm:prSet/>
      <dgm:spPr/>
      <dgm:t>
        <a:bodyPr/>
        <a:lstStyle/>
        <a:p>
          <a:endParaRPr lang="cs-CZ"/>
        </a:p>
      </dgm:t>
    </dgm:pt>
    <dgm:pt modelId="{1C4D8070-D097-47CB-B3BF-5E973F4CB0A3}" type="parTrans" cxnId="{50DF55ED-24F0-44E3-BFC8-D522DAA35070}">
      <dgm:prSet/>
      <dgm:spPr/>
      <dgm:t>
        <a:bodyPr/>
        <a:lstStyle/>
        <a:p>
          <a:endParaRPr lang="cs-CZ"/>
        </a:p>
      </dgm:t>
    </dgm:pt>
    <dgm:pt modelId="{26CBEA56-8CFD-48C0-BD6E-2EB16B1FBF42}">
      <dgm:prSet custT="1"/>
      <dgm:spPr/>
      <dgm:t>
        <a:bodyPr/>
        <a:lstStyle/>
        <a:p>
          <a:pPr algn="l" rtl="0"/>
          <a:r>
            <a:rPr lang="cs-CZ" sz="2000" dirty="0" smtClean="0"/>
            <a:t>ČÍSLO PROJEKTU: OPVK 1.4</a:t>
          </a:r>
          <a:endParaRPr lang="cs-CZ" sz="2000" dirty="0"/>
        </a:p>
      </dgm:t>
    </dgm:pt>
    <dgm:pt modelId="{3D39C259-0E3C-4B23-BB35-4844AECFFF4A}" type="parTrans" cxnId="{BC9677F5-E413-439B-BB47-42AA4BD3B1D3}">
      <dgm:prSet/>
      <dgm:spPr/>
      <dgm:t>
        <a:bodyPr/>
        <a:lstStyle/>
        <a:p>
          <a:endParaRPr lang="cs-CZ"/>
        </a:p>
      </dgm:t>
    </dgm:pt>
    <dgm:pt modelId="{A258AB0E-CCAC-4606-ADD8-E16B638C211B}" type="sibTrans" cxnId="{BC9677F5-E413-439B-BB47-42AA4BD3B1D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 custScaleY="97301" custLinFactNeighborX="343" custLinFactNeighborY="4057"/>
      <dgm:spPr/>
      <dgm:t>
        <a:bodyPr/>
        <a:lstStyle/>
        <a:p>
          <a:endParaRPr lang="cs-CZ"/>
        </a:p>
      </dgm:t>
    </dgm:pt>
    <dgm:pt modelId="{71A10DEB-455E-4133-A618-0A0EE82A21E3}" type="pres">
      <dgm:prSet presAssocID="{1AE9165A-6B70-4FFD-A49C-881BF73B4F04}" presName="vertSpace3" presStyleLbl="node1" presStyleIdx="1" presStyleCnt="5"/>
      <dgm:spPr/>
    </dgm:pt>
    <dgm:pt modelId="{DA6A876D-6D25-492F-8BDC-9AE6A6CFB1FA}" type="pres">
      <dgm:prSet presAssocID="{1AE9165A-6B70-4FFD-A49C-881BF73B4F04}" presName="circle3" presStyleLbl="node1" presStyleIdx="2" presStyleCnt="5"/>
      <dgm:spPr/>
    </dgm:pt>
    <dgm:pt modelId="{A9F01C16-B5C0-47B0-9750-F7E5E11674A0}" type="pres">
      <dgm:prSet presAssocID="{1AE9165A-6B70-4FFD-A49C-881BF73B4F04}" presName="rect3" presStyleLbl="alignAcc1" presStyleIdx="2" presStyleCnt="5"/>
      <dgm:spPr/>
      <dgm:t>
        <a:bodyPr/>
        <a:lstStyle/>
        <a:p>
          <a:endParaRPr lang="cs-CZ"/>
        </a:p>
      </dgm:t>
    </dgm:pt>
    <dgm:pt modelId="{5C0CF724-3222-4429-B09A-F154A62FD507}" type="pres">
      <dgm:prSet presAssocID="{1F4F8BC0-F267-4379-9FE7-6FFC8B64BAD8}" presName="vertSpace4" presStyleLbl="node1" presStyleIdx="2" presStyleCnt="5"/>
      <dgm:spPr/>
    </dgm:pt>
    <dgm:pt modelId="{71A5FEA7-FE77-4220-960F-2AB7AE466FE5}" type="pres">
      <dgm:prSet presAssocID="{1F4F8BC0-F267-4379-9FE7-6FFC8B64BAD8}" presName="circle4" presStyleLbl="node1" presStyleIdx="3" presStyleCnt="5"/>
      <dgm:spPr/>
    </dgm:pt>
    <dgm:pt modelId="{C8857ABF-5052-4733-A46C-0F8B764FF76F}" type="pres">
      <dgm:prSet presAssocID="{1F4F8BC0-F267-4379-9FE7-6FFC8B64BAD8}" presName="rect4" presStyleLbl="alignAcc1" presStyleIdx="3" presStyleCnt="5"/>
      <dgm:spPr/>
      <dgm:t>
        <a:bodyPr/>
        <a:lstStyle/>
        <a:p>
          <a:endParaRPr lang="cs-CZ"/>
        </a:p>
      </dgm:t>
    </dgm:pt>
    <dgm:pt modelId="{1839E65E-6E97-41D2-A171-98C033275D27}" type="pres">
      <dgm:prSet presAssocID="{26CBEA56-8CFD-48C0-BD6E-2EB16B1FBF42}" presName="vertSpace5" presStyleLbl="node1" presStyleIdx="3" presStyleCnt="5"/>
      <dgm:spPr/>
    </dgm:pt>
    <dgm:pt modelId="{914F10DC-A7FA-462B-9334-03354AC7EA9F}" type="pres">
      <dgm:prSet presAssocID="{26CBEA56-8CFD-48C0-BD6E-2EB16B1FBF42}" presName="circle5" presStyleLbl="node1" presStyleIdx="4" presStyleCnt="5"/>
      <dgm:spPr/>
    </dgm:pt>
    <dgm:pt modelId="{5583D5C5-FAFF-4548-819C-80E289F73770}" type="pres">
      <dgm:prSet presAssocID="{26CBEA56-8CFD-48C0-BD6E-2EB16B1FBF42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3627E9-8FC8-4A2F-B3EA-FAE798EF81D8}" type="pres">
      <dgm:prSet presAssocID="{1AE9165A-6B70-4FFD-A49C-881BF73B4F0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17154CD-D9A9-4968-AD11-1207A3C4C00A}" type="pres">
      <dgm:prSet presAssocID="{1F4F8BC0-F267-4379-9FE7-6FFC8B64BAD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E1E9E3-D1F0-4866-9424-7ECC0DD990BC}" type="pres">
      <dgm:prSet presAssocID="{26CBEA56-8CFD-48C0-BD6E-2EB16B1FBF42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357195E-6947-461A-9466-1AE4BDB4EF67}" type="presOf" srcId="{D1D4F407-5343-4D3F-B5B9-D407B03CAEB4}" destId="{AED2198E-93D5-4001-81B4-73124B309672}" srcOrd="1" destOrd="0" presId="urn:microsoft.com/office/officeart/2005/8/layout/target3"/>
    <dgm:cxn modelId="{24EFC932-90BD-4ACB-BA3F-881B8C8B047E}" type="presOf" srcId="{1F4F8BC0-F267-4379-9FE7-6FFC8B64BAD8}" destId="{C8857ABF-5052-4733-A46C-0F8B764FF76F}" srcOrd="0" destOrd="0" presId="urn:microsoft.com/office/officeart/2005/8/layout/target3"/>
    <dgm:cxn modelId="{BC9677F5-E413-439B-BB47-42AA4BD3B1D3}" srcId="{757F3AB3-0718-4624-B441-E567A8F0AB56}" destId="{26CBEA56-8CFD-48C0-BD6E-2EB16B1FBF42}" srcOrd="4" destOrd="0" parTransId="{3D39C259-0E3C-4B23-BB35-4844AECFFF4A}" sibTransId="{A258AB0E-CCAC-4606-ADD8-E16B638C211B}"/>
    <dgm:cxn modelId="{4CD09B65-14B7-440F-B3DD-D9058B2BE763}" type="presOf" srcId="{1F4F8BC0-F267-4379-9FE7-6FFC8B64BAD8}" destId="{017154CD-D9A9-4968-AD11-1207A3C4C00A}" srcOrd="1" destOrd="0" presId="urn:microsoft.com/office/officeart/2005/8/layout/target3"/>
    <dgm:cxn modelId="{809CA2E0-A69C-4F35-89D6-64DFB5221998}" type="presOf" srcId="{1AE9165A-6B70-4FFD-A49C-881BF73B4F04}" destId="{BD3627E9-8FC8-4A2F-B3EA-FAE798EF81D8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3BFB8B2-DFD6-4A01-96FB-2F26A127A191}" type="presOf" srcId="{26CBEA56-8CFD-48C0-BD6E-2EB16B1FBF42}" destId="{92E1E9E3-D1F0-4866-9424-7ECC0DD990BC}" srcOrd="1" destOrd="0" presId="urn:microsoft.com/office/officeart/2005/8/layout/target3"/>
    <dgm:cxn modelId="{8494C527-F519-43CF-B5FC-355E04919D08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0DF55ED-24F0-44E3-BFC8-D522DAA35070}" srcId="{757F3AB3-0718-4624-B441-E567A8F0AB56}" destId="{1AE9165A-6B70-4FFD-A49C-881BF73B4F04}" srcOrd="2" destOrd="0" parTransId="{1C4D8070-D097-47CB-B3BF-5E973F4CB0A3}" sibTransId="{8F0B57C3-B09F-4B25-851F-DEBA3916737F}"/>
    <dgm:cxn modelId="{58C47F0D-949E-4457-ADEA-6D8A27EA5EC5}" type="presOf" srcId="{26CBEA56-8CFD-48C0-BD6E-2EB16B1FBF42}" destId="{5583D5C5-FAFF-4548-819C-80E289F73770}" srcOrd="0" destOrd="0" presId="urn:microsoft.com/office/officeart/2005/8/layout/target3"/>
    <dgm:cxn modelId="{AB2C4C80-BB11-4F42-B058-C936789AD6D2}" type="presOf" srcId="{1AE9165A-6B70-4FFD-A49C-881BF73B4F04}" destId="{A9F01C16-B5C0-47B0-9750-F7E5E11674A0}" srcOrd="0" destOrd="0" presId="urn:microsoft.com/office/officeart/2005/8/layout/target3"/>
    <dgm:cxn modelId="{6A21E7BC-8FD9-4CFD-8393-E8D68E7C394D}" type="presOf" srcId="{D1D4F407-5343-4D3F-B5B9-D407B03CAEB4}" destId="{D005CE8C-CC26-4C3E-AC11-E15060ECD759}" srcOrd="0" destOrd="0" presId="urn:microsoft.com/office/officeart/2005/8/layout/target3"/>
    <dgm:cxn modelId="{5956CA2C-9236-4832-9F76-194B9C69A705}" type="presOf" srcId="{D1B46980-6531-4606-95E6-44980827E919}" destId="{2BE915AB-18AA-4053-B92C-3BFC9ED204BB}" srcOrd="1" destOrd="0" presId="urn:microsoft.com/office/officeart/2005/8/layout/target3"/>
    <dgm:cxn modelId="{D15B1FEF-C06D-43C4-917D-052399EBA162}" type="presOf" srcId="{757F3AB3-0718-4624-B441-E567A8F0AB56}" destId="{333A1088-737F-45CB-B68E-254E46348037}" srcOrd="0" destOrd="0" presId="urn:microsoft.com/office/officeart/2005/8/layout/target3"/>
    <dgm:cxn modelId="{D456404D-DD79-4BF5-8214-F6F5ABDDCEE7}" srcId="{757F3AB3-0718-4624-B441-E567A8F0AB56}" destId="{1F4F8BC0-F267-4379-9FE7-6FFC8B64BAD8}" srcOrd="3" destOrd="0" parTransId="{CB4349C9-2857-43D8-BECE-A7FF7EDF9F3E}" sibTransId="{25908343-600B-4CFF-BE0F-46682F86F066}"/>
    <dgm:cxn modelId="{ADB7770B-94C8-495D-8E01-6813643DF0F7}" type="presParOf" srcId="{333A1088-737F-45CB-B68E-254E46348037}" destId="{F5ABB229-8D3B-4694-996A-96F23CF14429}" srcOrd="0" destOrd="0" presId="urn:microsoft.com/office/officeart/2005/8/layout/target3"/>
    <dgm:cxn modelId="{B7FFB918-70E1-4DF0-9612-8545F8D5EEC9}" type="presParOf" srcId="{333A1088-737F-45CB-B68E-254E46348037}" destId="{F41139FD-01EE-4571-8B17-4FB00FC51163}" srcOrd="1" destOrd="0" presId="urn:microsoft.com/office/officeart/2005/8/layout/target3"/>
    <dgm:cxn modelId="{2644B70F-9536-4659-8068-5A47E63C0E74}" type="presParOf" srcId="{333A1088-737F-45CB-B68E-254E46348037}" destId="{D005CE8C-CC26-4C3E-AC11-E15060ECD759}" srcOrd="2" destOrd="0" presId="urn:microsoft.com/office/officeart/2005/8/layout/target3"/>
    <dgm:cxn modelId="{4E945D85-3986-496D-BB4D-24856F3BCABF}" type="presParOf" srcId="{333A1088-737F-45CB-B68E-254E46348037}" destId="{2C702D82-9B77-49B7-9568-BB8EB47C3372}" srcOrd="3" destOrd="0" presId="urn:microsoft.com/office/officeart/2005/8/layout/target3"/>
    <dgm:cxn modelId="{32C527F6-58A7-410B-B142-9C5138409528}" type="presParOf" srcId="{333A1088-737F-45CB-B68E-254E46348037}" destId="{A52A0455-90FF-4808-ABD0-F02540D31D5A}" srcOrd="4" destOrd="0" presId="urn:microsoft.com/office/officeart/2005/8/layout/target3"/>
    <dgm:cxn modelId="{BF9400C2-733D-4065-A641-1C70C000F2E9}" type="presParOf" srcId="{333A1088-737F-45CB-B68E-254E46348037}" destId="{6140AFEC-043D-4C43-A2F9-D0F5331DF3A3}" srcOrd="5" destOrd="0" presId="urn:microsoft.com/office/officeart/2005/8/layout/target3"/>
    <dgm:cxn modelId="{9926BD13-5512-4D53-9567-367F9C7C21E8}" type="presParOf" srcId="{333A1088-737F-45CB-B68E-254E46348037}" destId="{71A10DEB-455E-4133-A618-0A0EE82A21E3}" srcOrd="6" destOrd="0" presId="urn:microsoft.com/office/officeart/2005/8/layout/target3"/>
    <dgm:cxn modelId="{539C86AA-86A5-4A9D-A417-82D30806C453}" type="presParOf" srcId="{333A1088-737F-45CB-B68E-254E46348037}" destId="{DA6A876D-6D25-492F-8BDC-9AE6A6CFB1FA}" srcOrd="7" destOrd="0" presId="urn:microsoft.com/office/officeart/2005/8/layout/target3"/>
    <dgm:cxn modelId="{8D59D80B-ABE2-4504-B47D-0D21448E89E6}" type="presParOf" srcId="{333A1088-737F-45CB-B68E-254E46348037}" destId="{A9F01C16-B5C0-47B0-9750-F7E5E11674A0}" srcOrd="8" destOrd="0" presId="urn:microsoft.com/office/officeart/2005/8/layout/target3"/>
    <dgm:cxn modelId="{12A1249C-4D3B-4F19-AC53-D75462C61126}" type="presParOf" srcId="{333A1088-737F-45CB-B68E-254E46348037}" destId="{5C0CF724-3222-4429-B09A-F154A62FD507}" srcOrd="9" destOrd="0" presId="urn:microsoft.com/office/officeart/2005/8/layout/target3"/>
    <dgm:cxn modelId="{7033ECE0-71BE-4E93-BDB0-7158B431864C}" type="presParOf" srcId="{333A1088-737F-45CB-B68E-254E46348037}" destId="{71A5FEA7-FE77-4220-960F-2AB7AE466FE5}" srcOrd="10" destOrd="0" presId="urn:microsoft.com/office/officeart/2005/8/layout/target3"/>
    <dgm:cxn modelId="{9EDF9897-9089-48B7-B8DE-209DD3297AB4}" type="presParOf" srcId="{333A1088-737F-45CB-B68E-254E46348037}" destId="{C8857ABF-5052-4733-A46C-0F8B764FF76F}" srcOrd="11" destOrd="0" presId="urn:microsoft.com/office/officeart/2005/8/layout/target3"/>
    <dgm:cxn modelId="{685E4C58-242B-40C2-9807-470BE1D97376}" type="presParOf" srcId="{333A1088-737F-45CB-B68E-254E46348037}" destId="{1839E65E-6E97-41D2-A171-98C033275D27}" srcOrd="12" destOrd="0" presId="urn:microsoft.com/office/officeart/2005/8/layout/target3"/>
    <dgm:cxn modelId="{C32F9864-6828-42C3-98EC-DB6253A89C5F}" type="presParOf" srcId="{333A1088-737F-45CB-B68E-254E46348037}" destId="{914F10DC-A7FA-462B-9334-03354AC7EA9F}" srcOrd="13" destOrd="0" presId="urn:microsoft.com/office/officeart/2005/8/layout/target3"/>
    <dgm:cxn modelId="{81B68ED7-F428-4E7E-97CE-C013FA829715}" type="presParOf" srcId="{333A1088-737F-45CB-B68E-254E46348037}" destId="{5583D5C5-FAFF-4548-819C-80E289F73770}" srcOrd="14" destOrd="0" presId="urn:microsoft.com/office/officeart/2005/8/layout/target3"/>
    <dgm:cxn modelId="{F066765F-7BC4-4BCC-8301-F609233826B0}" type="presParOf" srcId="{333A1088-737F-45CB-B68E-254E46348037}" destId="{AED2198E-93D5-4001-81B4-73124B309672}" srcOrd="15" destOrd="0" presId="urn:microsoft.com/office/officeart/2005/8/layout/target3"/>
    <dgm:cxn modelId="{C6D9FAFD-BA9E-4470-A3B4-48139C5E081C}" type="presParOf" srcId="{333A1088-737F-45CB-B68E-254E46348037}" destId="{2BE915AB-18AA-4053-B92C-3BFC9ED204BB}" srcOrd="16" destOrd="0" presId="urn:microsoft.com/office/officeart/2005/8/layout/target3"/>
    <dgm:cxn modelId="{1F519E94-743A-4125-9D2C-92752CDA8C7F}" type="presParOf" srcId="{333A1088-737F-45CB-B68E-254E46348037}" destId="{BD3627E9-8FC8-4A2F-B3EA-FAE798EF81D8}" srcOrd="17" destOrd="0" presId="urn:microsoft.com/office/officeart/2005/8/layout/target3"/>
    <dgm:cxn modelId="{1CD6337E-CEE1-4655-B48F-69CF6652310F}" type="presParOf" srcId="{333A1088-737F-45CB-B68E-254E46348037}" destId="{017154CD-D9A9-4968-AD11-1207A3C4C00A}" srcOrd="18" destOrd="0" presId="urn:microsoft.com/office/officeart/2005/8/layout/target3"/>
    <dgm:cxn modelId="{B1B57A20-9939-4DFC-9645-1D275FCC36A8}" type="presParOf" srcId="{333A1088-737F-45CB-B68E-254E46348037}" destId="{92E1E9E3-D1F0-4866-9424-7ECC0DD990BC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907753" cy="29077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437570" y="0"/>
          <a:ext cx="6683027" cy="29077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NETVOŘICE, OKRES BENEŠOV</a:t>
          </a:r>
          <a:endParaRPr lang="cs-CZ" sz="2000" kern="1200" dirty="0"/>
        </a:p>
      </dsp:txBody>
      <dsp:txXfrm>
        <a:off x="1437570" y="0"/>
        <a:ext cx="6683027" cy="465240"/>
      </dsp:txXfrm>
    </dsp:sp>
    <dsp:sp modelId="{A52A0455-90FF-4808-ABD0-F02540D31D5A}">
      <dsp:nvSpPr>
        <dsp:cNvPr id="0" name=""/>
        <dsp:cNvSpPr/>
      </dsp:nvSpPr>
      <dsp:spPr>
        <a:xfrm>
          <a:off x="305314" y="465240"/>
          <a:ext cx="2297125" cy="22971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453876" y="589434"/>
          <a:ext cx="6683027" cy="223512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</a:t>
          </a:r>
          <a:r>
            <a:rPr lang="cs-CZ" sz="2000" kern="1200" smtClean="0"/>
            <a:t>: </a:t>
          </a:r>
          <a:r>
            <a:rPr lang="cs-CZ" sz="2000" kern="1200" smtClean="0"/>
            <a:t>PaedDr. </a:t>
          </a:r>
          <a:r>
            <a:rPr lang="cs-CZ" sz="2000" kern="1200" dirty="0" smtClean="0"/>
            <a:t>Milena Holcnerová</a:t>
          </a:r>
          <a:endParaRPr lang="cs-CZ" sz="2000" kern="1200" dirty="0"/>
        </a:p>
      </dsp:txBody>
      <dsp:txXfrm>
        <a:off x="1453876" y="589434"/>
        <a:ext cx="6683027" cy="452683"/>
      </dsp:txXfrm>
    </dsp:sp>
    <dsp:sp modelId="{DA6A876D-6D25-492F-8BDC-9AE6A6CFB1FA}">
      <dsp:nvSpPr>
        <dsp:cNvPr id="0" name=""/>
        <dsp:cNvSpPr/>
      </dsp:nvSpPr>
      <dsp:spPr>
        <a:xfrm>
          <a:off x="610628" y="930481"/>
          <a:ext cx="1686497" cy="168649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F01C16-B5C0-47B0-9750-F7E5E11674A0}">
      <dsp:nvSpPr>
        <dsp:cNvPr id="0" name=""/>
        <dsp:cNvSpPr/>
      </dsp:nvSpPr>
      <dsp:spPr>
        <a:xfrm>
          <a:off x="1453876" y="930481"/>
          <a:ext cx="6683027" cy="168649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NÁZEV:VY_22_INOVACE_17_AJ5_PREPOSITIONS OF PLACE</a:t>
          </a:r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453876" y="930481"/>
        <a:ext cx="6683027" cy="465240"/>
      </dsp:txXfrm>
    </dsp:sp>
    <dsp:sp modelId="{71A5FEA7-FE77-4220-960F-2AB7AE466FE5}">
      <dsp:nvSpPr>
        <dsp:cNvPr id="0" name=""/>
        <dsp:cNvSpPr/>
      </dsp:nvSpPr>
      <dsp:spPr>
        <a:xfrm>
          <a:off x="915942" y="1395721"/>
          <a:ext cx="1075868" cy="10758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857ABF-5052-4733-A46C-0F8B764FF76F}">
      <dsp:nvSpPr>
        <dsp:cNvPr id="0" name=""/>
        <dsp:cNvSpPr/>
      </dsp:nvSpPr>
      <dsp:spPr>
        <a:xfrm>
          <a:off x="1453876" y="1395721"/>
          <a:ext cx="6683027" cy="10758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TEMA:PREPOSITIONS</a:t>
          </a:r>
          <a:endParaRPr lang="cs-CZ" sz="2000" kern="1200" dirty="0"/>
        </a:p>
      </dsp:txBody>
      <dsp:txXfrm>
        <a:off x="1453876" y="1395721"/>
        <a:ext cx="6683027" cy="465240"/>
      </dsp:txXfrm>
    </dsp:sp>
    <dsp:sp modelId="{914F10DC-A7FA-462B-9334-03354AC7EA9F}">
      <dsp:nvSpPr>
        <dsp:cNvPr id="0" name=""/>
        <dsp:cNvSpPr/>
      </dsp:nvSpPr>
      <dsp:spPr>
        <a:xfrm>
          <a:off x="1221256" y="1860962"/>
          <a:ext cx="465240" cy="46524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83D5C5-FAFF-4548-819C-80E289F73770}">
      <dsp:nvSpPr>
        <dsp:cNvPr id="0" name=""/>
        <dsp:cNvSpPr/>
      </dsp:nvSpPr>
      <dsp:spPr>
        <a:xfrm>
          <a:off x="1453876" y="1860962"/>
          <a:ext cx="6683027" cy="4652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OPVK 1.4</a:t>
          </a:r>
          <a:endParaRPr lang="cs-CZ" sz="2000" kern="1200" dirty="0"/>
        </a:p>
      </dsp:txBody>
      <dsp:txXfrm>
        <a:off x="1453876" y="1860962"/>
        <a:ext cx="6683027" cy="4652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E40436-6602-4616-8C97-05DEBEA01EE5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747E17-7B04-438E-B019-3F9C7A2FDF8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9FBC9B-2B5E-4888-B038-DA1FA9247BA8}" type="slidenum">
              <a:rPr lang="cs-CZ" smtClean="0"/>
              <a:pPr/>
              <a:t>1</a:t>
            </a:fld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DB862-0937-40EE-B3CF-866CFB5AA13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1BE2-11B7-410E-B52A-4BB29DAE625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DB862-0937-40EE-B3CF-866CFB5AA13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1BE2-11B7-410E-B52A-4BB29DAE625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DB862-0937-40EE-B3CF-866CFB5AA13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1BE2-11B7-410E-B52A-4BB29DAE62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DB862-0937-40EE-B3CF-866CFB5AA13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1BE2-11B7-410E-B52A-4BB29DAE625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DB862-0937-40EE-B3CF-866CFB5AA13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1BE2-11B7-410E-B52A-4BB29DAE625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DB862-0937-40EE-B3CF-866CFB5AA13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1BE2-11B7-410E-B52A-4BB29DAE62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DB862-0937-40EE-B3CF-866CFB5AA13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1BE2-11B7-410E-B52A-4BB29DAE62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DB862-0937-40EE-B3CF-866CFB5AA13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1BE2-11B7-410E-B52A-4BB29DAE62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DB862-0937-40EE-B3CF-866CFB5AA13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1BE2-11B7-410E-B52A-4BB29DAE625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DB862-0937-40EE-B3CF-866CFB5AA13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1BE2-11B7-410E-B52A-4BB29DAE62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DB862-0937-40EE-B3CF-866CFB5AA13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1BE2-11B7-410E-B52A-4BB29DAE62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19DB862-0937-40EE-B3CF-866CFB5AA136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9E21BE2-11B7-410E-B52A-4BB29DAE625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rammar.cz/prepositions_place_A1.html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764261219"/>
              </p:ext>
            </p:extLst>
          </p:nvPr>
        </p:nvGraphicFramePr>
        <p:xfrm>
          <a:off x="539552" y="548680"/>
          <a:ext cx="8136904" cy="29077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620688"/>
            <a:ext cx="8532440" cy="49182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Materiál je určen pro výuku anglického jazyka 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    v 5.ročníku ZŠ.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Žáci si osvojují a procvičují předložky ve spojení s místem</a:t>
            </a:r>
            <a:r>
              <a:rPr lang="en-US" sz="2800" dirty="0" smtClean="0">
                <a:solidFill>
                  <a:prstClr val="black"/>
                </a:solidFill>
                <a:latin typeface="Arial" charset="0"/>
              </a:rPr>
              <a:t>.</a:t>
            </a: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Materiál obsahuj</a:t>
            </a:r>
            <a:r>
              <a:rPr lang="en-US" sz="2800" dirty="0" smtClean="0">
                <a:solidFill>
                  <a:prstClr val="black"/>
                </a:solidFill>
                <a:latin typeface="Arial" charset="0"/>
              </a:rPr>
              <a:t>e</a:t>
            </a: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 zopakování a rozšíření o další před</a:t>
            </a:r>
            <a:r>
              <a:rPr lang="en-US" sz="2800" dirty="0" smtClean="0">
                <a:solidFill>
                  <a:prstClr val="black"/>
                </a:solidFill>
                <a:latin typeface="Arial" charset="0"/>
              </a:rPr>
              <a:t>l</a:t>
            </a:r>
            <a:r>
              <a:rPr lang="cs-CZ" sz="2800" dirty="0" err="1" smtClean="0">
                <a:solidFill>
                  <a:prstClr val="black"/>
                </a:solidFill>
                <a:latin typeface="Arial" charset="0"/>
              </a:rPr>
              <a:t>ožky</a:t>
            </a:r>
            <a:r>
              <a:rPr lang="en-US" sz="2800" dirty="0" smtClean="0">
                <a:solidFill>
                  <a:prstClr val="black"/>
                </a:solidFill>
                <a:latin typeface="Arial" charset="0"/>
              </a:rPr>
              <a:t>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Žáci vyberou větu se správnou předložkou k obrázku.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339752" y="188640"/>
            <a:ext cx="324036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3200" dirty="0" smtClean="0">
                <a:solidFill>
                  <a:prstClr val="black"/>
                </a:solidFill>
                <a:latin typeface="Calibri"/>
              </a:rPr>
              <a:t>Anotace</a:t>
            </a:r>
            <a:r>
              <a:rPr lang="cs-CZ" sz="4400" dirty="0" smtClean="0">
                <a:solidFill>
                  <a:prstClr val="black"/>
                </a:solidFill>
                <a:latin typeface="Calibri"/>
              </a:rPr>
              <a:t/>
            </a:r>
            <a:br>
              <a:rPr lang="cs-CZ" sz="4400" dirty="0" smtClean="0">
                <a:solidFill>
                  <a:prstClr val="black"/>
                </a:solidFill>
                <a:latin typeface="Calibri"/>
              </a:rPr>
            </a:br>
            <a:endParaRPr lang="de-DE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971600" y="5297725"/>
            <a:ext cx="58864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Použité zdroje: učebnice Project 1 Tom Hutchinson,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Oxford http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://office.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Microsoft.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com</a:t>
            </a:r>
            <a:endParaRPr lang="de-DE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endParaRPr lang="de-DE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-1"/>
            <a:ext cx="9144000" cy="689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400" b="1" dirty="0" smtClean="0">
              <a:solidFill>
                <a:srgbClr val="FF0000"/>
              </a:solidFill>
              <a:latin typeface="Arial Black" pitchFamily="34" charset="0"/>
            </a:endParaRPr>
          </a:p>
          <a:p>
            <a:endParaRPr lang="cs-CZ" sz="2400" b="1" dirty="0" smtClean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cs-CZ" sz="3600" b="1" dirty="0" smtClean="0">
                <a:solidFill>
                  <a:srgbClr val="FF0000"/>
                </a:solidFill>
                <a:latin typeface="Arial Black" pitchFamily="34" charset="0"/>
              </a:rPr>
              <a:t>PŘEDLOŽKY MÍSTA (PREPOSITIONS OF PLACE) </a:t>
            </a:r>
            <a:r>
              <a:rPr lang="cs-CZ" b="1" dirty="0" smtClean="0">
                <a:latin typeface="Arial Black" pitchFamily="34" charset="0"/>
              </a:rPr>
              <a:t/>
            </a:r>
            <a:br>
              <a:rPr lang="cs-CZ" b="1" dirty="0" smtClean="0">
                <a:latin typeface="Arial Black" pitchFamily="34" charset="0"/>
              </a:rPr>
            </a:br>
            <a:endParaRPr lang="cs-CZ" b="1" dirty="0" smtClean="0">
              <a:latin typeface="Arial Black" pitchFamily="34" charset="0"/>
            </a:endParaRPr>
          </a:p>
          <a:p>
            <a:r>
              <a:rPr lang="cs-CZ" b="1" dirty="0" smtClean="0">
                <a:latin typeface="Arial Black" pitchFamily="34" charset="0"/>
              </a:rPr>
              <a:t/>
            </a:r>
            <a:br>
              <a:rPr lang="cs-CZ" b="1" dirty="0" smtClean="0">
                <a:latin typeface="Arial Black" pitchFamily="34" charset="0"/>
              </a:rPr>
            </a:br>
            <a:r>
              <a:rPr lang="cs-CZ" sz="2400" b="1" dirty="0" smtClean="0">
                <a:latin typeface="Arial Black" pitchFamily="34" charset="0"/>
              </a:rPr>
              <a:t>Předložky místa se používají k upřesnění místa nebo směru. </a:t>
            </a:r>
            <a:br>
              <a:rPr lang="cs-CZ" sz="2400" b="1" dirty="0" smtClean="0">
                <a:latin typeface="Arial Black" pitchFamily="34" charset="0"/>
              </a:rPr>
            </a:br>
            <a:r>
              <a:rPr lang="cs-CZ" sz="2400" b="1" dirty="0" smtClean="0">
                <a:latin typeface="Arial Black" pitchFamily="34" charset="0"/>
              </a:rPr>
              <a:t>Používají se s podstatnými jmény nebo zájmeny. Předložky nejsou nikdy před slovesem.</a:t>
            </a:r>
            <a:br>
              <a:rPr lang="cs-CZ" sz="2400" b="1" dirty="0" smtClean="0">
                <a:latin typeface="Arial Black" pitchFamily="34" charset="0"/>
              </a:rPr>
            </a:br>
            <a:r>
              <a:rPr lang="cs-CZ" b="1" dirty="0" smtClean="0">
                <a:latin typeface="Arial Black" pitchFamily="34" charset="0"/>
              </a:rPr>
              <a:t/>
            </a:r>
            <a:br>
              <a:rPr lang="cs-CZ" b="1" dirty="0" smtClean="0">
                <a:latin typeface="Arial Black" pitchFamily="34" charset="0"/>
              </a:rPr>
            </a:br>
            <a:endParaRPr lang="cs-CZ" b="1" dirty="0" smtClean="0">
              <a:latin typeface="Arial Black" pitchFamily="34" charset="0"/>
            </a:endParaRPr>
          </a:p>
          <a:p>
            <a:r>
              <a:rPr lang="cs-CZ" sz="2800" b="1" dirty="0" smtClean="0">
                <a:latin typeface="Arial Black" pitchFamily="34" charset="0"/>
              </a:rPr>
              <a:t>- základní předložky místa:</a:t>
            </a:r>
            <a:r>
              <a:rPr lang="cs-CZ" sz="2800" b="1" i="1" dirty="0" smtClean="0">
                <a:latin typeface="Arial Black" pitchFamily="34" charset="0"/>
              </a:rPr>
              <a:t> </a:t>
            </a:r>
          </a:p>
          <a:p>
            <a:r>
              <a:rPr lang="cs-CZ" sz="3600" b="1" i="1" dirty="0" smtClean="0">
                <a:latin typeface="Arial Black" pitchFamily="34" charset="0"/>
                <a:hlinkClick r:id="rId2"/>
              </a:rPr>
              <a:t>in</a:t>
            </a:r>
            <a:r>
              <a:rPr lang="cs-CZ" sz="3600" b="1" i="1" dirty="0" smtClean="0">
                <a:latin typeface="Arial Black" pitchFamily="34" charset="0"/>
              </a:rPr>
              <a:t>, </a:t>
            </a:r>
            <a:r>
              <a:rPr lang="cs-CZ" sz="3600" b="1" i="1" dirty="0" smtClean="0">
                <a:latin typeface="Arial Black" pitchFamily="34" charset="0"/>
                <a:hlinkClick r:id="rId2"/>
              </a:rPr>
              <a:t>on,</a:t>
            </a:r>
            <a:r>
              <a:rPr lang="cs-CZ" sz="3600" b="1" i="1" dirty="0" smtClean="0">
                <a:latin typeface="Arial Black" pitchFamily="34" charset="0"/>
              </a:rPr>
              <a:t> </a:t>
            </a:r>
            <a:r>
              <a:rPr lang="cs-CZ" sz="3600" b="1" i="1" dirty="0" err="1" smtClean="0">
                <a:latin typeface="Arial Black" pitchFamily="34" charset="0"/>
                <a:hlinkClick r:id="rId2"/>
              </a:rPr>
              <a:t>under</a:t>
            </a:r>
            <a:r>
              <a:rPr lang="cs-CZ" sz="3600" b="1" i="1" dirty="0" smtClean="0">
                <a:latin typeface="Arial Black" pitchFamily="34" charset="0"/>
              </a:rPr>
              <a:t>, </a:t>
            </a:r>
            <a:r>
              <a:rPr lang="cs-CZ" sz="3600" b="1" i="1" dirty="0" smtClean="0">
                <a:latin typeface="Arial Black" pitchFamily="34" charset="0"/>
                <a:hlinkClick r:id="rId2"/>
              </a:rPr>
              <a:t>in front </a:t>
            </a:r>
            <a:r>
              <a:rPr lang="cs-CZ" sz="3600" b="1" i="1" dirty="0" err="1" smtClean="0">
                <a:latin typeface="Arial Black" pitchFamily="34" charset="0"/>
                <a:hlinkClick r:id="rId2"/>
              </a:rPr>
              <a:t>of</a:t>
            </a:r>
            <a:r>
              <a:rPr lang="cs-CZ" sz="3600" b="1" i="1" dirty="0" smtClean="0">
                <a:latin typeface="Arial Black" pitchFamily="34" charset="0"/>
                <a:hlinkClick r:id="rId2"/>
              </a:rPr>
              <a:t>,</a:t>
            </a:r>
            <a:r>
              <a:rPr lang="cs-CZ" sz="3600" b="1" i="1" dirty="0" smtClean="0">
                <a:latin typeface="Arial Black" pitchFamily="34" charset="0"/>
              </a:rPr>
              <a:t> </a:t>
            </a:r>
            <a:r>
              <a:rPr lang="cs-CZ" sz="3600" b="1" i="1" dirty="0" err="1" smtClean="0">
                <a:latin typeface="Arial Black" pitchFamily="34" charset="0"/>
                <a:hlinkClick r:id="rId2"/>
              </a:rPr>
              <a:t>behind</a:t>
            </a:r>
            <a:r>
              <a:rPr lang="cs-CZ" sz="3600" b="1" dirty="0" smtClean="0">
                <a:latin typeface="Arial Black" pitchFamily="34" charset="0"/>
              </a:rPr>
              <a:t>, </a:t>
            </a:r>
            <a:r>
              <a:rPr lang="cs-CZ" sz="3600" b="1" i="1" dirty="0" err="1" smtClean="0">
                <a:latin typeface="Arial Black" pitchFamily="34" charset="0"/>
                <a:hlinkClick r:id="rId2"/>
              </a:rPr>
              <a:t>next</a:t>
            </a:r>
            <a:r>
              <a:rPr lang="cs-CZ" sz="3600" b="1" i="1" dirty="0" smtClean="0">
                <a:latin typeface="Arial Black" pitchFamily="34" charset="0"/>
                <a:hlinkClick r:id="rId2"/>
              </a:rPr>
              <a:t> to</a:t>
            </a:r>
            <a:r>
              <a:rPr lang="cs-CZ" sz="3600" b="1" dirty="0" smtClean="0">
                <a:latin typeface="Arial Black" pitchFamily="34" charset="0"/>
              </a:rPr>
              <a:t/>
            </a:r>
            <a:br>
              <a:rPr lang="cs-CZ" sz="3600" b="1" dirty="0" smtClean="0">
                <a:latin typeface="Arial Black" pitchFamily="34" charset="0"/>
              </a:rPr>
            </a:br>
            <a:r>
              <a:rPr lang="cs-CZ" b="1" dirty="0" smtClean="0">
                <a:latin typeface="Arial Black" pitchFamily="34" charset="0"/>
              </a:rPr>
              <a:t/>
            </a:r>
            <a:br>
              <a:rPr lang="cs-CZ" b="1" dirty="0" smtClean="0">
                <a:latin typeface="Arial Black" pitchFamily="34" charset="0"/>
              </a:rPr>
            </a:br>
            <a:r>
              <a:rPr lang="cs-CZ" b="1" dirty="0" smtClean="0"/>
              <a:t/>
            </a:r>
            <a:br>
              <a:rPr lang="cs-CZ" b="1" dirty="0" smtClean="0"/>
            </a:br>
            <a:endParaRPr lang="cs-CZ" b="1" dirty="0" smtClean="0"/>
          </a:p>
        </p:txBody>
      </p:sp>
      <p:sp>
        <p:nvSpPr>
          <p:cNvPr id="3" name="TextovéPole 2"/>
          <p:cNvSpPr txBox="1"/>
          <p:nvPr/>
        </p:nvSpPr>
        <p:spPr>
          <a:xfrm>
            <a:off x="4286248" y="25717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617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i="1" dirty="0" smtClean="0">
                <a:solidFill>
                  <a:srgbClr val="FF0000"/>
                </a:solidFill>
                <a:latin typeface="Arial Black" pitchFamily="34" charset="0"/>
              </a:rPr>
              <a:t>in</a:t>
            </a:r>
            <a:r>
              <a:rPr lang="cs-CZ" sz="4000" b="1" dirty="0" smtClean="0">
                <a:latin typeface="Arial Black" pitchFamily="34" charset="0"/>
              </a:rPr>
              <a:t> </a:t>
            </a:r>
            <a:r>
              <a:rPr lang="cs-CZ" sz="3200" b="1" dirty="0" smtClean="0">
                <a:latin typeface="Arial Black" pitchFamily="34" charset="0"/>
              </a:rPr>
              <a:t>používáme pro popis, kde se něco nachází uvnitř (uzavřený prostor) nebo je něčím obklopeno. </a:t>
            </a:r>
            <a:br>
              <a:rPr lang="cs-CZ" sz="3200" b="1" dirty="0" smtClean="0">
                <a:latin typeface="Arial Black" pitchFamily="34" charset="0"/>
              </a:rPr>
            </a:br>
            <a:r>
              <a:rPr lang="cs-CZ" sz="2400" b="1" dirty="0" smtClean="0">
                <a:latin typeface="Arial Black" pitchFamily="34" charset="0"/>
              </a:rPr>
              <a:t>Příklad:</a:t>
            </a:r>
          </a:p>
          <a:p>
            <a:r>
              <a:rPr lang="cs-CZ" sz="3200" b="1" dirty="0" err="1" smtClean="0">
                <a:solidFill>
                  <a:srgbClr val="00B050"/>
                </a:solidFill>
                <a:latin typeface="Arial Black" pitchFamily="34" charset="0"/>
              </a:rPr>
              <a:t>The</a:t>
            </a:r>
            <a:r>
              <a:rPr lang="cs-CZ" sz="3200" b="1" dirty="0" smtClean="0">
                <a:solidFill>
                  <a:srgbClr val="00B050"/>
                </a:solidFill>
                <a:latin typeface="Arial Black" pitchFamily="34" charset="0"/>
              </a:rPr>
              <a:t> dog is in the </a:t>
            </a:r>
            <a:r>
              <a:rPr lang="cs-CZ" sz="3200" b="1" dirty="0" err="1" smtClean="0">
                <a:solidFill>
                  <a:srgbClr val="00B050"/>
                </a:solidFill>
                <a:latin typeface="Arial Black" pitchFamily="34" charset="0"/>
              </a:rPr>
              <a:t>garden</a:t>
            </a:r>
            <a:r>
              <a:rPr lang="cs-CZ" sz="3200" b="1" dirty="0" smtClean="0">
                <a:solidFill>
                  <a:srgbClr val="00B050"/>
                </a:solidFill>
                <a:latin typeface="Arial Black" pitchFamily="34" charset="0"/>
              </a:rPr>
              <a:t>. </a:t>
            </a:r>
            <a:r>
              <a:rPr lang="cs-CZ" sz="2800" b="1" dirty="0" smtClean="0">
                <a:latin typeface="Arial Black" pitchFamily="34" charset="0"/>
              </a:rPr>
              <a:t>(Pes je v zahradě.)</a:t>
            </a:r>
            <a:br>
              <a:rPr lang="cs-CZ" sz="2800" b="1" dirty="0" smtClean="0">
                <a:latin typeface="Arial Black" pitchFamily="34" charset="0"/>
              </a:rPr>
            </a:br>
            <a:endParaRPr lang="cs-CZ" sz="2800" b="1" dirty="0" smtClean="0">
              <a:latin typeface="Arial Black" pitchFamily="34" charset="0"/>
            </a:endParaRPr>
          </a:p>
          <a:p>
            <a:r>
              <a:rPr lang="cs-CZ" sz="3200" b="1" dirty="0" err="1" smtClean="0">
                <a:solidFill>
                  <a:srgbClr val="7030A0"/>
                </a:solidFill>
                <a:latin typeface="Arial Black" pitchFamily="34" charset="0"/>
              </a:rPr>
              <a:t>The</a:t>
            </a:r>
            <a:r>
              <a:rPr lang="cs-CZ" sz="3200" b="1" dirty="0" smtClean="0">
                <a:solidFill>
                  <a:srgbClr val="7030A0"/>
                </a:solidFill>
                <a:latin typeface="Arial Black" pitchFamily="34" charset="0"/>
              </a:rPr>
              <a:t> cat is in the box. </a:t>
            </a:r>
            <a:r>
              <a:rPr lang="cs-CZ" sz="2800" b="1" dirty="0" smtClean="0">
                <a:latin typeface="Arial Black" pitchFamily="34" charset="0"/>
              </a:rPr>
              <a:t>(Kočka je v krabici.)</a:t>
            </a:r>
            <a:br>
              <a:rPr lang="cs-CZ" sz="2800" b="1" dirty="0" smtClean="0">
                <a:latin typeface="Arial Black" pitchFamily="34" charset="0"/>
              </a:rPr>
            </a:br>
            <a:endParaRPr lang="cs-CZ" sz="2800" b="1" dirty="0" smtClean="0">
              <a:latin typeface="Arial Black" pitchFamily="34" charset="0"/>
            </a:endParaRPr>
          </a:p>
          <a:p>
            <a:r>
              <a:rPr lang="cs-CZ" sz="3200" b="1" dirty="0" smtClean="0">
                <a:solidFill>
                  <a:srgbClr val="FF0000"/>
                </a:solidFill>
                <a:latin typeface="Arial Black" pitchFamily="34" charset="0"/>
              </a:rPr>
              <a:t>Her </a:t>
            </a:r>
            <a:r>
              <a:rPr lang="cs-CZ" sz="3200" b="1" dirty="0" err="1" smtClean="0">
                <a:solidFill>
                  <a:srgbClr val="FF0000"/>
                </a:solidFill>
                <a:latin typeface="Arial Black" pitchFamily="34" charset="0"/>
              </a:rPr>
              <a:t>keys</a:t>
            </a:r>
            <a:r>
              <a:rPr lang="cs-CZ" sz="3200" b="1" dirty="0" smtClean="0">
                <a:solidFill>
                  <a:srgbClr val="FF0000"/>
                </a:solidFill>
                <a:latin typeface="Arial Black" pitchFamily="34" charset="0"/>
              </a:rPr>
              <a:t> are in the bag. </a:t>
            </a:r>
            <a:r>
              <a:rPr lang="cs-CZ" sz="2800" b="1" dirty="0" smtClean="0">
                <a:latin typeface="Arial Black" pitchFamily="34" charset="0"/>
              </a:rPr>
              <a:t>(Její klíče jsou v tašce.)</a:t>
            </a:r>
            <a:br>
              <a:rPr lang="cs-CZ" sz="2800" b="1" dirty="0" smtClean="0">
                <a:latin typeface="Arial Black" pitchFamily="34" charset="0"/>
              </a:rPr>
            </a:br>
            <a:endParaRPr lang="cs-CZ" sz="2800" b="1" dirty="0" smtClean="0">
              <a:latin typeface="Arial Black" pitchFamily="34" charset="0"/>
            </a:endParaRPr>
          </a:p>
          <a:p>
            <a:r>
              <a:rPr lang="cs-CZ" sz="3200" b="1" dirty="0" err="1" smtClean="0">
                <a:solidFill>
                  <a:srgbClr val="002060"/>
                </a:solidFill>
                <a:latin typeface="Arial Black" pitchFamily="34" charset="0"/>
              </a:rPr>
              <a:t>There</a:t>
            </a:r>
            <a:r>
              <a:rPr lang="cs-CZ" sz="3200" b="1" dirty="0" smtClean="0">
                <a:solidFill>
                  <a:srgbClr val="002060"/>
                </a:solidFill>
                <a:latin typeface="Arial Black" pitchFamily="34" charset="0"/>
              </a:rPr>
              <a:t> is a fish in the </a:t>
            </a:r>
            <a:r>
              <a:rPr lang="cs-CZ" sz="3200" b="1" dirty="0" err="1" smtClean="0">
                <a:solidFill>
                  <a:srgbClr val="002060"/>
                </a:solidFill>
                <a:latin typeface="Arial Black" pitchFamily="34" charset="0"/>
              </a:rPr>
              <a:t>water</a:t>
            </a:r>
            <a:r>
              <a:rPr lang="cs-CZ" sz="3200" b="1" dirty="0" smtClean="0">
                <a:solidFill>
                  <a:srgbClr val="002060"/>
                </a:solidFill>
                <a:latin typeface="Arial Black" pitchFamily="34" charset="0"/>
              </a:rPr>
              <a:t>. </a:t>
            </a:r>
            <a:r>
              <a:rPr lang="cs-CZ" sz="2800" b="1" dirty="0" smtClean="0">
                <a:latin typeface="Arial Black" pitchFamily="34" charset="0"/>
              </a:rPr>
              <a:t>(Ve vodě je ryba.)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2285984" y="5394960"/>
          <a:ext cx="416560" cy="1463040"/>
        </p:xfrm>
        <a:graphic>
          <a:graphicData uri="http://schemas.openxmlformats.org/drawingml/2006/table">
            <a:tbl>
              <a:tblPr/>
              <a:tblGrid>
                <a:gridCol w="208280"/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1"/>
            <a:ext cx="91440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dirty="0"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0" y="-1"/>
            <a:ext cx="9144000" cy="7294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400" b="1" dirty="0" smtClean="0">
              <a:latin typeface="Arial Black" pitchFamily="34" charset="0"/>
            </a:endParaRPr>
          </a:p>
          <a:p>
            <a:endParaRPr lang="cs-CZ" sz="2400" b="1" dirty="0" smtClean="0">
              <a:latin typeface="Arial Black" pitchFamily="34" charset="0"/>
            </a:endParaRPr>
          </a:p>
          <a:p>
            <a:endParaRPr lang="cs-CZ" sz="2400" b="1" dirty="0" smtClean="0">
              <a:latin typeface="Arial Black" pitchFamily="34" charset="0"/>
            </a:endParaRPr>
          </a:p>
          <a:p>
            <a:r>
              <a:rPr lang="cs-CZ" sz="2400" b="1" dirty="0" smtClean="0">
                <a:latin typeface="Arial Black" pitchFamily="34" charset="0"/>
              </a:rPr>
              <a:t>Používá se i k vyjádření zeměpisné polohy (města, země, kontinenty.)</a:t>
            </a:r>
            <a:br>
              <a:rPr lang="cs-CZ" sz="2400" b="1" dirty="0" smtClean="0">
                <a:latin typeface="Arial Black" pitchFamily="34" charset="0"/>
              </a:rPr>
            </a:br>
            <a:r>
              <a:rPr lang="cs-CZ" sz="2400" b="1" dirty="0" smtClean="0">
                <a:latin typeface="Arial Black" pitchFamily="34" charset="0"/>
              </a:rPr>
              <a:t>Příklad: </a:t>
            </a:r>
            <a:br>
              <a:rPr lang="cs-CZ" sz="2400" b="1" dirty="0" smtClean="0">
                <a:latin typeface="Arial Black" pitchFamily="34" charset="0"/>
              </a:rPr>
            </a:br>
            <a:endParaRPr lang="cs-CZ" sz="2400" b="1" dirty="0" smtClean="0">
              <a:latin typeface="Arial Black" pitchFamily="34" charset="0"/>
            </a:endParaRPr>
          </a:p>
          <a:p>
            <a:r>
              <a:rPr lang="cs-CZ" sz="2400" b="1" dirty="0" smtClean="0">
                <a:solidFill>
                  <a:srgbClr val="002060"/>
                </a:solidFill>
                <a:latin typeface="Arial Black" pitchFamily="34" charset="0"/>
              </a:rPr>
              <a:t>I </a:t>
            </a:r>
            <a:r>
              <a:rPr lang="cs-CZ" sz="2400" b="1" dirty="0" err="1" smtClean="0">
                <a:solidFill>
                  <a:srgbClr val="002060"/>
                </a:solidFill>
                <a:latin typeface="Arial Black" pitchFamily="34" charset="0"/>
              </a:rPr>
              <a:t>used</a:t>
            </a:r>
            <a:r>
              <a:rPr lang="cs-CZ" sz="2400" b="1" dirty="0" smtClean="0">
                <a:solidFill>
                  <a:srgbClr val="002060"/>
                </a:solidFill>
                <a:latin typeface="Arial Black" pitchFamily="34" charset="0"/>
              </a:rPr>
              <a:t> to live in </a:t>
            </a:r>
            <a:r>
              <a:rPr lang="cs-CZ" sz="2400" b="1" dirty="0" err="1" smtClean="0">
                <a:solidFill>
                  <a:srgbClr val="002060"/>
                </a:solidFill>
                <a:latin typeface="Arial Black" pitchFamily="34" charset="0"/>
              </a:rPr>
              <a:t>Germany</a:t>
            </a:r>
            <a:r>
              <a:rPr lang="cs-CZ" sz="2400" b="1" dirty="0" smtClean="0">
                <a:solidFill>
                  <a:srgbClr val="002060"/>
                </a:solidFill>
                <a:latin typeface="Arial Black" pitchFamily="34" charset="0"/>
              </a:rPr>
              <a:t>. </a:t>
            </a:r>
            <a:r>
              <a:rPr lang="cs-CZ" sz="2400" b="1" dirty="0" smtClean="0">
                <a:latin typeface="Arial Black" pitchFamily="34" charset="0"/>
              </a:rPr>
              <a:t>(Kdysi jsem žil v Německu.)</a:t>
            </a:r>
            <a:br>
              <a:rPr lang="cs-CZ" sz="2400" b="1" dirty="0" smtClean="0">
                <a:latin typeface="Arial Black" pitchFamily="34" charset="0"/>
              </a:rPr>
            </a:br>
            <a:endParaRPr lang="cs-CZ" sz="2400" b="1" dirty="0" smtClean="0">
              <a:latin typeface="Arial Black" pitchFamily="34" charset="0"/>
            </a:endParaRPr>
          </a:p>
          <a:p>
            <a:r>
              <a:rPr lang="cs-CZ" sz="2400" b="1" dirty="0" smtClean="0">
                <a:solidFill>
                  <a:srgbClr val="FFC000"/>
                </a:solidFill>
                <a:latin typeface="Arial Black" pitchFamily="34" charset="0"/>
              </a:rPr>
              <a:t>He </a:t>
            </a:r>
            <a:r>
              <a:rPr lang="cs-CZ" sz="2400" b="1" dirty="0" err="1" smtClean="0">
                <a:solidFill>
                  <a:srgbClr val="FFC000"/>
                </a:solidFill>
                <a:latin typeface="Arial Black" pitchFamily="34" charset="0"/>
              </a:rPr>
              <a:t>works</a:t>
            </a:r>
            <a:r>
              <a:rPr lang="cs-CZ" sz="2400" b="1" dirty="0" smtClean="0">
                <a:solidFill>
                  <a:srgbClr val="FFC000"/>
                </a:solidFill>
                <a:latin typeface="Arial Black" pitchFamily="34" charset="0"/>
              </a:rPr>
              <a:t> in London. </a:t>
            </a:r>
            <a:r>
              <a:rPr lang="cs-CZ" sz="2400" b="1" dirty="0" smtClean="0">
                <a:latin typeface="Arial Black" pitchFamily="34" charset="0"/>
              </a:rPr>
              <a:t>(Pracuje v Londýně.) </a:t>
            </a:r>
            <a:br>
              <a:rPr lang="cs-CZ" sz="2400" b="1" dirty="0" smtClean="0">
                <a:latin typeface="Arial Black" pitchFamily="34" charset="0"/>
              </a:rPr>
            </a:br>
            <a:r>
              <a:rPr lang="cs-CZ" sz="2400" b="1" dirty="0" smtClean="0">
                <a:latin typeface="Arial Black" pitchFamily="34" charset="0"/>
              </a:rPr>
              <a:t/>
            </a:r>
            <a:br>
              <a:rPr lang="cs-CZ" sz="2400" b="1" dirty="0" smtClean="0">
                <a:latin typeface="Arial Black" pitchFamily="34" charset="0"/>
              </a:rPr>
            </a:br>
            <a:r>
              <a:rPr lang="cs-CZ" sz="2400" b="1" dirty="0" smtClean="0">
                <a:latin typeface="Arial Black" pitchFamily="34" charset="0"/>
              </a:rPr>
              <a:t>Používá se u dopravních prostředků malé velikosti (in the car, in the taxi)</a:t>
            </a:r>
          </a:p>
          <a:p>
            <a:endParaRPr lang="cs-CZ" sz="2400" b="1" dirty="0" smtClean="0">
              <a:latin typeface="Arial Black" pitchFamily="34" charset="0"/>
            </a:endParaRPr>
          </a:p>
          <a:p>
            <a:r>
              <a:rPr lang="cs-CZ" sz="2400" b="1" dirty="0" smtClean="0">
                <a:latin typeface="Arial Black" pitchFamily="34" charset="0"/>
              </a:rPr>
              <a:t>Příklad:</a:t>
            </a:r>
          </a:p>
          <a:p>
            <a:r>
              <a:rPr lang="cs-CZ" sz="2400" b="1" dirty="0" smtClean="0">
                <a:solidFill>
                  <a:srgbClr val="FF0000"/>
                </a:solidFill>
                <a:latin typeface="Arial Black" pitchFamily="34" charset="0"/>
              </a:rPr>
              <a:t>He is in a taxi. </a:t>
            </a:r>
            <a:r>
              <a:rPr lang="cs-CZ" sz="2400" b="1" dirty="0" smtClean="0">
                <a:latin typeface="Arial Black" pitchFamily="34" charset="0"/>
              </a:rPr>
              <a:t>(Je v </a:t>
            </a:r>
            <a:r>
              <a:rPr lang="cs-CZ" sz="2400" b="1" dirty="0" err="1" smtClean="0">
                <a:latin typeface="Arial Black" pitchFamily="34" charset="0"/>
              </a:rPr>
              <a:t>taxiku</a:t>
            </a:r>
            <a:r>
              <a:rPr lang="cs-CZ" sz="2400" b="1" dirty="0" smtClean="0">
                <a:latin typeface="Arial Black" pitchFamily="34" charset="0"/>
              </a:rPr>
              <a:t>.)</a:t>
            </a:r>
            <a:br>
              <a:rPr lang="cs-CZ" sz="2400" b="1" dirty="0" smtClean="0">
                <a:latin typeface="Arial Black" pitchFamily="34" charset="0"/>
              </a:rPr>
            </a:br>
            <a:endParaRPr lang="cs-CZ" sz="2400" b="1" dirty="0" smtClean="0">
              <a:latin typeface="Arial Black" pitchFamily="34" charset="0"/>
            </a:endParaRPr>
          </a:p>
          <a:p>
            <a:r>
              <a:rPr lang="cs-CZ" sz="2400" b="1" dirty="0" smtClean="0">
                <a:latin typeface="Arial Black" pitchFamily="34" charset="0"/>
              </a:rPr>
              <a:t/>
            </a:r>
            <a:br>
              <a:rPr lang="cs-CZ" sz="2400" b="1" dirty="0" smtClean="0">
                <a:latin typeface="Arial Black" pitchFamily="34" charset="0"/>
              </a:rPr>
            </a:br>
            <a:r>
              <a:rPr lang="cs-CZ" b="1" dirty="0" smtClean="0"/>
              <a:t/>
            </a:r>
            <a:br>
              <a:rPr lang="cs-CZ" b="1" dirty="0" smtClean="0"/>
            </a:b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i="1" dirty="0" smtClean="0">
                <a:solidFill>
                  <a:srgbClr val="FF0000"/>
                </a:solidFill>
                <a:latin typeface="Arial Black" pitchFamily="34" charset="0"/>
              </a:rPr>
              <a:t>on</a:t>
            </a:r>
            <a:r>
              <a:rPr lang="cs-CZ" sz="2800" b="1" dirty="0" smtClean="0">
                <a:solidFill>
                  <a:srgbClr val="FF0000"/>
                </a:solidFill>
                <a:latin typeface="Arial Black" pitchFamily="34" charset="0"/>
              </a:rPr>
              <a:t> -</a:t>
            </a:r>
            <a:r>
              <a:rPr lang="cs-CZ" sz="2800" b="1" dirty="0" smtClean="0">
                <a:latin typeface="Arial Black" pitchFamily="34" charset="0"/>
              </a:rPr>
              <a:t> </a:t>
            </a:r>
            <a:r>
              <a:rPr lang="cs-CZ" sz="3200" b="1" dirty="0" smtClean="0">
                <a:latin typeface="Arial Black" pitchFamily="34" charset="0"/>
              </a:rPr>
              <a:t>používáme k vyjádření polohy na povrchu.</a:t>
            </a:r>
          </a:p>
          <a:p>
            <a:endParaRPr lang="cs-CZ" sz="2400" b="1" dirty="0" smtClean="0">
              <a:latin typeface="Arial Black" pitchFamily="34" charset="0"/>
            </a:endParaRPr>
          </a:p>
          <a:p>
            <a:r>
              <a:rPr lang="cs-CZ" sz="2400" b="1" dirty="0" smtClean="0">
                <a:latin typeface="Arial Black" pitchFamily="34" charset="0"/>
              </a:rPr>
              <a:t>Příklad:</a:t>
            </a:r>
          </a:p>
          <a:p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The </a:t>
            </a:r>
            <a:r>
              <a:rPr lang="cs-CZ" sz="3200" b="1" dirty="0" err="1" smtClean="0">
                <a:solidFill>
                  <a:srgbClr val="FFC000"/>
                </a:solidFill>
                <a:latin typeface="Arial Black" pitchFamily="34" charset="0"/>
              </a:rPr>
              <a:t>cat</a:t>
            </a:r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 is on the table. </a:t>
            </a:r>
            <a:r>
              <a:rPr lang="cs-CZ" sz="2800" b="1" dirty="0" smtClean="0">
                <a:latin typeface="Arial Black" pitchFamily="34" charset="0"/>
              </a:rPr>
              <a:t>(Kočka je na stole.)</a:t>
            </a:r>
            <a:br>
              <a:rPr lang="cs-CZ" sz="2800" b="1" dirty="0" smtClean="0">
                <a:latin typeface="Arial Black" pitchFamily="34" charset="0"/>
              </a:rPr>
            </a:br>
            <a:endParaRPr lang="cs-CZ" sz="2800" b="1" dirty="0" smtClean="0">
              <a:latin typeface="Arial Black" pitchFamily="34" charset="0"/>
            </a:endParaRPr>
          </a:p>
          <a:p>
            <a:r>
              <a:rPr lang="cs-CZ" sz="3200" b="1" dirty="0" err="1" smtClean="0">
                <a:solidFill>
                  <a:srgbClr val="C00000"/>
                </a:solidFill>
                <a:latin typeface="Arial Black" pitchFamily="34" charset="0"/>
              </a:rPr>
              <a:t>There</a:t>
            </a:r>
            <a:r>
              <a:rPr lang="cs-CZ" sz="3200" b="1" dirty="0" smtClean="0">
                <a:solidFill>
                  <a:srgbClr val="C00000"/>
                </a:solidFill>
                <a:latin typeface="Arial Black" pitchFamily="34" charset="0"/>
              </a:rPr>
              <a:t> is a </a:t>
            </a:r>
            <a:r>
              <a:rPr lang="cs-CZ" sz="3200" b="1" dirty="0" err="1" smtClean="0">
                <a:solidFill>
                  <a:srgbClr val="C00000"/>
                </a:solidFill>
                <a:latin typeface="Arial Black" pitchFamily="34" charset="0"/>
              </a:rPr>
              <a:t>bee</a:t>
            </a:r>
            <a:r>
              <a:rPr lang="cs-CZ" sz="3200" b="1" dirty="0" smtClean="0">
                <a:solidFill>
                  <a:srgbClr val="C00000"/>
                </a:solidFill>
                <a:latin typeface="Arial Black" pitchFamily="34" charset="0"/>
              </a:rPr>
              <a:t> on the </a:t>
            </a:r>
            <a:r>
              <a:rPr lang="cs-CZ" sz="3200" b="1" dirty="0" err="1" smtClean="0">
                <a:solidFill>
                  <a:srgbClr val="C00000"/>
                </a:solidFill>
                <a:latin typeface="Arial Black" pitchFamily="34" charset="0"/>
              </a:rPr>
              <a:t>wall</a:t>
            </a:r>
            <a:r>
              <a:rPr lang="cs-CZ" sz="3200" b="1" dirty="0" smtClean="0">
                <a:solidFill>
                  <a:srgbClr val="C00000"/>
                </a:solidFill>
                <a:latin typeface="Arial Black" pitchFamily="34" charset="0"/>
              </a:rPr>
              <a:t>. </a:t>
            </a:r>
            <a:r>
              <a:rPr lang="cs-CZ" sz="2800" b="1" dirty="0" smtClean="0">
                <a:latin typeface="Arial Black" pitchFamily="34" charset="0"/>
              </a:rPr>
              <a:t>(Na stěně je moucha.)</a:t>
            </a:r>
            <a:br>
              <a:rPr lang="cs-CZ" sz="2800" b="1" dirty="0" smtClean="0">
                <a:latin typeface="Arial Black" pitchFamily="34" charset="0"/>
              </a:rPr>
            </a:br>
            <a:endParaRPr lang="cs-CZ" sz="2800" b="1" dirty="0" smtClean="0">
              <a:latin typeface="Arial Black" pitchFamily="34" charset="0"/>
            </a:endParaRPr>
          </a:p>
          <a:p>
            <a:r>
              <a:rPr lang="cs-CZ" sz="3200" b="1" dirty="0" smtClean="0">
                <a:solidFill>
                  <a:srgbClr val="0070C0"/>
                </a:solidFill>
                <a:latin typeface="Arial Black" pitchFamily="34" charset="0"/>
              </a:rPr>
              <a:t>The </a:t>
            </a:r>
            <a:r>
              <a:rPr lang="cs-CZ" sz="3200" b="1" dirty="0" err="1" smtClean="0">
                <a:solidFill>
                  <a:srgbClr val="0070C0"/>
                </a:solidFill>
                <a:latin typeface="Arial Black" pitchFamily="34" charset="0"/>
              </a:rPr>
              <a:t>mouse</a:t>
            </a:r>
            <a:r>
              <a:rPr lang="cs-CZ" sz="3200" b="1" dirty="0" smtClean="0">
                <a:solidFill>
                  <a:srgbClr val="0070C0"/>
                </a:solidFill>
                <a:latin typeface="Arial Black" pitchFamily="34" charset="0"/>
              </a:rPr>
              <a:t> is on the </a:t>
            </a:r>
            <a:r>
              <a:rPr lang="cs-CZ" sz="3200" b="1" dirty="0" err="1" smtClean="0">
                <a:solidFill>
                  <a:srgbClr val="0070C0"/>
                </a:solidFill>
                <a:latin typeface="Arial Black" pitchFamily="34" charset="0"/>
              </a:rPr>
              <a:t>roof</a:t>
            </a:r>
            <a:r>
              <a:rPr lang="cs-CZ" sz="3200" b="1" dirty="0" smtClean="0">
                <a:solidFill>
                  <a:srgbClr val="0070C0"/>
                </a:solidFill>
                <a:latin typeface="Arial Black" pitchFamily="34" charset="0"/>
              </a:rPr>
              <a:t>. </a:t>
            </a:r>
            <a:r>
              <a:rPr lang="cs-CZ" sz="2800" b="1" dirty="0" smtClean="0">
                <a:latin typeface="Arial Black" pitchFamily="34" charset="0"/>
              </a:rPr>
              <a:t>(Myš je na střeše.)</a:t>
            </a:r>
            <a:br>
              <a:rPr lang="cs-CZ" sz="2800" b="1" dirty="0" smtClean="0">
                <a:latin typeface="Arial Black" pitchFamily="34" charset="0"/>
              </a:rPr>
            </a:br>
            <a:endParaRPr lang="cs-CZ" sz="2800" b="1" dirty="0" smtClean="0">
              <a:latin typeface="Arial Black" pitchFamily="34" charset="0"/>
            </a:endParaRPr>
          </a:p>
          <a:p>
            <a:r>
              <a:rPr lang="cs-CZ" sz="3200" b="1" dirty="0" err="1" smtClean="0">
                <a:solidFill>
                  <a:srgbClr val="00B050"/>
                </a:solidFill>
                <a:latin typeface="Arial Black" pitchFamily="34" charset="0"/>
              </a:rPr>
              <a:t>There</a:t>
            </a:r>
            <a:r>
              <a:rPr lang="cs-CZ" sz="3200" b="1" dirty="0" smtClean="0">
                <a:solidFill>
                  <a:srgbClr val="00B050"/>
                </a:solidFill>
                <a:latin typeface="Arial Black" pitchFamily="34" charset="0"/>
              </a:rPr>
              <a:t> is a </a:t>
            </a:r>
            <a:r>
              <a:rPr lang="cs-CZ" sz="3200" b="1" dirty="0" err="1" smtClean="0">
                <a:solidFill>
                  <a:srgbClr val="00B050"/>
                </a:solidFill>
                <a:latin typeface="Arial Black" pitchFamily="34" charset="0"/>
              </a:rPr>
              <a:t>spider</a:t>
            </a:r>
            <a:r>
              <a:rPr lang="cs-CZ" sz="3200" b="1" dirty="0" smtClean="0">
                <a:solidFill>
                  <a:srgbClr val="00B050"/>
                </a:solidFill>
                <a:latin typeface="Arial Black" pitchFamily="34" charset="0"/>
              </a:rPr>
              <a:t> on the </a:t>
            </a:r>
            <a:r>
              <a:rPr lang="cs-CZ" sz="3200" b="1" dirty="0" err="1" smtClean="0">
                <a:solidFill>
                  <a:srgbClr val="00B050"/>
                </a:solidFill>
                <a:latin typeface="Arial Black" pitchFamily="34" charset="0"/>
              </a:rPr>
              <a:t>ceiling</a:t>
            </a:r>
            <a:r>
              <a:rPr lang="cs-CZ" sz="3200" b="1" dirty="0" smtClean="0">
                <a:solidFill>
                  <a:srgbClr val="00B050"/>
                </a:solidFill>
                <a:latin typeface="Arial Black" pitchFamily="34" charset="0"/>
              </a:rPr>
              <a:t>. </a:t>
            </a:r>
            <a:r>
              <a:rPr lang="cs-CZ" sz="2800" b="1" dirty="0" smtClean="0">
                <a:latin typeface="Arial Black" pitchFamily="34" charset="0"/>
              </a:rPr>
              <a:t>(Na stropě je pavouk.)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58847"/>
            <a:ext cx="9144000" cy="72019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i="1" dirty="0" smtClean="0">
                <a:solidFill>
                  <a:srgbClr val="FF0000"/>
                </a:solidFill>
                <a:latin typeface="Arial Black" pitchFamily="34" charset="0"/>
              </a:rPr>
              <a:t>in front </a:t>
            </a:r>
            <a:r>
              <a:rPr lang="cs-CZ" sz="3200" b="1" i="1" dirty="0" err="1" smtClean="0">
                <a:solidFill>
                  <a:srgbClr val="FF0000"/>
                </a:solidFill>
                <a:latin typeface="Arial Black" pitchFamily="34" charset="0"/>
              </a:rPr>
              <a:t>of</a:t>
            </a:r>
            <a:r>
              <a:rPr lang="cs-CZ" sz="3200" b="1" i="1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cs-CZ" sz="3200" b="1" i="1" dirty="0" smtClean="0">
                <a:latin typeface="Arial Black" pitchFamily="34" charset="0"/>
              </a:rPr>
              <a:t>= </a:t>
            </a:r>
            <a:r>
              <a:rPr lang="cs-CZ" sz="3200" b="1" i="1" dirty="0" smtClean="0">
                <a:solidFill>
                  <a:srgbClr val="00B050"/>
                </a:solidFill>
                <a:latin typeface="Arial Black" pitchFamily="34" charset="0"/>
              </a:rPr>
              <a:t>před</a:t>
            </a:r>
            <a:r>
              <a:rPr lang="cs-CZ" sz="2800" b="1" dirty="0" smtClean="0">
                <a:latin typeface="Arial Black" pitchFamily="34" charset="0"/>
              </a:rPr>
              <a:t/>
            </a:r>
            <a:br>
              <a:rPr lang="cs-CZ" sz="2800" b="1" dirty="0" smtClean="0">
                <a:latin typeface="Arial Black" pitchFamily="34" charset="0"/>
              </a:rPr>
            </a:br>
            <a:endParaRPr lang="cs-CZ" sz="2800" b="1" dirty="0" smtClean="0">
              <a:latin typeface="Arial Black" pitchFamily="34" charset="0"/>
            </a:endParaRPr>
          </a:p>
          <a:p>
            <a:r>
              <a:rPr lang="cs-CZ" sz="3200" b="1" dirty="0" err="1" smtClean="0">
                <a:solidFill>
                  <a:srgbClr val="FFC000"/>
                </a:solidFill>
                <a:latin typeface="Arial Black" pitchFamily="34" charset="0"/>
              </a:rPr>
              <a:t>There</a:t>
            </a:r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 is a </a:t>
            </a:r>
            <a:r>
              <a:rPr lang="cs-CZ" sz="3200" b="1" dirty="0" err="1" smtClean="0">
                <a:solidFill>
                  <a:srgbClr val="FFC000"/>
                </a:solidFill>
                <a:latin typeface="Arial Black" pitchFamily="34" charset="0"/>
              </a:rPr>
              <a:t>tree</a:t>
            </a:r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 in front </a:t>
            </a:r>
            <a:r>
              <a:rPr lang="cs-CZ" sz="3200" b="1" dirty="0" err="1" smtClean="0">
                <a:solidFill>
                  <a:srgbClr val="FFC000"/>
                </a:solidFill>
                <a:latin typeface="Arial Black" pitchFamily="34" charset="0"/>
              </a:rPr>
              <a:t>of</a:t>
            </a:r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 the house. </a:t>
            </a:r>
            <a:r>
              <a:rPr lang="cs-CZ" sz="2800" b="1" dirty="0" smtClean="0">
                <a:latin typeface="Arial Black" pitchFamily="34" charset="0"/>
              </a:rPr>
              <a:t>(Před domem je strom.)</a:t>
            </a:r>
            <a:br>
              <a:rPr lang="cs-CZ" sz="2800" b="1" dirty="0" smtClean="0">
                <a:latin typeface="Arial Black" pitchFamily="34" charset="0"/>
              </a:rPr>
            </a:br>
            <a:endParaRPr lang="cs-CZ" sz="2800" b="1" dirty="0" smtClean="0">
              <a:latin typeface="Arial Black" pitchFamily="34" charset="0"/>
            </a:endParaRPr>
          </a:p>
          <a:p>
            <a:r>
              <a:rPr lang="cs-CZ" sz="3200" b="1" dirty="0" err="1" smtClean="0">
                <a:solidFill>
                  <a:schemeClr val="bg2">
                    <a:lumMod val="50000"/>
                  </a:schemeClr>
                </a:solidFill>
                <a:latin typeface="Arial Black" pitchFamily="34" charset="0"/>
              </a:rPr>
              <a:t>Why</a:t>
            </a:r>
            <a:r>
              <a:rPr lang="cs-CZ" sz="3200" b="1" dirty="0" smtClean="0">
                <a:solidFill>
                  <a:schemeClr val="bg2">
                    <a:lumMod val="50000"/>
                  </a:schemeClr>
                </a:solidFill>
                <a:latin typeface="Arial Black" pitchFamily="34" charset="0"/>
              </a:rPr>
              <a:t> are </a:t>
            </a:r>
            <a:r>
              <a:rPr lang="cs-CZ" sz="3200" b="1" dirty="0" err="1" smtClean="0">
                <a:solidFill>
                  <a:schemeClr val="bg2">
                    <a:lumMod val="50000"/>
                  </a:schemeClr>
                </a:solidFill>
                <a:latin typeface="Arial Black" pitchFamily="34" charset="0"/>
              </a:rPr>
              <a:t>you</a:t>
            </a:r>
            <a:r>
              <a:rPr lang="cs-CZ" sz="3200" b="1" dirty="0" smtClean="0">
                <a:solidFill>
                  <a:schemeClr val="bg2">
                    <a:lumMod val="50000"/>
                  </a:schemeClr>
                </a:solidFill>
                <a:latin typeface="Arial Black" pitchFamily="34" charset="0"/>
              </a:rPr>
              <a:t> </a:t>
            </a:r>
            <a:r>
              <a:rPr lang="cs-CZ" sz="3200" b="1" dirty="0" err="1" smtClean="0">
                <a:solidFill>
                  <a:schemeClr val="bg2">
                    <a:lumMod val="50000"/>
                  </a:schemeClr>
                </a:solidFill>
                <a:latin typeface="Arial Black" pitchFamily="34" charset="0"/>
              </a:rPr>
              <a:t>standing</a:t>
            </a:r>
            <a:r>
              <a:rPr lang="cs-CZ" sz="3200" b="1" dirty="0" smtClean="0">
                <a:solidFill>
                  <a:schemeClr val="bg2">
                    <a:lumMod val="50000"/>
                  </a:schemeClr>
                </a:solidFill>
                <a:latin typeface="Arial Black" pitchFamily="34" charset="0"/>
              </a:rPr>
              <a:t> in front </a:t>
            </a:r>
            <a:r>
              <a:rPr lang="cs-CZ" sz="3200" b="1" dirty="0" err="1" smtClean="0">
                <a:solidFill>
                  <a:schemeClr val="bg2">
                    <a:lumMod val="50000"/>
                  </a:schemeClr>
                </a:solidFill>
                <a:latin typeface="Arial Black" pitchFamily="34" charset="0"/>
              </a:rPr>
              <a:t>of</a:t>
            </a:r>
            <a:r>
              <a:rPr lang="cs-CZ" sz="3200" b="1" dirty="0" smtClean="0">
                <a:solidFill>
                  <a:schemeClr val="bg2">
                    <a:lumMod val="50000"/>
                  </a:schemeClr>
                </a:solidFill>
                <a:latin typeface="Arial Black" pitchFamily="34" charset="0"/>
              </a:rPr>
              <a:t> </a:t>
            </a:r>
            <a:r>
              <a:rPr lang="cs-CZ" sz="3200" b="1" dirty="0" err="1" smtClean="0">
                <a:solidFill>
                  <a:schemeClr val="bg2">
                    <a:lumMod val="50000"/>
                  </a:schemeClr>
                </a:solidFill>
                <a:latin typeface="Arial Black" pitchFamily="34" charset="0"/>
              </a:rPr>
              <a:t>me</a:t>
            </a:r>
            <a:r>
              <a:rPr lang="cs-CZ" sz="3200" b="1" dirty="0" smtClean="0">
                <a:solidFill>
                  <a:schemeClr val="bg2">
                    <a:lumMod val="50000"/>
                  </a:schemeClr>
                </a:solidFill>
                <a:latin typeface="Arial Black" pitchFamily="34" charset="0"/>
              </a:rPr>
              <a:t>? </a:t>
            </a:r>
            <a:r>
              <a:rPr lang="cs-CZ" sz="2800" b="1" dirty="0" smtClean="0">
                <a:latin typeface="Arial Black" pitchFamily="34" charset="0"/>
              </a:rPr>
              <a:t>(Proč přede mnou stojíš?)</a:t>
            </a:r>
            <a:br>
              <a:rPr lang="cs-CZ" sz="2800" b="1" dirty="0" smtClean="0">
                <a:latin typeface="Arial Black" pitchFamily="34" charset="0"/>
              </a:rPr>
            </a:br>
            <a:r>
              <a:rPr lang="cs-CZ" sz="2800" b="1" dirty="0" smtClean="0">
                <a:latin typeface="Arial Black" pitchFamily="34" charset="0"/>
              </a:rPr>
              <a:t/>
            </a:r>
            <a:br>
              <a:rPr lang="cs-CZ" sz="2800" b="1" dirty="0" smtClean="0">
                <a:latin typeface="Arial Black" pitchFamily="34" charset="0"/>
              </a:rPr>
            </a:br>
            <a:r>
              <a:rPr lang="cs-CZ" sz="3200" b="1" i="1" dirty="0" err="1" smtClean="0">
                <a:solidFill>
                  <a:srgbClr val="FF0000"/>
                </a:solidFill>
                <a:latin typeface="Arial Black" pitchFamily="34" charset="0"/>
              </a:rPr>
              <a:t>behind</a:t>
            </a:r>
            <a:r>
              <a:rPr lang="cs-CZ" sz="3200" b="1" i="1" dirty="0" smtClean="0">
                <a:latin typeface="Arial Black" pitchFamily="34" charset="0"/>
              </a:rPr>
              <a:t> = </a:t>
            </a:r>
            <a:r>
              <a:rPr lang="cs-CZ" sz="3200" b="1" i="1" dirty="0" smtClean="0">
                <a:solidFill>
                  <a:srgbClr val="00B050"/>
                </a:solidFill>
                <a:latin typeface="Arial Black" pitchFamily="34" charset="0"/>
              </a:rPr>
              <a:t>za</a:t>
            </a:r>
            <a:r>
              <a:rPr lang="cs-CZ" sz="2800" b="1" dirty="0" smtClean="0">
                <a:latin typeface="Arial Black" pitchFamily="34" charset="0"/>
              </a:rPr>
              <a:t/>
            </a:r>
            <a:br>
              <a:rPr lang="cs-CZ" sz="2800" b="1" dirty="0" smtClean="0">
                <a:latin typeface="Arial Black" pitchFamily="34" charset="0"/>
              </a:rPr>
            </a:br>
            <a:endParaRPr lang="cs-CZ" sz="2800" b="1" dirty="0" smtClean="0">
              <a:latin typeface="Arial Black" pitchFamily="34" charset="0"/>
            </a:endParaRPr>
          </a:p>
          <a:p>
            <a:r>
              <a:rPr lang="cs-CZ" sz="3200" b="1" dirty="0" smtClean="0">
                <a:solidFill>
                  <a:srgbClr val="FF0000"/>
                </a:solidFill>
                <a:latin typeface="Arial Black" pitchFamily="34" charset="0"/>
              </a:rPr>
              <a:t>The </a:t>
            </a:r>
            <a:r>
              <a:rPr lang="cs-CZ" sz="3200" b="1" dirty="0" err="1" smtClean="0">
                <a:solidFill>
                  <a:srgbClr val="FF0000"/>
                </a:solidFill>
                <a:latin typeface="Arial Black" pitchFamily="34" charset="0"/>
              </a:rPr>
              <a:t>bike</a:t>
            </a:r>
            <a:r>
              <a:rPr lang="cs-CZ" sz="3200" b="1" dirty="0" smtClean="0">
                <a:solidFill>
                  <a:srgbClr val="FF0000"/>
                </a:solidFill>
                <a:latin typeface="Arial Black" pitchFamily="34" charset="0"/>
              </a:rPr>
              <a:t> is </a:t>
            </a:r>
            <a:r>
              <a:rPr lang="cs-CZ" sz="3200" b="1" dirty="0" err="1" smtClean="0">
                <a:solidFill>
                  <a:srgbClr val="FF0000"/>
                </a:solidFill>
                <a:latin typeface="Arial Black" pitchFamily="34" charset="0"/>
              </a:rPr>
              <a:t>behind</a:t>
            </a:r>
            <a:r>
              <a:rPr lang="cs-CZ" sz="3200" b="1" dirty="0" smtClean="0">
                <a:solidFill>
                  <a:srgbClr val="FF0000"/>
                </a:solidFill>
                <a:latin typeface="Arial Black" pitchFamily="34" charset="0"/>
              </a:rPr>
              <a:t> the house. </a:t>
            </a:r>
            <a:r>
              <a:rPr lang="cs-CZ" sz="2800" b="1" dirty="0" smtClean="0">
                <a:latin typeface="Arial Black" pitchFamily="34" charset="0"/>
              </a:rPr>
              <a:t>(Za domem je kolo.)</a:t>
            </a:r>
          </a:p>
          <a:p>
            <a:endParaRPr lang="cs-CZ" sz="2800" b="1" dirty="0" smtClean="0">
              <a:solidFill>
                <a:srgbClr val="7030A0"/>
              </a:solidFill>
              <a:latin typeface="Arial Black" pitchFamily="34" charset="0"/>
            </a:endParaRPr>
          </a:p>
          <a:p>
            <a:r>
              <a:rPr lang="cs-CZ" sz="3200" b="1" dirty="0" smtClean="0">
                <a:solidFill>
                  <a:srgbClr val="7030A0"/>
                </a:solidFill>
                <a:latin typeface="Arial Black" pitchFamily="34" charset="0"/>
              </a:rPr>
              <a:t>He is </a:t>
            </a:r>
            <a:r>
              <a:rPr lang="cs-CZ" sz="3200" b="1" dirty="0" err="1" smtClean="0">
                <a:solidFill>
                  <a:srgbClr val="7030A0"/>
                </a:solidFill>
                <a:latin typeface="Arial Black" pitchFamily="34" charset="0"/>
              </a:rPr>
              <a:t>behind</a:t>
            </a:r>
            <a:r>
              <a:rPr lang="cs-CZ" sz="3200" b="1" dirty="0" smtClean="0">
                <a:solidFill>
                  <a:srgbClr val="7030A0"/>
                </a:solidFill>
                <a:latin typeface="Arial Black" pitchFamily="34" charset="0"/>
              </a:rPr>
              <a:t> </a:t>
            </a:r>
            <a:r>
              <a:rPr lang="cs-CZ" sz="3200" b="1" dirty="0" err="1" smtClean="0">
                <a:solidFill>
                  <a:srgbClr val="7030A0"/>
                </a:solidFill>
                <a:latin typeface="Arial Black" pitchFamily="34" charset="0"/>
              </a:rPr>
              <a:t>me</a:t>
            </a:r>
            <a:r>
              <a:rPr lang="cs-CZ" sz="3200" b="1" dirty="0" smtClean="0">
                <a:solidFill>
                  <a:srgbClr val="7030A0"/>
                </a:solidFill>
                <a:latin typeface="Arial Black" pitchFamily="34" charset="0"/>
              </a:rPr>
              <a:t>. </a:t>
            </a:r>
            <a:r>
              <a:rPr lang="cs-CZ" sz="2800" b="1" dirty="0" smtClean="0">
                <a:latin typeface="Arial Black" pitchFamily="34" charset="0"/>
              </a:rPr>
              <a:t>(Je za mnou.)</a:t>
            </a:r>
            <a:br>
              <a:rPr lang="cs-CZ" sz="2800" b="1" dirty="0" smtClean="0">
                <a:latin typeface="Arial Black" pitchFamily="34" charset="0"/>
              </a:rPr>
            </a:br>
            <a:r>
              <a:rPr lang="cs-CZ" sz="2800" b="1" dirty="0" smtClean="0"/>
              <a:t/>
            </a:r>
            <a:br>
              <a:rPr lang="cs-CZ" sz="2800" b="1" dirty="0" smtClean="0"/>
            </a:b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72019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cs-CZ" sz="2800" b="1" i="1" dirty="0" smtClean="0">
              <a:solidFill>
                <a:prstClr val="black"/>
              </a:solidFill>
            </a:endParaRPr>
          </a:p>
          <a:p>
            <a:pPr lvl="0"/>
            <a:r>
              <a:rPr lang="cs-CZ" sz="3200" b="1" i="1" dirty="0" err="1" smtClean="0">
                <a:solidFill>
                  <a:srgbClr val="FF0000"/>
                </a:solidFill>
                <a:latin typeface="Arial Black" pitchFamily="34" charset="0"/>
              </a:rPr>
              <a:t>under</a:t>
            </a:r>
            <a:r>
              <a:rPr lang="cs-CZ" sz="3200" b="1" i="1" dirty="0" smtClean="0">
                <a:solidFill>
                  <a:prstClr val="black"/>
                </a:solidFill>
                <a:latin typeface="Arial Black" pitchFamily="34" charset="0"/>
              </a:rPr>
              <a:t> = </a:t>
            </a:r>
            <a:r>
              <a:rPr lang="cs-CZ" sz="3200" b="1" i="1" dirty="0" smtClean="0">
                <a:solidFill>
                  <a:srgbClr val="00B050"/>
                </a:solidFill>
                <a:latin typeface="Arial Black" pitchFamily="34" charset="0"/>
              </a:rPr>
              <a:t>pod</a:t>
            </a:r>
            <a:r>
              <a:rPr lang="cs-CZ" sz="3200" b="1" dirty="0" smtClean="0">
                <a:solidFill>
                  <a:srgbClr val="00B050"/>
                </a:solidFill>
                <a:latin typeface="Arial Black" pitchFamily="34" charset="0"/>
              </a:rPr>
              <a:t> </a:t>
            </a:r>
            <a:r>
              <a:rPr lang="cs-CZ" sz="2800" b="1" dirty="0" smtClean="0">
                <a:solidFill>
                  <a:prstClr val="black"/>
                </a:solidFill>
                <a:latin typeface="Arial Black" pitchFamily="34" charset="0"/>
              </a:rPr>
              <a:t/>
            </a:r>
            <a:br>
              <a:rPr lang="cs-CZ" sz="2800" b="1" dirty="0" smtClean="0">
                <a:solidFill>
                  <a:prstClr val="black"/>
                </a:solidFill>
                <a:latin typeface="Arial Black" pitchFamily="34" charset="0"/>
              </a:rPr>
            </a:br>
            <a:endParaRPr lang="cs-CZ" sz="2800" b="1" dirty="0" smtClean="0">
              <a:solidFill>
                <a:prstClr val="black"/>
              </a:solidFill>
              <a:latin typeface="Arial Black" pitchFamily="34" charset="0"/>
            </a:endParaRPr>
          </a:p>
          <a:p>
            <a:pPr lvl="0"/>
            <a:r>
              <a:rPr lang="cs-CZ" sz="3200" b="1" dirty="0" smtClean="0">
                <a:solidFill>
                  <a:srgbClr val="7030A0"/>
                </a:solidFill>
                <a:latin typeface="Arial Black" pitchFamily="34" charset="0"/>
              </a:rPr>
              <a:t>The dog is </a:t>
            </a:r>
            <a:r>
              <a:rPr lang="cs-CZ" sz="3200" b="1" dirty="0" err="1" smtClean="0">
                <a:solidFill>
                  <a:srgbClr val="7030A0"/>
                </a:solidFill>
                <a:latin typeface="Arial Black" pitchFamily="34" charset="0"/>
              </a:rPr>
              <a:t>under</a:t>
            </a:r>
            <a:r>
              <a:rPr lang="cs-CZ" sz="3200" b="1" dirty="0" smtClean="0">
                <a:solidFill>
                  <a:srgbClr val="7030A0"/>
                </a:solidFill>
                <a:latin typeface="Arial Black" pitchFamily="34" charset="0"/>
              </a:rPr>
              <a:t> the table. </a:t>
            </a:r>
            <a:r>
              <a:rPr lang="cs-CZ" sz="2800" b="1" dirty="0" smtClean="0">
                <a:solidFill>
                  <a:prstClr val="black"/>
                </a:solidFill>
                <a:latin typeface="Arial Black" pitchFamily="34" charset="0"/>
              </a:rPr>
              <a:t>(Pod stolem je pes.)</a:t>
            </a:r>
            <a:br>
              <a:rPr lang="cs-CZ" sz="2800" b="1" dirty="0" smtClean="0">
                <a:solidFill>
                  <a:prstClr val="black"/>
                </a:solidFill>
                <a:latin typeface="Arial Black" pitchFamily="34" charset="0"/>
              </a:rPr>
            </a:br>
            <a:endParaRPr lang="cs-CZ" sz="2800" b="1" dirty="0" smtClean="0">
              <a:solidFill>
                <a:prstClr val="black"/>
              </a:solidFill>
              <a:latin typeface="Arial Black" pitchFamily="34" charset="0"/>
            </a:endParaRPr>
          </a:p>
          <a:p>
            <a:pPr lvl="0"/>
            <a:r>
              <a:rPr lang="cs-CZ" sz="3200" b="1" dirty="0" smtClean="0">
                <a:solidFill>
                  <a:prstClr val="black"/>
                </a:solidFill>
                <a:latin typeface="Arial Black" pitchFamily="34" charset="0"/>
              </a:rPr>
              <a:t>My </a:t>
            </a:r>
            <a:r>
              <a:rPr lang="cs-CZ" sz="3200" b="1" dirty="0" err="1" smtClean="0">
                <a:solidFill>
                  <a:prstClr val="black"/>
                </a:solidFill>
                <a:latin typeface="Arial Black" pitchFamily="34" charset="0"/>
              </a:rPr>
              <a:t>pencil</a:t>
            </a:r>
            <a:r>
              <a:rPr lang="cs-CZ" sz="3200" b="1" dirty="0" smtClean="0">
                <a:solidFill>
                  <a:prstClr val="black"/>
                </a:solidFill>
                <a:latin typeface="Arial Black" pitchFamily="34" charset="0"/>
              </a:rPr>
              <a:t> is </a:t>
            </a:r>
            <a:r>
              <a:rPr lang="cs-CZ" sz="3200" b="1" dirty="0" err="1" smtClean="0">
                <a:solidFill>
                  <a:prstClr val="black"/>
                </a:solidFill>
                <a:latin typeface="Arial Black" pitchFamily="34" charset="0"/>
              </a:rPr>
              <a:t>under</a:t>
            </a:r>
            <a:r>
              <a:rPr lang="cs-CZ" sz="3200" b="1" dirty="0" smtClean="0">
                <a:solidFill>
                  <a:prstClr val="black"/>
                </a:solidFill>
                <a:latin typeface="Arial Black" pitchFamily="34" charset="0"/>
              </a:rPr>
              <a:t> the </a:t>
            </a:r>
            <a:r>
              <a:rPr lang="cs-CZ" sz="3200" b="1" dirty="0" err="1" smtClean="0">
                <a:solidFill>
                  <a:prstClr val="black"/>
                </a:solidFill>
                <a:latin typeface="Arial Black" pitchFamily="34" charset="0"/>
              </a:rPr>
              <a:t>book</a:t>
            </a:r>
            <a:r>
              <a:rPr lang="cs-CZ" sz="3200" b="1" dirty="0" smtClean="0">
                <a:solidFill>
                  <a:prstClr val="black"/>
                </a:solidFill>
                <a:latin typeface="Arial Black" pitchFamily="34" charset="0"/>
              </a:rPr>
              <a:t>. </a:t>
            </a:r>
            <a:r>
              <a:rPr lang="cs-CZ" sz="2800" b="1" dirty="0" smtClean="0">
                <a:solidFill>
                  <a:prstClr val="black"/>
                </a:solidFill>
                <a:latin typeface="Arial Black" pitchFamily="34" charset="0"/>
              </a:rPr>
              <a:t>(Moje tužka je pod knihou.)</a:t>
            </a:r>
            <a:br>
              <a:rPr lang="cs-CZ" sz="2800" b="1" dirty="0" smtClean="0">
                <a:solidFill>
                  <a:prstClr val="black"/>
                </a:solidFill>
                <a:latin typeface="Arial Black" pitchFamily="34" charset="0"/>
              </a:rPr>
            </a:br>
            <a:r>
              <a:rPr lang="cs-CZ" sz="2800" b="1" dirty="0" smtClean="0">
                <a:solidFill>
                  <a:prstClr val="black"/>
                </a:solidFill>
                <a:latin typeface="Arial Black" pitchFamily="34" charset="0"/>
              </a:rPr>
              <a:t/>
            </a:r>
            <a:br>
              <a:rPr lang="cs-CZ" sz="2800" b="1" dirty="0" smtClean="0">
                <a:solidFill>
                  <a:prstClr val="black"/>
                </a:solidFill>
                <a:latin typeface="Arial Black" pitchFamily="34" charset="0"/>
              </a:rPr>
            </a:br>
            <a:endParaRPr lang="cs-CZ" sz="2800" b="1" dirty="0" smtClean="0">
              <a:solidFill>
                <a:prstClr val="black"/>
              </a:solidFill>
              <a:latin typeface="Arial Black" pitchFamily="34" charset="0"/>
            </a:endParaRPr>
          </a:p>
          <a:p>
            <a:pPr lvl="0"/>
            <a:r>
              <a:rPr lang="cs-CZ" sz="3200" b="1" i="1" dirty="0" err="1" smtClean="0">
                <a:solidFill>
                  <a:srgbClr val="FF0000"/>
                </a:solidFill>
                <a:latin typeface="Arial Black" pitchFamily="34" charset="0"/>
              </a:rPr>
              <a:t>next</a:t>
            </a:r>
            <a:r>
              <a:rPr lang="cs-CZ" sz="3200" b="1" i="1" dirty="0" smtClean="0">
                <a:solidFill>
                  <a:srgbClr val="FF0000"/>
                </a:solidFill>
                <a:latin typeface="Arial Black" pitchFamily="34" charset="0"/>
              </a:rPr>
              <a:t> to </a:t>
            </a:r>
            <a:r>
              <a:rPr lang="cs-CZ" sz="3200" b="1" i="1" dirty="0" smtClean="0">
                <a:solidFill>
                  <a:prstClr val="black"/>
                </a:solidFill>
                <a:latin typeface="Arial Black" pitchFamily="34" charset="0"/>
              </a:rPr>
              <a:t>= </a:t>
            </a:r>
            <a:r>
              <a:rPr lang="cs-CZ" sz="3200" b="1" i="1" dirty="0" smtClean="0">
                <a:solidFill>
                  <a:srgbClr val="00B050"/>
                </a:solidFill>
                <a:latin typeface="Arial Black" pitchFamily="34" charset="0"/>
              </a:rPr>
              <a:t>vedle</a:t>
            </a:r>
            <a:r>
              <a:rPr lang="cs-CZ" sz="3200" b="1" dirty="0" smtClean="0">
                <a:solidFill>
                  <a:srgbClr val="00B050"/>
                </a:solidFill>
                <a:latin typeface="Arial Black" pitchFamily="34" charset="0"/>
              </a:rPr>
              <a:t> </a:t>
            </a:r>
            <a:r>
              <a:rPr lang="cs-CZ" sz="2800" b="1" dirty="0" smtClean="0">
                <a:solidFill>
                  <a:prstClr val="black"/>
                </a:solidFill>
                <a:latin typeface="Arial Black" pitchFamily="34" charset="0"/>
              </a:rPr>
              <a:t/>
            </a:r>
            <a:br>
              <a:rPr lang="cs-CZ" sz="2800" b="1" dirty="0" smtClean="0">
                <a:solidFill>
                  <a:prstClr val="black"/>
                </a:solidFill>
                <a:latin typeface="Arial Black" pitchFamily="34" charset="0"/>
              </a:rPr>
            </a:br>
            <a:endParaRPr lang="cs-CZ" sz="2800" b="1" dirty="0" smtClean="0">
              <a:solidFill>
                <a:prstClr val="black"/>
              </a:solidFill>
              <a:latin typeface="Arial Black" pitchFamily="34" charset="0"/>
            </a:endParaRPr>
          </a:p>
          <a:p>
            <a:pPr lvl="0"/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The </a:t>
            </a:r>
            <a:r>
              <a:rPr lang="cs-CZ" sz="3200" b="1" dirty="0" err="1" smtClean="0">
                <a:solidFill>
                  <a:srgbClr val="FFC000"/>
                </a:solidFill>
                <a:latin typeface="Arial Black" pitchFamily="34" charset="0"/>
              </a:rPr>
              <a:t>flower</a:t>
            </a:r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 </a:t>
            </a:r>
            <a:r>
              <a:rPr lang="cs-CZ" sz="3200" b="1" dirty="0" err="1" smtClean="0">
                <a:solidFill>
                  <a:srgbClr val="FFC000"/>
                </a:solidFill>
                <a:latin typeface="Arial Black" pitchFamily="34" charset="0"/>
              </a:rPr>
              <a:t>shop</a:t>
            </a:r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 is </a:t>
            </a:r>
            <a:r>
              <a:rPr lang="cs-CZ" sz="3200" b="1" dirty="0" err="1" smtClean="0">
                <a:solidFill>
                  <a:srgbClr val="FFC000"/>
                </a:solidFill>
                <a:latin typeface="Arial Black" pitchFamily="34" charset="0"/>
              </a:rPr>
              <a:t>next</a:t>
            </a:r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 to the </a:t>
            </a:r>
            <a:r>
              <a:rPr lang="cs-CZ" sz="3200" b="1" dirty="0" err="1" smtClean="0">
                <a:solidFill>
                  <a:srgbClr val="FFC000"/>
                </a:solidFill>
                <a:latin typeface="Arial Black" pitchFamily="34" charset="0"/>
              </a:rPr>
              <a:t>cinema</a:t>
            </a:r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. </a:t>
            </a:r>
            <a:r>
              <a:rPr lang="cs-CZ" sz="3200" b="1" dirty="0" smtClean="0">
                <a:solidFill>
                  <a:prstClr val="black"/>
                </a:solidFill>
                <a:latin typeface="Arial Black" pitchFamily="34" charset="0"/>
              </a:rPr>
              <a:t>(Květinářství je vedle kina.)</a:t>
            </a:r>
            <a:r>
              <a:rPr lang="cs-CZ" sz="2800" b="1" dirty="0" smtClean="0">
                <a:solidFill>
                  <a:prstClr val="black"/>
                </a:solidFill>
                <a:latin typeface="Arial Black" pitchFamily="34" charset="0"/>
              </a:rPr>
              <a:t/>
            </a:r>
            <a:br>
              <a:rPr lang="cs-CZ" sz="2800" b="1" dirty="0" smtClean="0">
                <a:solidFill>
                  <a:prstClr val="black"/>
                </a:solidFill>
                <a:latin typeface="Arial Black" pitchFamily="34" charset="0"/>
              </a:rPr>
            </a:br>
            <a:endParaRPr lang="cs-CZ" sz="2800" b="1" dirty="0" smtClean="0">
              <a:solidFill>
                <a:prstClr val="black"/>
              </a:solidFill>
              <a:latin typeface="Arial Black" pitchFamily="34" charset="0"/>
            </a:endParaRPr>
          </a:p>
          <a:p>
            <a:pPr lvl="0"/>
            <a:r>
              <a:rPr lang="cs-CZ" b="1" dirty="0" smtClean="0">
                <a:solidFill>
                  <a:prstClr val="black"/>
                </a:solidFill>
                <a:latin typeface="Arial Black" pitchFamily="34" charset="0"/>
              </a:rPr>
              <a:t> </a:t>
            </a:r>
            <a:endParaRPr lang="cs-CZ" b="1" dirty="0">
              <a:solidFill>
                <a:prstClr val="black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85786" y="116632"/>
            <a:ext cx="11939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Doplň: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251520" y="785794"/>
            <a:ext cx="79208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  <a:latin typeface="Arial Black" pitchFamily="34" charset="0"/>
              </a:rPr>
              <a:t>The dog is ……. the </a:t>
            </a:r>
            <a:r>
              <a:rPr lang="cs-CZ" sz="2800" b="1" dirty="0" err="1" smtClean="0">
                <a:solidFill>
                  <a:srgbClr val="00B050"/>
                </a:solidFill>
                <a:latin typeface="Arial Black" pitchFamily="34" charset="0"/>
              </a:rPr>
              <a:t>garden</a:t>
            </a:r>
            <a:r>
              <a:rPr lang="cs-CZ" sz="2800" b="1" dirty="0" smtClean="0">
                <a:solidFill>
                  <a:srgbClr val="00B050"/>
                </a:solidFill>
                <a:latin typeface="Arial Black" pitchFamily="34" charset="0"/>
              </a:rPr>
              <a:t>.  </a:t>
            </a:r>
            <a:r>
              <a:rPr lang="cs-CZ" sz="2800" b="1" dirty="0" smtClean="0">
                <a:latin typeface="Arial Black" pitchFamily="34" charset="0"/>
              </a:rPr>
              <a:t>/v/</a:t>
            </a:r>
            <a:endParaRPr lang="cs-CZ" sz="2800" dirty="0"/>
          </a:p>
        </p:txBody>
      </p:sp>
      <p:sp>
        <p:nvSpPr>
          <p:cNvPr id="4" name="Obdélník 3"/>
          <p:cNvSpPr/>
          <p:nvPr/>
        </p:nvSpPr>
        <p:spPr>
          <a:xfrm>
            <a:off x="251520" y="1428736"/>
            <a:ext cx="69127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latin typeface="Arial Black" pitchFamily="34" charset="0"/>
              </a:rPr>
              <a:t>The </a:t>
            </a:r>
            <a:r>
              <a:rPr lang="cs-CZ" sz="2800" b="1" dirty="0" err="1" smtClean="0">
                <a:solidFill>
                  <a:srgbClr val="FF0000"/>
                </a:solidFill>
                <a:latin typeface="Arial Black" pitchFamily="34" charset="0"/>
              </a:rPr>
              <a:t>cat</a:t>
            </a:r>
            <a:r>
              <a:rPr lang="cs-CZ" sz="2800" b="1" dirty="0" smtClean="0">
                <a:solidFill>
                  <a:srgbClr val="FF0000"/>
                </a:solidFill>
                <a:latin typeface="Arial Black" pitchFamily="34" charset="0"/>
              </a:rPr>
              <a:t> is …… the table.  </a:t>
            </a:r>
            <a:r>
              <a:rPr lang="cs-CZ" sz="2800" b="1" dirty="0" smtClean="0">
                <a:latin typeface="Arial Black" pitchFamily="34" charset="0"/>
              </a:rPr>
              <a:t>/na/ </a:t>
            </a:r>
            <a:endParaRPr lang="cs-CZ" sz="2800" dirty="0"/>
          </a:p>
        </p:txBody>
      </p:sp>
      <p:sp>
        <p:nvSpPr>
          <p:cNvPr id="5" name="Obdélník 4"/>
          <p:cNvSpPr/>
          <p:nvPr/>
        </p:nvSpPr>
        <p:spPr>
          <a:xfrm>
            <a:off x="251520" y="2000240"/>
            <a:ext cx="88924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err="1" smtClean="0">
                <a:solidFill>
                  <a:srgbClr val="7030A0"/>
                </a:solidFill>
                <a:latin typeface="Arial Black" pitchFamily="34" charset="0"/>
              </a:rPr>
              <a:t>There</a:t>
            </a:r>
            <a:r>
              <a:rPr lang="cs-CZ" sz="2800" b="1" dirty="0" smtClean="0">
                <a:solidFill>
                  <a:srgbClr val="7030A0"/>
                </a:solidFill>
                <a:latin typeface="Arial Black" pitchFamily="34" charset="0"/>
              </a:rPr>
              <a:t> is a </a:t>
            </a:r>
            <a:r>
              <a:rPr lang="cs-CZ" sz="2800" b="1" dirty="0" err="1" smtClean="0">
                <a:solidFill>
                  <a:srgbClr val="7030A0"/>
                </a:solidFill>
                <a:latin typeface="Arial Black" pitchFamily="34" charset="0"/>
              </a:rPr>
              <a:t>tree</a:t>
            </a:r>
            <a:r>
              <a:rPr lang="cs-CZ" sz="2800" b="1" dirty="0" smtClean="0">
                <a:solidFill>
                  <a:srgbClr val="7030A0"/>
                </a:solidFill>
                <a:latin typeface="Arial Black" pitchFamily="34" charset="0"/>
              </a:rPr>
              <a:t> ………………. the house.  </a:t>
            </a:r>
            <a:r>
              <a:rPr lang="cs-CZ" sz="2800" b="1" dirty="0" smtClean="0">
                <a:latin typeface="Arial Black" pitchFamily="34" charset="0"/>
              </a:rPr>
              <a:t>/před/ </a:t>
            </a:r>
            <a:endParaRPr lang="cs-CZ" sz="2800" dirty="0"/>
          </a:p>
        </p:txBody>
      </p:sp>
      <p:sp>
        <p:nvSpPr>
          <p:cNvPr id="6" name="Obdélník 5"/>
          <p:cNvSpPr/>
          <p:nvPr/>
        </p:nvSpPr>
        <p:spPr>
          <a:xfrm>
            <a:off x="251520" y="2643182"/>
            <a:ext cx="82089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err="1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The</a:t>
            </a:r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cs-CZ" sz="2800" b="1" dirty="0" err="1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bike</a:t>
            </a:r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 is ……..……   the house.  </a:t>
            </a:r>
            <a:r>
              <a:rPr lang="cs-CZ" sz="2800" b="1" dirty="0" smtClean="0">
                <a:latin typeface="Arial Black" pitchFamily="34" charset="0"/>
              </a:rPr>
              <a:t>/za/ </a:t>
            </a:r>
            <a:endParaRPr lang="cs-CZ" sz="2800" dirty="0"/>
          </a:p>
        </p:txBody>
      </p:sp>
      <p:sp>
        <p:nvSpPr>
          <p:cNvPr id="7" name="Obdélník 6"/>
          <p:cNvSpPr/>
          <p:nvPr/>
        </p:nvSpPr>
        <p:spPr>
          <a:xfrm>
            <a:off x="251520" y="3357562"/>
            <a:ext cx="88924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err="1" smtClean="0">
                <a:solidFill>
                  <a:srgbClr val="FFC000"/>
                </a:solidFill>
                <a:latin typeface="Arial Black" pitchFamily="34" charset="0"/>
              </a:rPr>
              <a:t>The</a:t>
            </a:r>
            <a:r>
              <a:rPr lang="cs-CZ" sz="2800" b="1" dirty="0" smtClean="0">
                <a:solidFill>
                  <a:srgbClr val="FFC000"/>
                </a:solidFill>
                <a:latin typeface="Arial Black" pitchFamily="34" charset="0"/>
              </a:rPr>
              <a:t> hotel </a:t>
            </a:r>
            <a:r>
              <a:rPr lang="cs-CZ" sz="2800" b="1" dirty="0" err="1" smtClean="0">
                <a:solidFill>
                  <a:srgbClr val="FFC000"/>
                </a:solidFill>
                <a:latin typeface="Arial Black" pitchFamily="34" charset="0"/>
              </a:rPr>
              <a:t>is</a:t>
            </a:r>
            <a:r>
              <a:rPr lang="cs-CZ" sz="2800" b="1" dirty="0" smtClean="0">
                <a:solidFill>
                  <a:srgbClr val="FFC000"/>
                </a:solidFill>
                <a:latin typeface="Arial Black" pitchFamily="34" charset="0"/>
              </a:rPr>
              <a:t> ……………..  the </a:t>
            </a:r>
            <a:r>
              <a:rPr lang="cs-CZ" sz="2800" b="1" dirty="0" err="1" smtClean="0">
                <a:solidFill>
                  <a:srgbClr val="FFC000"/>
                </a:solidFill>
                <a:latin typeface="Arial Black" pitchFamily="34" charset="0"/>
              </a:rPr>
              <a:t>cinema</a:t>
            </a:r>
            <a:r>
              <a:rPr lang="cs-CZ" sz="2800" b="1" dirty="0" smtClean="0">
                <a:solidFill>
                  <a:srgbClr val="FFC000"/>
                </a:solidFill>
                <a:latin typeface="Arial Black" pitchFamily="34" charset="0"/>
              </a:rPr>
              <a:t>.  </a:t>
            </a:r>
            <a:r>
              <a:rPr lang="cs-CZ" sz="2800" b="1" dirty="0" smtClean="0">
                <a:latin typeface="Arial Black" pitchFamily="34" charset="0"/>
              </a:rPr>
              <a:t>/vedle/ </a:t>
            </a:r>
            <a:endParaRPr lang="cs-CZ" sz="2800" dirty="0"/>
          </a:p>
        </p:txBody>
      </p:sp>
      <p:sp>
        <p:nvSpPr>
          <p:cNvPr id="8" name="Obdélník 7"/>
          <p:cNvSpPr/>
          <p:nvPr/>
        </p:nvSpPr>
        <p:spPr>
          <a:xfrm>
            <a:off x="251520" y="4071942"/>
            <a:ext cx="7704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latin typeface="Arial Black" pitchFamily="34" charset="0"/>
              </a:rPr>
              <a:t>Her </a:t>
            </a:r>
            <a:r>
              <a:rPr lang="cs-CZ" sz="2800" b="1" dirty="0" err="1" smtClean="0">
                <a:solidFill>
                  <a:srgbClr val="FF0000"/>
                </a:solidFill>
                <a:latin typeface="Arial Black" pitchFamily="34" charset="0"/>
              </a:rPr>
              <a:t>keys</a:t>
            </a:r>
            <a:r>
              <a:rPr lang="cs-CZ" sz="2800" b="1" dirty="0" smtClean="0">
                <a:solidFill>
                  <a:srgbClr val="FF0000"/>
                </a:solidFill>
                <a:latin typeface="Arial Black" pitchFamily="34" charset="0"/>
              </a:rPr>
              <a:t> are …….  the bag.  </a:t>
            </a:r>
            <a:r>
              <a:rPr lang="cs-CZ" sz="2800" b="1" dirty="0" smtClean="0">
                <a:latin typeface="Arial Black" pitchFamily="34" charset="0"/>
              </a:rPr>
              <a:t>/v/ </a:t>
            </a:r>
            <a:endParaRPr lang="cs-CZ" sz="2800" dirty="0"/>
          </a:p>
        </p:txBody>
      </p:sp>
      <p:sp>
        <p:nvSpPr>
          <p:cNvPr id="9" name="Obdélník 8"/>
          <p:cNvSpPr/>
          <p:nvPr/>
        </p:nvSpPr>
        <p:spPr>
          <a:xfrm>
            <a:off x="251520" y="4714884"/>
            <a:ext cx="59766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>
                <a:solidFill>
                  <a:srgbClr val="7030A0"/>
                </a:solidFill>
                <a:latin typeface="Arial Black" pitchFamily="34" charset="0"/>
              </a:rPr>
              <a:t>The </a:t>
            </a:r>
            <a:r>
              <a:rPr lang="cs-CZ" sz="2800" b="1" dirty="0" err="1" smtClean="0">
                <a:solidFill>
                  <a:srgbClr val="7030A0"/>
                </a:solidFill>
                <a:latin typeface="Arial Black" pitchFamily="34" charset="0"/>
              </a:rPr>
              <a:t>cat</a:t>
            </a:r>
            <a:r>
              <a:rPr lang="cs-CZ" sz="2800" b="1" dirty="0" smtClean="0">
                <a:solidFill>
                  <a:srgbClr val="7030A0"/>
                </a:solidFill>
                <a:latin typeface="Arial Black" pitchFamily="34" charset="0"/>
              </a:rPr>
              <a:t> is …….  the box.  </a:t>
            </a:r>
            <a:r>
              <a:rPr lang="cs-CZ" sz="2800" b="1" dirty="0" smtClean="0">
                <a:latin typeface="Arial Black" pitchFamily="34" charset="0"/>
              </a:rPr>
              <a:t>/v/</a:t>
            </a:r>
            <a:endParaRPr lang="cs-CZ" sz="2800" dirty="0"/>
          </a:p>
        </p:txBody>
      </p:sp>
      <p:sp>
        <p:nvSpPr>
          <p:cNvPr id="10" name="Obdélník 9"/>
          <p:cNvSpPr/>
          <p:nvPr/>
        </p:nvSpPr>
        <p:spPr>
          <a:xfrm>
            <a:off x="251520" y="5357826"/>
            <a:ext cx="69847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latin typeface="Arial Black" pitchFamily="34" charset="0"/>
              </a:rPr>
              <a:t>He is …………….  the </a:t>
            </a:r>
            <a:r>
              <a:rPr lang="cs-CZ" sz="2800" b="1" dirty="0" err="1" smtClean="0">
                <a:solidFill>
                  <a:srgbClr val="FF0000"/>
                </a:solidFill>
                <a:latin typeface="Arial Black" pitchFamily="34" charset="0"/>
              </a:rPr>
              <a:t>door</a:t>
            </a:r>
            <a:r>
              <a:rPr lang="cs-CZ" sz="2800" b="1" dirty="0" smtClean="0">
                <a:solidFill>
                  <a:srgbClr val="FF0000"/>
                </a:solidFill>
                <a:latin typeface="Arial Black" pitchFamily="34" charset="0"/>
              </a:rPr>
              <a:t>.  </a:t>
            </a:r>
            <a:r>
              <a:rPr lang="cs-CZ" sz="2800" b="1" dirty="0" smtClean="0">
                <a:latin typeface="Arial Black" pitchFamily="34" charset="0"/>
              </a:rPr>
              <a:t>/za/ </a:t>
            </a:r>
            <a:endParaRPr lang="cs-CZ" sz="2800" dirty="0"/>
          </a:p>
        </p:txBody>
      </p:sp>
      <p:sp>
        <p:nvSpPr>
          <p:cNvPr id="11" name="Obdélník 10"/>
          <p:cNvSpPr/>
          <p:nvPr/>
        </p:nvSpPr>
        <p:spPr>
          <a:xfrm>
            <a:off x="251520" y="6072206"/>
            <a:ext cx="74888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  <a:latin typeface="Arial Black" pitchFamily="34" charset="0"/>
              </a:rPr>
              <a:t>The dog is ……………  the table.  </a:t>
            </a:r>
            <a:r>
              <a:rPr lang="cs-CZ" sz="2800" b="1" dirty="0" smtClean="0">
                <a:latin typeface="Arial Black" pitchFamily="34" charset="0"/>
              </a:rPr>
              <a:t>/pod/ 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3789040"/>
            <a:ext cx="7776864" cy="1754326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r>
              <a:rPr lang="en-US" sz="3600" dirty="0" smtClean="0"/>
              <a:t>The bear is in front of the </a:t>
            </a:r>
            <a:r>
              <a:rPr lang="cs-CZ" sz="3600" dirty="0" err="1" smtClean="0"/>
              <a:t>bike</a:t>
            </a:r>
            <a:r>
              <a:rPr lang="en-US" sz="3600" dirty="0" smtClean="0"/>
              <a:t>.</a:t>
            </a:r>
            <a:br>
              <a:rPr lang="en-US" sz="3600" dirty="0" smtClean="0"/>
            </a:br>
            <a:r>
              <a:rPr lang="en-US" sz="3600" dirty="0" smtClean="0"/>
              <a:t>The bear is on the </a:t>
            </a:r>
            <a:r>
              <a:rPr lang="cs-CZ" sz="3600" dirty="0" err="1" smtClean="0"/>
              <a:t>bike</a:t>
            </a:r>
            <a:r>
              <a:rPr lang="en-US" sz="3600" dirty="0" smtClean="0"/>
              <a:t>.</a:t>
            </a:r>
            <a:br>
              <a:rPr lang="en-US" sz="3600" dirty="0" smtClean="0"/>
            </a:br>
            <a:r>
              <a:rPr lang="en-US" sz="3600" dirty="0" smtClean="0"/>
              <a:t>The bear is behind the </a:t>
            </a:r>
            <a:r>
              <a:rPr lang="cs-CZ" sz="3600" dirty="0" err="1" smtClean="0"/>
              <a:t>bike</a:t>
            </a:r>
            <a:r>
              <a:rPr lang="en-US" sz="3600" dirty="0" smtClean="0"/>
              <a:t>.</a:t>
            </a:r>
            <a:endParaRPr lang="cs-CZ" sz="3600" dirty="0"/>
          </a:p>
        </p:txBody>
      </p:sp>
      <p:sp>
        <p:nvSpPr>
          <p:cNvPr id="3" name="Obdélník 2"/>
          <p:cNvSpPr/>
          <p:nvPr/>
        </p:nvSpPr>
        <p:spPr>
          <a:xfrm>
            <a:off x="251520" y="1214422"/>
            <a:ext cx="5091468" cy="646331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cs-CZ" sz="3600" dirty="0" err="1" smtClean="0">
                <a:solidFill>
                  <a:srgbClr val="FFFF00"/>
                </a:solidFill>
                <a:latin typeface="Algerian" pitchFamily="82" charset="0"/>
              </a:rPr>
              <a:t>Where</a:t>
            </a:r>
            <a:r>
              <a:rPr lang="cs-CZ" sz="3600" dirty="0" smtClean="0">
                <a:solidFill>
                  <a:srgbClr val="FFFF00"/>
                </a:solidFill>
                <a:latin typeface="Algerian" pitchFamily="82" charset="0"/>
              </a:rPr>
              <a:t> is the </a:t>
            </a:r>
            <a:r>
              <a:rPr lang="cs-CZ" sz="3600" dirty="0" err="1" smtClean="0">
                <a:solidFill>
                  <a:srgbClr val="FFFF00"/>
                </a:solidFill>
                <a:latin typeface="Algerian" pitchFamily="82" charset="0"/>
              </a:rPr>
              <a:t>bear</a:t>
            </a:r>
            <a:r>
              <a:rPr lang="cs-CZ" sz="3600" dirty="0" smtClean="0">
                <a:solidFill>
                  <a:srgbClr val="FFFF00"/>
                </a:solidFill>
                <a:latin typeface="Algerian" pitchFamily="82" charset="0"/>
              </a:rPr>
              <a:t>?</a:t>
            </a:r>
            <a:endParaRPr lang="cs-CZ" sz="3600" dirty="0">
              <a:solidFill>
                <a:srgbClr val="FFFF00"/>
              </a:solidFill>
              <a:latin typeface="Algerian" pitchFamily="82" charset="0"/>
            </a:endParaRPr>
          </a:p>
        </p:txBody>
      </p:sp>
      <p:pic>
        <p:nvPicPr>
          <p:cNvPr id="1026" name="Picture 2" descr="C:\Documents and Settings\holcnerovam\Local Settings\Temporary Internet Files\Content.IE5\41M7CPMV\MC90025112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357166"/>
            <a:ext cx="2390415" cy="35054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holcnerovam\Local Settings\Temporary Internet Files\Content.IE5\OX6VOT6B\MP90044658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85970" y="928670"/>
            <a:ext cx="4149339" cy="5357826"/>
          </a:xfrm>
          <a:prstGeom prst="rect">
            <a:avLst/>
          </a:prstGeom>
          <a:noFill/>
        </p:spPr>
      </p:pic>
      <p:sp>
        <p:nvSpPr>
          <p:cNvPr id="2" name="Obdélník 1"/>
          <p:cNvSpPr/>
          <p:nvPr/>
        </p:nvSpPr>
        <p:spPr>
          <a:xfrm>
            <a:off x="357158" y="2967335"/>
            <a:ext cx="6500842" cy="2862322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r>
              <a:rPr lang="en-US" sz="3600" dirty="0" smtClean="0"/>
              <a:t>The </a:t>
            </a:r>
            <a:r>
              <a:rPr lang="cs-CZ" sz="3600" dirty="0" err="1" smtClean="0"/>
              <a:t>mice</a:t>
            </a:r>
            <a:r>
              <a:rPr lang="cs-CZ" sz="3600" dirty="0" smtClean="0"/>
              <a:t> are </a:t>
            </a:r>
            <a:r>
              <a:rPr lang="en-US" sz="3600" dirty="0" smtClean="0"/>
              <a:t>behind the </a:t>
            </a:r>
            <a:r>
              <a:rPr lang="cs-CZ" sz="3600" dirty="0" smtClean="0"/>
              <a:t>table</a:t>
            </a:r>
            <a:r>
              <a:rPr lang="en-US" sz="3600" dirty="0" smtClean="0"/>
              <a:t>.</a:t>
            </a:r>
            <a:br>
              <a:rPr lang="en-US" sz="3600" dirty="0" smtClean="0"/>
            </a:br>
            <a:r>
              <a:rPr lang="en-US" sz="3600" dirty="0" smtClean="0"/>
              <a:t>The </a:t>
            </a:r>
            <a:r>
              <a:rPr lang="cs-CZ" sz="3600" dirty="0" err="1" smtClean="0"/>
              <a:t>mice</a:t>
            </a:r>
            <a:r>
              <a:rPr lang="cs-CZ" sz="3600" dirty="0" smtClean="0"/>
              <a:t> are </a:t>
            </a:r>
            <a:r>
              <a:rPr lang="en-US" sz="3600" dirty="0" smtClean="0"/>
              <a:t> under the </a:t>
            </a:r>
            <a:r>
              <a:rPr lang="cs-CZ" sz="3600" dirty="0" smtClean="0"/>
              <a:t>table</a:t>
            </a:r>
            <a:r>
              <a:rPr lang="en-US" sz="3600" dirty="0" smtClean="0"/>
              <a:t>.</a:t>
            </a:r>
            <a:br>
              <a:rPr lang="en-US" sz="3600" dirty="0" smtClean="0"/>
            </a:br>
            <a:r>
              <a:rPr lang="en-US" sz="3600" dirty="0" smtClean="0"/>
              <a:t>The </a:t>
            </a:r>
            <a:r>
              <a:rPr lang="cs-CZ" sz="3600" dirty="0" err="1" smtClean="0"/>
              <a:t>mice</a:t>
            </a:r>
            <a:r>
              <a:rPr lang="cs-CZ" sz="3600" dirty="0" smtClean="0"/>
              <a:t> are </a:t>
            </a:r>
            <a:r>
              <a:rPr lang="en-US" sz="3600" dirty="0" smtClean="0"/>
              <a:t>on the </a:t>
            </a:r>
            <a:r>
              <a:rPr lang="cs-CZ" sz="3600" dirty="0" smtClean="0"/>
              <a:t>table</a:t>
            </a:r>
            <a:r>
              <a:rPr lang="en-US" sz="3600" dirty="0" smtClean="0"/>
              <a:t>.</a:t>
            </a:r>
            <a:endParaRPr lang="cs-CZ" sz="3600" dirty="0"/>
          </a:p>
        </p:txBody>
      </p:sp>
      <p:sp>
        <p:nvSpPr>
          <p:cNvPr id="3" name="Obdélník 2"/>
          <p:cNvSpPr/>
          <p:nvPr/>
        </p:nvSpPr>
        <p:spPr>
          <a:xfrm>
            <a:off x="251520" y="642918"/>
            <a:ext cx="4891984" cy="1200329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cs-CZ" sz="3600" dirty="0" err="1" smtClean="0">
                <a:solidFill>
                  <a:srgbClr val="FFFF00"/>
                </a:solidFill>
                <a:latin typeface="Algerian" pitchFamily="82" charset="0"/>
              </a:rPr>
              <a:t>Where</a:t>
            </a:r>
            <a:r>
              <a:rPr lang="cs-CZ" sz="3600" dirty="0" smtClean="0">
                <a:solidFill>
                  <a:srgbClr val="FFFF00"/>
                </a:solidFill>
                <a:latin typeface="Algerian" pitchFamily="82" charset="0"/>
              </a:rPr>
              <a:t> are the </a:t>
            </a:r>
            <a:r>
              <a:rPr lang="cs-CZ" sz="3600" dirty="0" err="1" smtClean="0">
                <a:solidFill>
                  <a:srgbClr val="FFFF00"/>
                </a:solidFill>
                <a:latin typeface="Algerian" pitchFamily="82" charset="0"/>
              </a:rPr>
              <a:t>mice</a:t>
            </a:r>
            <a:r>
              <a:rPr lang="cs-CZ" sz="3600" dirty="0" smtClean="0">
                <a:solidFill>
                  <a:srgbClr val="FFFF00"/>
                </a:solidFill>
                <a:latin typeface="Algerian" pitchFamily="82" charset="0"/>
              </a:rPr>
              <a:t>?</a:t>
            </a:r>
            <a:endParaRPr lang="cs-CZ" sz="3600" dirty="0">
              <a:solidFill>
                <a:srgbClr val="FFFF00"/>
              </a:solidFill>
              <a:latin typeface="Algerian" pitchFamily="82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holcnerovam\Local Settings\Temporary Internet Files\Content.IE5\OX6VOT6B\MP90040367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72198" y="642629"/>
            <a:ext cx="2572868" cy="385742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785786" y="1268760"/>
            <a:ext cx="3966150" cy="646331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600" dirty="0" err="1" smtClean="0">
                <a:solidFill>
                  <a:srgbClr val="FFFF00"/>
                </a:solidFill>
                <a:latin typeface="Algerian" pitchFamily="82" charset="0"/>
              </a:rPr>
              <a:t>Where</a:t>
            </a:r>
            <a:r>
              <a:rPr lang="cs-CZ" sz="3600" dirty="0" smtClean="0">
                <a:solidFill>
                  <a:srgbClr val="FFFF00"/>
                </a:solidFill>
                <a:latin typeface="Algerian" pitchFamily="82" charset="0"/>
              </a:rPr>
              <a:t> is a man?</a:t>
            </a:r>
            <a:endParaRPr lang="cs-CZ" sz="3600" dirty="0">
              <a:solidFill>
                <a:srgbClr val="FFFF00"/>
              </a:solidFill>
              <a:latin typeface="Algerian" pitchFamily="82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00034" y="4077072"/>
            <a:ext cx="6952286" cy="1754326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A man is on the </a:t>
            </a:r>
            <a:r>
              <a:rPr lang="cs-CZ" sz="3600" dirty="0" err="1" smtClean="0"/>
              <a:t>horse</a:t>
            </a:r>
            <a:r>
              <a:rPr lang="cs-CZ" sz="3600" dirty="0" smtClean="0"/>
              <a:t>.</a:t>
            </a:r>
          </a:p>
          <a:p>
            <a:r>
              <a:rPr lang="cs-CZ" sz="3600" dirty="0" smtClean="0"/>
              <a:t>A man is </a:t>
            </a:r>
            <a:r>
              <a:rPr lang="cs-CZ" sz="3600" dirty="0" err="1" smtClean="0"/>
              <a:t>under</a:t>
            </a:r>
            <a:r>
              <a:rPr lang="cs-CZ" sz="3600" dirty="0" smtClean="0"/>
              <a:t> the </a:t>
            </a:r>
            <a:r>
              <a:rPr lang="cs-CZ" sz="3600" dirty="0" err="1" smtClean="0"/>
              <a:t>horse</a:t>
            </a:r>
            <a:r>
              <a:rPr lang="cs-CZ" sz="3600" dirty="0" smtClean="0"/>
              <a:t>.</a:t>
            </a:r>
          </a:p>
          <a:p>
            <a:r>
              <a:rPr lang="cs-CZ" sz="3600" dirty="0" smtClean="0"/>
              <a:t>A man is </a:t>
            </a:r>
            <a:r>
              <a:rPr lang="cs-CZ" sz="3600" dirty="0" err="1" smtClean="0"/>
              <a:t>next</a:t>
            </a:r>
            <a:r>
              <a:rPr lang="cs-CZ" sz="3600" dirty="0" smtClean="0"/>
              <a:t> to the </a:t>
            </a:r>
            <a:r>
              <a:rPr lang="cs-CZ" sz="3600" dirty="0" err="1" smtClean="0"/>
              <a:t>horse</a:t>
            </a:r>
            <a:r>
              <a:rPr lang="cs-CZ" sz="3600" dirty="0" smtClean="0"/>
              <a:t>.</a:t>
            </a:r>
            <a:endParaRPr lang="cs-CZ" sz="36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857224" y="928670"/>
            <a:ext cx="4674975" cy="646331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cs-CZ" sz="3600" dirty="0" err="1" smtClean="0">
                <a:solidFill>
                  <a:srgbClr val="FFFF00"/>
                </a:solidFill>
                <a:latin typeface="Algerian" pitchFamily="82" charset="0"/>
              </a:rPr>
              <a:t>Where</a:t>
            </a:r>
            <a:r>
              <a:rPr lang="cs-CZ" sz="3600" dirty="0" smtClean="0">
                <a:solidFill>
                  <a:srgbClr val="FFFF00"/>
                </a:solidFill>
                <a:latin typeface="Algerian" pitchFamily="82" charset="0"/>
              </a:rPr>
              <a:t> is the </a:t>
            </a:r>
            <a:r>
              <a:rPr lang="cs-CZ" sz="3600" dirty="0" err="1" smtClean="0">
                <a:solidFill>
                  <a:srgbClr val="FFFF00"/>
                </a:solidFill>
                <a:latin typeface="Algerian" pitchFamily="82" charset="0"/>
              </a:rPr>
              <a:t>frog</a:t>
            </a:r>
            <a:r>
              <a:rPr lang="cs-CZ" sz="3600" dirty="0" smtClean="0">
                <a:solidFill>
                  <a:srgbClr val="FFFF00"/>
                </a:solidFill>
                <a:latin typeface="Algerian" pitchFamily="82" charset="0"/>
              </a:rPr>
              <a:t>?</a:t>
            </a:r>
            <a:endParaRPr lang="cs-CZ" sz="3600" dirty="0">
              <a:solidFill>
                <a:srgbClr val="FFFF00"/>
              </a:solidFill>
              <a:latin typeface="Algerian" pitchFamily="82" charset="0"/>
            </a:endParaRPr>
          </a:p>
        </p:txBody>
      </p:sp>
      <p:pic>
        <p:nvPicPr>
          <p:cNvPr id="4098" name="Picture 2" descr="C:\Documents and Settings\holcnerovam\Local Settings\Temporary Internet Files\Content.IE5\KHQ381E3\MP90044657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75007" y="1714488"/>
            <a:ext cx="4368993" cy="3373834"/>
          </a:xfrm>
          <a:prstGeom prst="rect">
            <a:avLst/>
          </a:prstGeom>
          <a:noFill/>
        </p:spPr>
      </p:pic>
      <p:sp>
        <p:nvSpPr>
          <p:cNvPr id="2" name="Obdélník 1"/>
          <p:cNvSpPr/>
          <p:nvPr/>
        </p:nvSpPr>
        <p:spPr>
          <a:xfrm>
            <a:off x="251520" y="3645024"/>
            <a:ext cx="5688632" cy="2308324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r>
              <a:rPr lang="en-US" sz="3600" dirty="0" smtClean="0"/>
              <a:t>The frog is in the </a:t>
            </a:r>
            <a:r>
              <a:rPr lang="cs-CZ" sz="3600" dirty="0" err="1" smtClean="0"/>
              <a:t>snake</a:t>
            </a:r>
            <a:r>
              <a:rPr lang="cs-CZ" sz="3600" dirty="0" smtClean="0"/>
              <a:t>.</a:t>
            </a: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3600" dirty="0" smtClean="0"/>
              <a:t> The frog is </a:t>
            </a:r>
            <a:r>
              <a:rPr lang="cs-CZ" sz="3600" dirty="0" smtClean="0"/>
              <a:t>in front </a:t>
            </a:r>
            <a:r>
              <a:rPr lang="cs-CZ" sz="3600" dirty="0" err="1" smtClean="0"/>
              <a:t>of</a:t>
            </a:r>
            <a:r>
              <a:rPr lang="cs-CZ" sz="3600" dirty="0" smtClean="0"/>
              <a:t> the </a:t>
            </a:r>
            <a:r>
              <a:rPr lang="cs-CZ" sz="3600" dirty="0" err="1" smtClean="0"/>
              <a:t>snake</a:t>
            </a:r>
            <a:r>
              <a:rPr lang="en-US" sz="3600" dirty="0" smtClean="0"/>
              <a:t>.</a:t>
            </a:r>
            <a:br>
              <a:rPr lang="en-US" sz="3600" dirty="0" smtClean="0"/>
            </a:br>
            <a:r>
              <a:rPr lang="en-US" sz="3600" dirty="0" smtClean="0"/>
              <a:t> The frog is on the </a:t>
            </a:r>
            <a:r>
              <a:rPr lang="cs-CZ" sz="3600" dirty="0" err="1" smtClean="0"/>
              <a:t>snake</a:t>
            </a:r>
            <a:r>
              <a:rPr lang="en-US" sz="3600" dirty="0" smtClean="0"/>
              <a:t>.</a:t>
            </a:r>
            <a:endParaRPr lang="cs-CZ" sz="36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00034" y="3789040"/>
            <a:ext cx="7744374" cy="1754326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r>
              <a:rPr lang="en-US" sz="3600" dirty="0" smtClean="0"/>
              <a:t>The egg is under the </a:t>
            </a:r>
            <a:r>
              <a:rPr lang="cs-CZ" sz="3600" dirty="0" err="1" smtClean="0"/>
              <a:t>rabbit</a:t>
            </a:r>
            <a:r>
              <a:rPr lang="en-US" sz="3600" dirty="0" smtClean="0"/>
              <a:t>.</a:t>
            </a:r>
            <a:br>
              <a:rPr lang="en-US" sz="3600" dirty="0" smtClean="0"/>
            </a:br>
            <a:r>
              <a:rPr lang="en-US" sz="3600" dirty="0" smtClean="0"/>
              <a:t>The egg is behind the </a:t>
            </a:r>
            <a:r>
              <a:rPr lang="cs-CZ" sz="3600" dirty="0" err="1" smtClean="0"/>
              <a:t>rabbit</a:t>
            </a:r>
            <a:r>
              <a:rPr lang="en-US" sz="3600" dirty="0" smtClean="0"/>
              <a:t>.</a:t>
            </a:r>
            <a:br>
              <a:rPr lang="en-US" sz="3600" dirty="0" smtClean="0"/>
            </a:br>
            <a:r>
              <a:rPr lang="en-US" sz="3600" dirty="0" smtClean="0"/>
              <a:t>The egg is </a:t>
            </a:r>
            <a:r>
              <a:rPr lang="cs-CZ" sz="3600" dirty="0" err="1" smtClean="0"/>
              <a:t>next</a:t>
            </a:r>
            <a:r>
              <a:rPr lang="cs-CZ" sz="3600" dirty="0" smtClean="0"/>
              <a:t> to the </a:t>
            </a:r>
            <a:r>
              <a:rPr lang="cs-CZ" sz="3600" dirty="0" err="1" smtClean="0"/>
              <a:t>rabbit</a:t>
            </a:r>
            <a:r>
              <a:rPr lang="cs-CZ" sz="3600" dirty="0" smtClean="0"/>
              <a:t>.</a:t>
            </a:r>
            <a:r>
              <a:rPr lang="en-US" sz="3600" dirty="0" smtClean="0"/>
              <a:t>.</a:t>
            </a:r>
            <a:endParaRPr lang="cs-CZ" sz="3600" dirty="0"/>
          </a:p>
        </p:txBody>
      </p:sp>
      <p:sp>
        <p:nvSpPr>
          <p:cNvPr id="3" name="Obdélník 2"/>
          <p:cNvSpPr/>
          <p:nvPr/>
        </p:nvSpPr>
        <p:spPr>
          <a:xfrm>
            <a:off x="1071538" y="714356"/>
            <a:ext cx="4439533" cy="646331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cs-CZ" sz="3600" dirty="0" err="1" smtClean="0">
                <a:solidFill>
                  <a:srgbClr val="FFFF00"/>
                </a:solidFill>
                <a:latin typeface="Algerian" pitchFamily="82" charset="0"/>
              </a:rPr>
              <a:t>Where</a:t>
            </a:r>
            <a:r>
              <a:rPr lang="cs-CZ" sz="3600" dirty="0" smtClean="0">
                <a:solidFill>
                  <a:srgbClr val="FFFF00"/>
                </a:solidFill>
                <a:latin typeface="Algerian" pitchFamily="82" charset="0"/>
              </a:rPr>
              <a:t> is the </a:t>
            </a:r>
            <a:r>
              <a:rPr lang="cs-CZ" sz="3600" dirty="0" err="1" smtClean="0">
                <a:solidFill>
                  <a:srgbClr val="FFFF00"/>
                </a:solidFill>
                <a:latin typeface="Algerian" pitchFamily="82" charset="0"/>
              </a:rPr>
              <a:t>egg</a:t>
            </a:r>
            <a:r>
              <a:rPr lang="cs-CZ" sz="3600" dirty="0" smtClean="0">
                <a:solidFill>
                  <a:srgbClr val="FFFF00"/>
                </a:solidFill>
                <a:latin typeface="Algerian" pitchFamily="82" charset="0"/>
              </a:rPr>
              <a:t>?</a:t>
            </a:r>
            <a:endParaRPr lang="cs-CZ" sz="3600" dirty="0">
              <a:solidFill>
                <a:srgbClr val="FFFF00"/>
              </a:solidFill>
              <a:latin typeface="Algerian" pitchFamily="82" charset="0"/>
            </a:endParaRPr>
          </a:p>
        </p:txBody>
      </p:sp>
      <p:pic>
        <p:nvPicPr>
          <p:cNvPr id="5122" name="Picture 2" descr="C:\Program Files\Microsoft Office\MEDIA\CAGCAT10\j0304933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69850" y="1071546"/>
            <a:ext cx="2336318" cy="21414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857224" y="714356"/>
            <a:ext cx="4662407" cy="646331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cs-CZ" sz="3600" dirty="0" err="1" smtClean="0">
                <a:solidFill>
                  <a:srgbClr val="FFFF00"/>
                </a:solidFill>
                <a:latin typeface="Algerian" pitchFamily="82" charset="0"/>
              </a:rPr>
              <a:t>Where</a:t>
            </a:r>
            <a:r>
              <a:rPr lang="cs-CZ" sz="3600" dirty="0" smtClean="0">
                <a:solidFill>
                  <a:srgbClr val="FFFF00"/>
                </a:solidFill>
                <a:latin typeface="Algerian" pitchFamily="82" charset="0"/>
              </a:rPr>
              <a:t> is the dog?</a:t>
            </a:r>
            <a:endParaRPr lang="cs-CZ" sz="3600" dirty="0">
              <a:solidFill>
                <a:srgbClr val="FFFF00"/>
              </a:solidFill>
              <a:latin typeface="Algerian" pitchFamily="82" charset="0"/>
            </a:endParaRPr>
          </a:p>
        </p:txBody>
      </p:sp>
      <p:pic>
        <p:nvPicPr>
          <p:cNvPr id="6146" name="Picture 2" descr="C:\Documents and Settings\holcnerovam\Local Settings\Temporary Internet Files\Content.IE5\OX6VOT6B\MP90017893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22" y="714356"/>
            <a:ext cx="2865120" cy="3657600"/>
          </a:xfrm>
          <a:prstGeom prst="rect">
            <a:avLst/>
          </a:prstGeom>
          <a:noFill/>
        </p:spPr>
      </p:pic>
      <p:sp>
        <p:nvSpPr>
          <p:cNvPr id="2" name="Obdélník 1"/>
          <p:cNvSpPr/>
          <p:nvPr/>
        </p:nvSpPr>
        <p:spPr>
          <a:xfrm>
            <a:off x="500034" y="3501008"/>
            <a:ext cx="6357966" cy="2308324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r>
              <a:rPr lang="en-US" sz="3600" dirty="0" smtClean="0"/>
              <a:t>The dog is under the </a:t>
            </a:r>
            <a:r>
              <a:rPr lang="cs-CZ" sz="3600" dirty="0" err="1" smtClean="0"/>
              <a:t>postbox</a:t>
            </a:r>
            <a:r>
              <a:rPr lang="cs-CZ" sz="3600" dirty="0" smtClean="0"/>
              <a:t>.</a:t>
            </a: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3600" dirty="0" smtClean="0"/>
              <a:t>The dog is on the </a:t>
            </a:r>
            <a:r>
              <a:rPr lang="cs-CZ" sz="3600" dirty="0" err="1" smtClean="0"/>
              <a:t>postbox</a:t>
            </a:r>
            <a:r>
              <a:rPr lang="en-US" sz="3600" dirty="0" smtClean="0"/>
              <a:t>.</a:t>
            </a:r>
            <a:br>
              <a:rPr lang="en-US" sz="3600" dirty="0" smtClean="0"/>
            </a:br>
            <a:r>
              <a:rPr lang="en-US" sz="3600" dirty="0" smtClean="0"/>
              <a:t>The dog is in the </a:t>
            </a:r>
            <a:r>
              <a:rPr lang="cs-CZ" sz="3600" dirty="0" err="1" smtClean="0"/>
              <a:t>postbox</a:t>
            </a:r>
            <a:r>
              <a:rPr lang="en-US" sz="3600" dirty="0" smtClean="0"/>
              <a:t>.</a:t>
            </a:r>
            <a:br>
              <a:rPr lang="en-US" sz="3600" dirty="0" smtClean="0"/>
            </a:br>
            <a:endParaRPr lang="en-US" sz="36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28596" y="3500436"/>
            <a:ext cx="8247860" cy="1754326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r>
              <a:rPr lang="en-US" sz="3600" dirty="0" smtClean="0"/>
              <a:t>The </a:t>
            </a:r>
            <a:r>
              <a:rPr lang="cs-CZ" sz="3600" dirty="0" err="1" smtClean="0"/>
              <a:t>books</a:t>
            </a:r>
            <a:r>
              <a:rPr lang="en-US" sz="3600" dirty="0" smtClean="0"/>
              <a:t> are in the </a:t>
            </a:r>
            <a:r>
              <a:rPr lang="cs-CZ" sz="3600" dirty="0" smtClean="0"/>
              <a:t>globe.</a:t>
            </a: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3600" dirty="0" smtClean="0"/>
              <a:t>The </a:t>
            </a:r>
            <a:r>
              <a:rPr lang="cs-CZ" sz="3600" dirty="0" err="1" smtClean="0"/>
              <a:t>books</a:t>
            </a:r>
            <a:r>
              <a:rPr lang="en-US" sz="3600" dirty="0" smtClean="0"/>
              <a:t> are behind the </a:t>
            </a:r>
            <a:r>
              <a:rPr lang="cs-CZ" sz="3600" dirty="0" smtClean="0"/>
              <a:t>globe</a:t>
            </a:r>
            <a:r>
              <a:rPr lang="en-US" sz="3600" dirty="0" smtClean="0"/>
              <a:t>.</a:t>
            </a:r>
            <a:br>
              <a:rPr lang="en-US" sz="3600" dirty="0" smtClean="0"/>
            </a:br>
            <a:r>
              <a:rPr lang="en-US" sz="3600" dirty="0" smtClean="0"/>
              <a:t>The </a:t>
            </a:r>
            <a:r>
              <a:rPr lang="cs-CZ" sz="3600" dirty="0" err="1" smtClean="0"/>
              <a:t>books</a:t>
            </a:r>
            <a:r>
              <a:rPr lang="en-US" sz="3600" dirty="0" smtClean="0"/>
              <a:t> are in front of the </a:t>
            </a:r>
            <a:r>
              <a:rPr lang="cs-CZ" sz="3600" dirty="0" smtClean="0"/>
              <a:t>globe</a:t>
            </a:r>
            <a:r>
              <a:rPr lang="en-US" sz="3600" dirty="0" smtClean="0"/>
              <a:t>.</a:t>
            </a:r>
            <a:endParaRPr lang="cs-CZ" sz="3600" dirty="0"/>
          </a:p>
        </p:txBody>
      </p:sp>
      <p:sp>
        <p:nvSpPr>
          <p:cNvPr id="3" name="Obdélník 2"/>
          <p:cNvSpPr/>
          <p:nvPr/>
        </p:nvSpPr>
        <p:spPr>
          <a:xfrm>
            <a:off x="857224" y="857232"/>
            <a:ext cx="4975776" cy="1200329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cs-CZ" sz="3600" dirty="0" err="1" smtClean="0">
                <a:solidFill>
                  <a:srgbClr val="FFFF00"/>
                </a:solidFill>
                <a:latin typeface="Algerian" pitchFamily="82" charset="0"/>
              </a:rPr>
              <a:t>Where</a:t>
            </a:r>
            <a:r>
              <a:rPr lang="cs-CZ" sz="3600" dirty="0" smtClean="0">
                <a:solidFill>
                  <a:srgbClr val="FFFF00"/>
                </a:solidFill>
                <a:latin typeface="Algerian" pitchFamily="82" charset="0"/>
              </a:rPr>
              <a:t> are the </a:t>
            </a:r>
            <a:r>
              <a:rPr lang="cs-CZ" sz="3600" dirty="0" err="1" smtClean="0">
                <a:solidFill>
                  <a:srgbClr val="FFFF00"/>
                </a:solidFill>
                <a:latin typeface="Algerian" pitchFamily="82" charset="0"/>
              </a:rPr>
              <a:t>books</a:t>
            </a:r>
            <a:r>
              <a:rPr lang="cs-CZ" sz="3600" dirty="0" smtClean="0">
                <a:solidFill>
                  <a:srgbClr val="FFFF00"/>
                </a:solidFill>
                <a:latin typeface="Algerian" pitchFamily="82" charset="0"/>
              </a:rPr>
              <a:t>?</a:t>
            </a:r>
            <a:endParaRPr lang="cs-CZ" sz="3600" dirty="0">
              <a:solidFill>
                <a:srgbClr val="FFFF00"/>
              </a:solidFill>
              <a:latin typeface="Algerian" pitchFamily="82" charset="0"/>
            </a:endParaRPr>
          </a:p>
        </p:txBody>
      </p:sp>
      <p:pic>
        <p:nvPicPr>
          <p:cNvPr id="7171" name="Picture 3" descr="C:\Documents and Settings\holcnerovam\Local Settings\Temporary Internet Files\Content.IE5\OX6VOT6B\MM91000107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287825"/>
            <a:ext cx="2448272" cy="30132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157</TotalTime>
  <Words>351</Words>
  <Application>Microsoft Office PowerPoint</Application>
  <PresentationFormat>Předvádění na obrazovce (4:3)</PresentationFormat>
  <Paragraphs>91</Paragraphs>
  <Slides>16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Aerodynamika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holcnerovam</dc:creator>
  <cp:lastModifiedBy>OEM</cp:lastModifiedBy>
  <cp:revision>21</cp:revision>
  <dcterms:created xsi:type="dcterms:W3CDTF">2013-02-18T13:54:09Z</dcterms:created>
  <dcterms:modified xsi:type="dcterms:W3CDTF">2013-11-18T17:53:06Z</dcterms:modified>
</cp:coreProperties>
</file>