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sldIdLst>
    <p:sldId id="266" r:id="rId2"/>
    <p:sldId id="265" r:id="rId3"/>
    <p:sldId id="256" r:id="rId4"/>
    <p:sldId id="257" r:id="rId5"/>
    <p:sldId id="258" r:id="rId6"/>
    <p:sldId id="259" r:id="rId7"/>
    <p:sldId id="260" r:id="rId8"/>
    <p:sldId id="262" r:id="rId9"/>
    <p:sldId id="263" r:id="rId10"/>
    <p:sldId id="264" r:id="rId11"/>
    <p:sldId id="261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7E0AA-CD39-4B6F-B0F6-D6A5E7D3EC5F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50A9A-9FAF-4691-8229-DE5AB1E511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7E0AA-CD39-4B6F-B0F6-D6A5E7D3EC5F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50A9A-9FAF-4691-8229-DE5AB1E511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7E0AA-CD39-4B6F-B0F6-D6A5E7D3EC5F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50A9A-9FAF-4691-8229-DE5AB1E511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7E0AA-CD39-4B6F-B0F6-D6A5E7D3EC5F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50A9A-9FAF-4691-8229-DE5AB1E511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7E0AA-CD39-4B6F-B0F6-D6A5E7D3EC5F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50A9A-9FAF-4691-8229-DE5AB1E511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7E0AA-CD39-4B6F-B0F6-D6A5E7D3EC5F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50A9A-9FAF-4691-8229-DE5AB1E511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7E0AA-CD39-4B6F-B0F6-D6A5E7D3EC5F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50A9A-9FAF-4691-8229-DE5AB1E511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7E0AA-CD39-4B6F-B0F6-D6A5E7D3EC5F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50A9A-9FAF-4691-8229-DE5AB1E511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1F37E0AA-CD39-4B6F-B0F6-D6A5E7D3EC5F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4C850A9A-9FAF-4691-8229-DE5AB1E511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7E0AA-CD39-4B6F-B0F6-D6A5E7D3EC5F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50A9A-9FAF-4691-8229-DE5AB1E511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7E0AA-CD39-4B6F-B0F6-D6A5E7D3EC5F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50A9A-9FAF-4691-8229-DE5AB1E511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1F37E0AA-CD39-4B6F-B0F6-D6A5E7D3EC5F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C850A9A-9FAF-4691-8229-DE5AB1E5113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841079"/>
            <a:ext cx="6984776" cy="1784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40327" y="2780928"/>
            <a:ext cx="8064896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defRPr/>
            </a:pPr>
            <a:r>
              <a:rPr lang="cs-CZ" sz="2400" u="sng" dirty="0">
                <a:solidFill>
                  <a:prstClr val="black"/>
                </a:solidFill>
              </a:rPr>
              <a:t>Název projektu: </a:t>
            </a:r>
            <a:r>
              <a:rPr lang="cs-CZ" sz="2400" dirty="0">
                <a:solidFill>
                  <a:prstClr val="black"/>
                </a:solidFill>
              </a:rPr>
              <a:t>Moderní škola</a:t>
            </a:r>
          </a:p>
          <a:p>
            <a:pPr lvl="0">
              <a:defRPr/>
            </a:pPr>
            <a:r>
              <a:rPr lang="cs-CZ" sz="2400" u="sng" dirty="0">
                <a:solidFill>
                  <a:prstClr val="black"/>
                </a:solidFill>
              </a:rPr>
              <a:t>Registrační číslo projektu: </a:t>
            </a:r>
            <a:r>
              <a:rPr lang="cs-CZ" sz="2400" dirty="0">
                <a:solidFill>
                  <a:prstClr val="black"/>
                </a:solidFill>
              </a:rPr>
              <a:t>CZ.1.07/1.4.00/21.2511</a:t>
            </a:r>
          </a:p>
          <a:p>
            <a:pPr lvl="0">
              <a:defRPr/>
            </a:pPr>
            <a:r>
              <a:rPr lang="cs-CZ" sz="2400" u="sng" dirty="0">
                <a:solidFill>
                  <a:prstClr val="black"/>
                </a:solidFill>
              </a:rPr>
              <a:t>Škola: </a:t>
            </a:r>
            <a:r>
              <a:rPr lang="cs-CZ" sz="2400" dirty="0">
                <a:solidFill>
                  <a:prstClr val="black"/>
                </a:solidFill>
              </a:rPr>
              <a:t>Základní škola, Česká Lípa, Školní 2520, </a:t>
            </a:r>
            <a:r>
              <a:rPr lang="cs-CZ" sz="2400" dirty="0" smtClean="0">
                <a:solidFill>
                  <a:prstClr val="black"/>
                </a:solidFill>
              </a:rPr>
              <a:t>p. o</a:t>
            </a:r>
            <a:r>
              <a:rPr lang="cs-CZ" sz="2400" dirty="0">
                <a:solidFill>
                  <a:prstClr val="black"/>
                </a:solidFill>
              </a:rPr>
              <a:t>.</a:t>
            </a:r>
          </a:p>
          <a:p>
            <a:pPr lvl="0">
              <a:defRPr/>
            </a:pPr>
            <a:r>
              <a:rPr lang="cs-CZ" sz="2400" u="sng" dirty="0">
                <a:solidFill>
                  <a:prstClr val="black"/>
                </a:solidFill>
              </a:rPr>
              <a:t>Číslo klíčové aktivity: </a:t>
            </a:r>
            <a:r>
              <a:rPr lang="cs-CZ" sz="2400" dirty="0">
                <a:solidFill>
                  <a:srgbClr val="FF0000"/>
                </a:solidFill>
              </a:rPr>
              <a:t>III/2</a:t>
            </a:r>
          </a:p>
          <a:p>
            <a:pPr lvl="0">
              <a:defRPr/>
            </a:pPr>
            <a:r>
              <a:rPr lang="cs-CZ" sz="2400" u="sng" dirty="0">
                <a:solidFill>
                  <a:prstClr val="black"/>
                </a:solidFill>
              </a:rPr>
              <a:t>Sada: </a:t>
            </a:r>
            <a:r>
              <a:rPr lang="cs-CZ" sz="2400" dirty="0">
                <a:solidFill>
                  <a:prstClr val="black"/>
                </a:solidFill>
              </a:rPr>
              <a:t>  </a:t>
            </a:r>
            <a:r>
              <a:rPr lang="cs-CZ" sz="2400" dirty="0" smtClean="0">
                <a:solidFill>
                  <a:prstClr val="black"/>
                </a:solidFill>
              </a:rPr>
              <a:t>VY_</a:t>
            </a:r>
            <a:r>
              <a:rPr lang="cs-CZ" sz="2400" dirty="0" smtClean="0">
                <a:solidFill>
                  <a:srgbClr val="FF0000"/>
                </a:solidFill>
              </a:rPr>
              <a:t>32</a:t>
            </a:r>
            <a:r>
              <a:rPr lang="cs-CZ" sz="2400" dirty="0" smtClean="0">
                <a:solidFill>
                  <a:prstClr val="black"/>
                </a:solidFill>
              </a:rPr>
              <a:t>_INOVACE_</a:t>
            </a:r>
            <a:r>
              <a:rPr lang="cs-CZ" sz="2400" dirty="0" smtClean="0">
                <a:solidFill>
                  <a:srgbClr val="FF0000"/>
                </a:solidFill>
              </a:rPr>
              <a:t>OVAM1/3</a:t>
            </a:r>
            <a:endParaRPr lang="cs-CZ" sz="2400" dirty="0">
              <a:solidFill>
                <a:srgbClr val="FF0000"/>
              </a:solidFill>
            </a:endParaRPr>
          </a:p>
          <a:p>
            <a:pPr lvl="0">
              <a:defRPr/>
            </a:pPr>
            <a:r>
              <a:rPr lang="cs-CZ" sz="2400" u="sng" dirty="0">
                <a:solidFill>
                  <a:prstClr val="black"/>
                </a:solidFill>
              </a:rPr>
              <a:t>Druh učebního materiálu: </a:t>
            </a:r>
            <a:r>
              <a:rPr lang="cs-CZ" sz="2400" dirty="0">
                <a:solidFill>
                  <a:srgbClr val="FF0000"/>
                </a:solidFill>
              </a:rPr>
              <a:t>prezentace</a:t>
            </a:r>
          </a:p>
          <a:p>
            <a:pPr lvl="0">
              <a:defRPr/>
            </a:pPr>
            <a:r>
              <a:rPr lang="cs-CZ" sz="2400" u="sng" dirty="0">
                <a:solidFill>
                  <a:prstClr val="black"/>
                </a:solidFill>
              </a:rPr>
              <a:t>Cílová skupina: </a:t>
            </a:r>
            <a:r>
              <a:rPr lang="cs-CZ" sz="2400" dirty="0">
                <a:solidFill>
                  <a:srgbClr val="FF0000"/>
                </a:solidFill>
              </a:rPr>
              <a:t>žáci 2. stupně základní školy</a:t>
            </a:r>
          </a:p>
          <a:p>
            <a:pPr lvl="0">
              <a:defRPr/>
            </a:pPr>
            <a:r>
              <a:rPr lang="cs-CZ" sz="2400" u="sng" dirty="0">
                <a:solidFill>
                  <a:prstClr val="black"/>
                </a:solidFill>
              </a:rPr>
              <a:t>Typická věková skupina: </a:t>
            </a:r>
            <a:r>
              <a:rPr lang="cs-CZ" sz="2400" dirty="0">
                <a:solidFill>
                  <a:srgbClr val="FF0000"/>
                </a:solidFill>
              </a:rPr>
              <a:t>14 až 15 let</a:t>
            </a:r>
          </a:p>
        </p:txBody>
      </p:sp>
    </p:spTree>
    <p:extLst>
      <p:ext uri="{BB962C8B-B14F-4D97-AF65-F5344CB8AC3E}">
        <p14:creationId xmlns:p14="http://schemas.microsoft.com/office/powerpoint/2010/main" val="735086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76672"/>
            <a:ext cx="8352928" cy="18828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23528" y="2359523"/>
            <a:ext cx="8424936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defRPr/>
            </a:pPr>
            <a:r>
              <a:rPr lang="cs-CZ" sz="2400" u="sng" kern="0" dirty="0">
                <a:solidFill>
                  <a:prstClr val="black"/>
                </a:solidFill>
              </a:rPr>
              <a:t>Předmět: </a:t>
            </a:r>
            <a:r>
              <a:rPr lang="cs-CZ" sz="2400" kern="0" dirty="0">
                <a:solidFill>
                  <a:srgbClr val="FF0000"/>
                </a:solidFill>
              </a:rPr>
              <a:t>občanská výchova</a:t>
            </a:r>
          </a:p>
          <a:p>
            <a:pPr lvl="0">
              <a:defRPr/>
            </a:pPr>
            <a:r>
              <a:rPr lang="cs-CZ" sz="2400" u="sng" kern="0" dirty="0">
                <a:solidFill>
                  <a:prstClr val="black"/>
                </a:solidFill>
              </a:rPr>
              <a:t>Ročník: </a:t>
            </a:r>
            <a:r>
              <a:rPr lang="cs-CZ" sz="2400" kern="0" dirty="0">
                <a:solidFill>
                  <a:srgbClr val="FF0000"/>
                </a:solidFill>
              </a:rPr>
              <a:t>8.-9.</a:t>
            </a:r>
          </a:p>
          <a:p>
            <a:pPr lvl="0" algn="just">
              <a:defRPr/>
            </a:pPr>
            <a:r>
              <a:rPr lang="cs-CZ" sz="2400" u="sng" kern="0" dirty="0">
                <a:solidFill>
                  <a:prstClr val="black"/>
                </a:solidFill>
              </a:rPr>
              <a:t>Anotace: </a:t>
            </a:r>
            <a:r>
              <a:rPr lang="cs-CZ" sz="2400" kern="0" dirty="0" smtClean="0">
                <a:solidFill>
                  <a:srgbClr val="FF0000"/>
                </a:solidFill>
              </a:rPr>
              <a:t>Tento učební materiál slouží k seznámení žáků </a:t>
            </a:r>
          </a:p>
          <a:p>
            <a:pPr lvl="0" algn="just">
              <a:defRPr/>
            </a:pPr>
            <a:r>
              <a:rPr lang="cs-CZ" sz="2400" kern="0" dirty="0" smtClean="0">
                <a:solidFill>
                  <a:srgbClr val="FF0000"/>
                </a:solidFill>
              </a:rPr>
              <a:t>s elementárními pojmy učiva o PRÁVU v tématu „Trestní </a:t>
            </a:r>
          </a:p>
          <a:p>
            <a:pPr lvl="0" algn="just">
              <a:defRPr/>
            </a:pPr>
            <a:r>
              <a:rPr lang="cs-CZ" sz="2400" kern="0" dirty="0" smtClean="0">
                <a:solidFill>
                  <a:srgbClr val="FF0000"/>
                </a:solidFill>
              </a:rPr>
              <a:t>právo, trestný čin“. </a:t>
            </a:r>
          </a:p>
          <a:p>
            <a:pPr lvl="0" algn="just">
              <a:defRPr/>
            </a:pPr>
            <a:r>
              <a:rPr lang="cs-CZ" sz="2400" kern="0" dirty="0" smtClean="0">
                <a:solidFill>
                  <a:srgbClr val="FF0000"/>
                </a:solidFill>
              </a:rPr>
              <a:t>Obsahuje základní pojmy a otázky a úkoly k procvičení.</a:t>
            </a:r>
          </a:p>
          <a:p>
            <a:pPr lvl="0">
              <a:defRPr/>
            </a:pPr>
            <a:r>
              <a:rPr lang="cs-CZ" sz="2400" u="sng" kern="0" dirty="0" smtClean="0">
                <a:solidFill>
                  <a:prstClr val="black"/>
                </a:solidFill>
              </a:rPr>
              <a:t>Klíčová </a:t>
            </a:r>
            <a:r>
              <a:rPr lang="cs-CZ" sz="2400" u="sng" kern="0" dirty="0">
                <a:solidFill>
                  <a:prstClr val="black"/>
                </a:solidFill>
              </a:rPr>
              <a:t>slova: </a:t>
            </a:r>
            <a:r>
              <a:rPr lang="cs-CZ" sz="2400" kern="0" dirty="0" smtClean="0">
                <a:solidFill>
                  <a:srgbClr val="FF0000"/>
                </a:solidFill>
              </a:rPr>
              <a:t>trest, účel trestu, druh trestu, mladistvý pachatel, opatření, provinění</a:t>
            </a:r>
          </a:p>
          <a:p>
            <a:pPr lvl="0">
              <a:defRPr/>
            </a:pPr>
            <a:r>
              <a:rPr lang="cs-CZ" sz="2400" u="sng" kern="0" dirty="0" smtClean="0">
                <a:solidFill>
                  <a:prstClr val="black"/>
                </a:solidFill>
              </a:rPr>
              <a:t>Speciální </a:t>
            </a:r>
            <a:r>
              <a:rPr lang="cs-CZ" sz="2400" u="sng" kern="0" dirty="0">
                <a:solidFill>
                  <a:prstClr val="black"/>
                </a:solidFill>
              </a:rPr>
              <a:t>vzdělávací potřeby: </a:t>
            </a:r>
            <a:r>
              <a:rPr lang="cs-CZ" sz="2400" kern="0" dirty="0">
                <a:solidFill>
                  <a:srgbClr val="FF0000"/>
                </a:solidFill>
              </a:rPr>
              <a:t>PC</a:t>
            </a:r>
          </a:p>
          <a:p>
            <a:pPr lvl="0">
              <a:defRPr/>
            </a:pPr>
            <a:r>
              <a:rPr lang="cs-CZ" sz="2400" u="sng" kern="0" dirty="0">
                <a:solidFill>
                  <a:prstClr val="black"/>
                </a:solidFill>
              </a:rPr>
              <a:t>Datum: </a:t>
            </a:r>
            <a:r>
              <a:rPr lang="cs-CZ" sz="2400" kern="0" dirty="0">
                <a:solidFill>
                  <a:srgbClr val="FF0000"/>
                </a:solidFill>
              </a:rPr>
              <a:t>25.11.2011</a:t>
            </a:r>
            <a:endParaRPr lang="cs-CZ" sz="2400" kern="0" dirty="0">
              <a:solidFill>
                <a:prstClr val="black"/>
              </a:solidFill>
            </a:endParaRPr>
          </a:p>
          <a:p>
            <a:pPr lvl="0">
              <a:defRPr/>
            </a:pPr>
            <a:r>
              <a:rPr lang="cs-CZ" sz="2400" u="sng" kern="0" dirty="0">
                <a:solidFill>
                  <a:prstClr val="black"/>
                </a:solidFill>
              </a:rPr>
              <a:t>Autor: </a:t>
            </a:r>
            <a:r>
              <a:rPr lang="cs-CZ" sz="2400" kern="0" dirty="0">
                <a:solidFill>
                  <a:srgbClr val="FF0000"/>
                </a:solidFill>
              </a:rPr>
              <a:t>Mgr. Alena Mertlíková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040265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PRÁVO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Trestní právo</a:t>
            </a:r>
          </a:p>
          <a:p>
            <a:r>
              <a:rPr lang="cs-CZ" b="1" dirty="0" smtClean="0"/>
              <a:t>TREST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91554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Účelem trestu je</a:t>
            </a:r>
            <a:r>
              <a:rPr lang="cs-CZ" dirty="0" smtClean="0"/>
              <a:t>:</a:t>
            </a:r>
          </a:p>
          <a:p>
            <a:r>
              <a:rPr lang="cs-CZ" dirty="0" smtClean="0"/>
              <a:t>chránit společnost před pachateli trestných činů</a:t>
            </a:r>
          </a:p>
          <a:p>
            <a:r>
              <a:rPr lang="cs-CZ" dirty="0" smtClean="0"/>
              <a:t>zabránit odsouzenému v páchání další trestné činnosti</a:t>
            </a:r>
          </a:p>
          <a:p>
            <a:r>
              <a:rPr lang="cs-CZ" dirty="0" smtClean="0"/>
              <a:t>vychovat odsouzeného k tomu, aby vedl řádný život</a:t>
            </a:r>
          </a:p>
          <a:p>
            <a:r>
              <a:rPr lang="cs-CZ" dirty="0" smtClean="0"/>
              <a:t>výchovně působit na společnost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5066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Tresty za spáchané trestné činy ukládá pouze SOUD podle Trestního zákoníku.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Druhy trestů</a:t>
            </a:r>
            <a:r>
              <a:rPr lang="cs-CZ" dirty="0" smtClean="0"/>
              <a:t>:</a:t>
            </a:r>
          </a:p>
          <a:p>
            <a:pPr lvl="0"/>
            <a:r>
              <a:rPr lang="cs-CZ" dirty="0"/>
              <a:t>odnětí </a:t>
            </a:r>
            <a:r>
              <a:rPr lang="cs-CZ" dirty="0" smtClean="0"/>
              <a:t>svobody</a:t>
            </a:r>
            <a:endParaRPr lang="cs-CZ" dirty="0"/>
          </a:p>
          <a:p>
            <a:pPr lvl="0"/>
            <a:r>
              <a:rPr lang="cs-CZ" dirty="0"/>
              <a:t>domácí </a:t>
            </a:r>
            <a:r>
              <a:rPr lang="cs-CZ" dirty="0" smtClean="0"/>
              <a:t>vězení</a:t>
            </a:r>
            <a:endParaRPr lang="cs-CZ" dirty="0"/>
          </a:p>
          <a:p>
            <a:pPr lvl="0"/>
            <a:r>
              <a:rPr lang="cs-CZ" dirty="0"/>
              <a:t>obecně prospěšné </a:t>
            </a:r>
            <a:r>
              <a:rPr lang="cs-CZ" dirty="0" smtClean="0"/>
              <a:t>práce </a:t>
            </a:r>
            <a:endParaRPr lang="cs-CZ" dirty="0"/>
          </a:p>
          <a:p>
            <a:pPr lvl="0"/>
            <a:r>
              <a:rPr lang="cs-CZ" dirty="0"/>
              <a:t>propadnutí </a:t>
            </a:r>
            <a:r>
              <a:rPr lang="cs-CZ" dirty="0" smtClean="0"/>
              <a:t>majetku</a:t>
            </a:r>
            <a:endParaRPr lang="cs-CZ" dirty="0"/>
          </a:p>
          <a:p>
            <a:pPr lvl="0"/>
            <a:r>
              <a:rPr lang="cs-CZ" dirty="0"/>
              <a:t>peněžitý </a:t>
            </a:r>
            <a:r>
              <a:rPr lang="cs-CZ" dirty="0" smtClean="0"/>
              <a:t>trest </a:t>
            </a:r>
            <a:endParaRPr lang="cs-CZ" dirty="0"/>
          </a:p>
          <a:p>
            <a:pPr lvl="0"/>
            <a:r>
              <a:rPr lang="cs-CZ" dirty="0"/>
              <a:t>propadnutí věci nebo jiné majetkové </a:t>
            </a:r>
            <a:r>
              <a:rPr lang="cs-CZ" dirty="0" smtClean="0"/>
              <a:t>hodnoty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34637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Druhy </a:t>
            </a:r>
            <a:r>
              <a:rPr lang="cs-CZ" b="1" dirty="0" smtClean="0"/>
              <a:t>trestů - </a:t>
            </a:r>
            <a:r>
              <a:rPr lang="cs-CZ" b="1" dirty="0" smtClean="0"/>
              <a:t>pokračování</a:t>
            </a:r>
            <a:r>
              <a:rPr lang="cs-CZ" dirty="0" smtClean="0"/>
              <a:t>:</a:t>
            </a:r>
          </a:p>
          <a:p>
            <a:pPr lvl="0"/>
            <a:r>
              <a:rPr lang="cs-CZ" dirty="0"/>
              <a:t>zákaz </a:t>
            </a:r>
            <a:r>
              <a:rPr lang="cs-CZ" dirty="0" smtClean="0"/>
              <a:t>činnosti</a:t>
            </a:r>
            <a:endParaRPr lang="cs-CZ" dirty="0"/>
          </a:p>
          <a:p>
            <a:pPr lvl="0"/>
            <a:r>
              <a:rPr lang="cs-CZ" dirty="0"/>
              <a:t>zákaz </a:t>
            </a:r>
            <a:r>
              <a:rPr lang="cs-CZ" dirty="0" smtClean="0"/>
              <a:t>pobytu</a:t>
            </a:r>
            <a:endParaRPr lang="cs-CZ" dirty="0"/>
          </a:p>
          <a:p>
            <a:pPr lvl="0"/>
            <a:r>
              <a:rPr lang="cs-CZ" dirty="0"/>
              <a:t>zákaz vstupu na sportovní, kulturní a jiné společenské </a:t>
            </a:r>
            <a:r>
              <a:rPr lang="cs-CZ" dirty="0" smtClean="0"/>
              <a:t>akce</a:t>
            </a:r>
            <a:endParaRPr lang="cs-CZ" dirty="0"/>
          </a:p>
          <a:p>
            <a:pPr lvl="0"/>
            <a:r>
              <a:rPr lang="cs-CZ" dirty="0"/>
              <a:t>ztráta čestných titulů a </a:t>
            </a:r>
            <a:r>
              <a:rPr lang="cs-CZ" dirty="0" smtClean="0"/>
              <a:t>vyznamenání</a:t>
            </a:r>
            <a:endParaRPr lang="cs-CZ" dirty="0"/>
          </a:p>
          <a:p>
            <a:pPr lvl="0"/>
            <a:r>
              <a:rPr lang="cs-CZ" dirty="0"/>
              <a:t>ztráta vojenské </a:t>
            </a:r>
            <a:r>
              <a:rPr lang="cs-CZ" dirty="0" smtClean="0"/>
              <a:t>hodnosti</a:t>
            </a:r>
            <a:endParaRPr lang="cs-CZ" dirty="0"/>
          </a:p>
          <a:p>
            <a:pPr lvl="0"/>
            <a:r>
              <a:rPr lang="cs-CZ" dirty="0" smtClean="0"/>
              <a:t>vyhoštění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74044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VÝJIMEČNÝ TREST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V souvislosti s ukládanými </a:t>
            </a:r>
            <a:r>
              <a:rPr lang="cs-CZ" dirty="0" smtClean="0"/>
              <a:t>tresty rozumí Trestní </a:t>
            </a:r>
            <a:r>
              <a:rPr lang="cs-CZ" dirty="0"/>
              <a:t>zákoník </a:t>
            </a:r>
            <a:r>
              <a:rPr lang="cs-CZ" b="1" dirty="0" smtClean="0"/>
              <a:t>výjimečným </a:t>
            </a:r>
            <a:r>
              <a:rPr lang="cs-CZ" b="1" dirty="0"/>
              <a:t>trestem  </a:t>
            </a:r>
            <a:r>
              <a:rPr lang="cs-CZ" dirty="0"/>
              <a:t>jednak trest odnětí svobody </a:t>
            </a:r>
            <a:r>
              <a:rPr lang="cs-CZ" b="1" dirty="0"/>
              <a:t>nad dvacet až do třiceti let, jednak trest odnětí svobody na doživotí. </a:t>
            </a:r>
            <a:r>
              <a:rPr lang="cs-CZ" dirty="0" smtClean="0"/>
              <a:t>Výjimečný </a:t>
            </a:r>
            <a:r>
              <a:rPr lang="cs-CZ" dirty="0"/>
              <a:t>trest může být uložen  jen </a:t>
            </a:r>
            <a:r>
              <a:rPr lang="cs-CZ" dirty="0" smtClean="0"/>
              <a:t>za </a:t>
            </a:r>
            <a:r>
              <a:rPr lang="cs-CZ" b="1" dirty="0" smtClean="0"/>
              <a:t>zvlášť </a:t>
            </a:r>
            <a:r>
              <a:rPr lang="cs-CZ" b="1" dirty="0"/>
              <a:t>závažný </a:t>
            </a:r>
            <a:r>
              <a:rPr lang="cs-CZ" b="1" dirty="0" smtClean="0"/>
              <a:t>zločin,</a:t>
            </a:r>
            <a:r>
              <a:rPr lang="cs-CZ" dirty="0" smtClean="0"/>
              <a:t> </a:t>
            </a:r>
            <a:r>
              <a:rPr lang="cs-CZ" dirty="0"/>
              <a:t>u něhož to </a:t>
            </a:r>
            <a:r>
              <a:rPr lang="cs-CZ" dirty="0" smtClean="0"/>
              <a:t>Trestní zákoník dovoluje.</a:t>
            </a:r>
          </a:p>
          <a:p>
            <a:r>
              <a:rPr lang="cs-CZ" dirty="0" smtClean="0"/>
              <a:t>Výjimečný je délkou odnětí svobody.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0539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Mladistvý pachatel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b="1" dirty="0" smtClean="0"/>
              <a:t>Mladistvému pachateli</a:t>
            </a:r>
          </a:p>
          <a:p>
            <a:pPr marL="118872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</a:t>
            </a:r>
            <a:r>
              <a:rPr lang="cs-CZ" dirty="0" smtClean="0"/>
              <a:t> </a:t>
            </a:r>
            <a:r>
              <a:rPr lang="cs-CZ" sz="3900" dirty="0" smtClean="0"/>
              <a:t>(</a:t>
            </a:r>
            <a:r>
              <a:rPr lang="cs-CZ" sz="3300" dirty="0" smtClean="0"/>
              <a:t>osoba od 15 do 18 let </a:t>
            </a:r>
            <a:r>
              <a:rPr lang="cs-CZ" sz="3900" dirty="0" smtClean="0"/>
              <a:t>věku</a:t>
            </a:r>
            <a:r>
              <a:rPr lang="cs-CZ" sz="3900" dirty="0" smtClean="0"/>
              <a:t>) </a:t>
            </a:r>
            <a:r>
              <a:rPr lang="cs-CZ" dirty="0" smtClean="0"/>
              <a:t>může </a:t>
            </a:r>
            <a:r>
              <a:rPr lang="cs-CZ" dirty="0"/>
              <a:t>soud uložit </a:t>
            </a:r>
            <a:r>
              <a:rPr lang="cs-CZ" dirty="0" smtClean="0"/>
              <a:t> </a:t>
            </a:r>
          </a:p>
          <a:p>
            <a:pPr marL="118872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b="1" dirty="0"/>
              <a:t>trestní </a:t>
            </a:r>
            <a:r>
              <a:rPr lang="cs-CZ" b="1" dirty="0" smtClean="0"/>
              <a:t>opatření</a:t>
            </a:r>
            <a:r>
              <a:rPr lang="cs-CZ" dirty="0" smtClean="0"/>
              <a:t>.</a:t>
            </a:r>
          </a:p>
          <a:p>
            <a:pPr marL="118872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 smtClean="0"/>
              <a:t>(U </a:t>
            </a:r>
            <a:r>
              <a:rPr lang="cs-CZ" dirty="0" smtClean="0"/>
              <a:t>mladistvých </a:t>
            </a:r>
            <a:r>
              <a:rPr lang="cs-CZ" dirty="0"/>
              <a:t>nelze </a:t>
            </a:r>
            <a:r>
              <a:rPr lang="cs-CZ" dirty="0" smtClean="0"/>
              <a:t>používat </a:t>
            </a:r>
            <a:r>
              <a:rPr lang="cs-CZ" dirty="0"/>
              <a:t>pojem </a:t>
            </a:r>
            <a:r>
              <a:rPr lang="cs-CZ" dirty="0" smtClean="0"/>
              <a:t>trest.)   </a:t>
            </a:r>
            <a:endParaRPr lang="cs-CZ" dirty="0" smtClean="0"/>
          </a:p>
          <a:p>
            <a:pPr marL="118872" indent="0">
              <a:buNone/>
            </a:pPr>
            <a:r>
              <a:rPr lang="cs-CZ" dirty="0"/>
              <a:t> </a:t>
            </a:r>
            <a:r>
              <a:rPr lang="cs-CZ" dirty="0" smtClean="0"/>
              <a:t>  Také </a:t>
            </a:r>
            <a:r>
              <a:rPr lang="cs-CZ" dirty="0"/>
              <a:t>nelze u mladistvého pachatele </a:t>
            </a:r>
            <a:r>
              <a:rPr lang="cs-CZ" dirty="0" smtClean="0"/>
              <a:t>používat</a:t>
            </a:r>
            <a:endParaRPr lang="cs-CZ" dirty="0"/>
          </a:p>
          <a:p>
            <a:pPr marL="118872" indent="0">
              <a:buNone/>
            </a:pPr>
            <a:r>
              <a:rPr lang="cs-CZ" dirty="0" smtClean="0"/>
              <a:t>   pojem </a:t>
            </a:r>
            <a:r>
              <a:rPr lang="cs-CZ" dirty="0"/>
              <a:t>trestný čin, ale </a:t>
            </a:r>
            <a:r>
              <a:rPr lang="cs-CZ" b="1" dirty="0"/>
              <a:t>provinění</a:t>
            </a:r>
            <a:r>
              <a:rPr lang="cs-CZ" dirty="0" smtClean="0"/>
              <a:t>.</a:t>
            </a:r>
          </a:p>
          <a:p>
            <a:pPr marL="118872" indent="0">
              <a:buNone/>
            </a:pPr>
            <a:endParaRPr lang="cs-CZ" dirty="0"/>
          </a:p>
          <a:p>
            <a:pPr marL="118872" indent="0">
              <a:buNone/>
            </a:pPr>
            <a:r>
              <a:rPr lang="cs-CZ" dirty="0" smtClean="0"/>
              <a:t>TRESTNÍ OPATŘENÍ:</a:t>
            </a:r>
          </a:p>
          <a:p>
            <a:pPr lvl="0"/>
            <a:r>
              <a:rPr lang="cs-CZ" dirty="0"/>
              <a:t>obecně prospěšné </a:t>
            </a:r>
            <a:r>
              <a:rPr lang="cs-CZ" dirty="0" smtClean="0"/>
              <a:t>práce</a:t>
            </a:r>
            <a:endParaRPr lang="cs-CZ" dirty="0"/>
          </a:p>
          <a:p>
            <a:pPr lvl="0"/>
            <a:r>
              <a:rPr lang="cs-CZ" dirty="0"/>
              <a:t>peněžité </a:t>
            </a:r>
            <a:r>
              <a:rPr lang="cs-CZ" dirty="0" smtClean="0"/>
              <a:t>opatření</a:t>
            </a:r>
            <a:endParaRPr lang="cs-CZ" dirty="0"/>
          </a:p>
          <a:p>
            <a:pPr lvl="0"/>
            <a:r>
              <a:rPr lang="cs-CZ" dirty="0"/>
              <a:t>peněžité opatření s podmíněným odkladem </a:t>
            </a:r>
            <a:r>
              <a:rPr lang="cs-CZ" dirty="0" smtClean="0"/>
              <a:t>výkonu</a:t>
            </a:r>
            <a:endParaRPr lang="cs-CZ" dirty="0"/>
          </a:p>
          <a:p>
            <a:pPr lvl="0"/>
            <a:r>
              <a:rPr lang="cs-CZ" dirty="0"/>
              <a:t>propadnutí věci nebo jiné majetkové </a:t>
            </a:r>
            <a:r>
              <a:rPr lang="cs-CZ" dirty="0" smtClean="0"/>
              <a:t>hodnoty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48251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Mladistvý pachatel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TRESTNÍ </a:t>
            </a:r>
            <a:r>
              <a:rPr lang="cs-CZ" dirty="0" smtClean="0"/>
              <a:t>OPATŘENÍ pokračování:</a:t>
            </a:r>
          </a:p>
          <a:p>
            <a:pPr marL="118872" indent="0">
              <a:buNone/>
            </a:pPr>
            <a:endParaRPr lang="cs-CZ" sz="4700" dirty="0"/>
          </a:p>
          <a:p>
            <a:pPr lvl="0"/>
            <a:r>
              <a:rPr lang="cs-CZ" dirty="0"/>
              <a:t>zákaz </a:t>
            </a:r>
            <a:r>
              <a:rPr lang="cs-CZ" dirty="0" smtClean="0"/>
              <a:t>činnosti </a:t>
            </a:r>
            <a:endParaRPr lang="cs-CZ" dirty="0"/>
          </a:p>
          <a:p>
            <a:pPr lvl="0"/>
            <a:r>
              <a:rPr lang="cs-CZ" dirty="0" smtClean="0"/>
              <a:t>vyhoštění</a:t>
            </a:r>
            <a:endParaRPr lang="cs-CZ" dirty="0"/>
          </a:p>
          <a:p>
            <a:pPr lvl="0"/>
            <a:r>
              <a:rPr lang="cs-CZ" dirty="0"/>
              <a:t>domácí </a:t>
            </a:r>
            <a:r>
              <a:rPr lang="cs-CZ" dirty="0" smtClean="0"/>
              <a:t>vězení</a:t>
            </a:r>
            <a:endParaRPr lang="cs-CZ" dirty="0"/>
          </a:p>
          <a:p>
            <a:pPr lvl="0"/>
            <a:r>
              <a:rPr lang="cs-CZ" dirty="0"/>
              <a:t>zákaz vstupu na sportovní, kulturní a jiné společenské </a:t>
            </a:r>
            <a:r>
              <a:rPr lang="cs-CZ" dirty="0" smtClean="0"/>
              <a:t>akce</a:t>
            </a:r>
            <a:endParaRPr lang="cs-CZ" dirty="0"/>
          </a:p>
          <a:p>
            <a:pPr lvl="0"/>
            <a:r>
              <a:rPr lang="cs-CZ" dirty="0"/>
              <a:t>odnětí svobody podmíněně odložené na zkušební dobu ( podmíněné odsouzení</a:t>
            </a:r>
            <a:r>
              <a:rPr lang="cs-CZ" dirty="0" smtClean="0"/>
              <a:t>)</a:t>
            </a:r>
            <a:endParaRPr lang="cs-CZ" dirty="0"/>
          </a:p>
          <a:p>
            <a:pPr lvl="0"/>
            <a:r>
              <a:rPr lang="cs-CZ" dirty="0"/>
              <a:t>odnětí svobody podmíněně odložené na zkušební dobu s </a:t>
            </a:r>
            <a:r>
              <a:rPr lang="cs-CZ" dirty="0" smtClean="0"/>
              <a:t>dohledem</a:t>
            </a:r>
            <a:endParaRPr lang="cs-CZ" dirty="0"/>
          </a:p>
          <a:p>
            <a:pPr lvl="0"/>
            <a:r>
              <a:rPr lang="cs-CZ" dirty="0"/>
              <a:t>odnětí svobody </a:t>
            </a:r>
            <a:r>
              <a:rPr lang="cs-CZ" dirty="0" smtClean="0"/>
              <a:t>nepodmíněně</a:t>
            </a:r>
            <a:endParaRPr lang="cs-CZ" dirty="0"/>
          </a:p>
          <a:p>
            <a:pPr marL="118872" indent="0"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7262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Mladistvý pachatel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Trestní opatření zákazu činnosti lze uložit </a:t>
            </a:r>
            <a:r>
              <a:rPr lang="cs-CZ" dirty="0" smtClean="0"/>
              <a:t>jen </a:t>
            </a:r>
            <a:r>
              <a:rPr lang="cs-CZ" dirty="0"/>
              <a:t>pokud to není na překážku přípravě na jeho povolání </a:t>
            </a:r>
            <a:r>
              <a:rPr lang="cs-CZ" dirty="0" smtClean="0"/>
              <a:t>(např</a:t>
            </a:r>
            <a:r>
              <a:rPr lang="cs-CZ" dirty="0"/>
              <a:t>. nelze mladistvému uložit zákaz řízení motorových vozidel v případě, že se v rámci přípravy na povolání </a:t>
            </a:r>
            <a:r>
              <a:rPr lang="cs-CZ" dirty="0" smtClean="0"/>
              <a:t>automechanika k </a:t>
            </a:r>
            <a:r>
              <a:rPr lang="cs-CZ" dirty="0"/>
              <a:t>této </a:t>
            </a:r>
            <a:r>
              <a:rPr lang="cs-CZ" dirty="0" smtClean="0"/>
              <a:t>dovednosti, </a:t>
            </a:r>
            <a:r>
              <a:rPr lang="cs-CZ" dirty="0"/>
              <a:t>podle vzdělávacích </a:t>
            </a:r>
            <a:r>
              <a:rPr lang="cs-CZ" dirty="0" smtClean="0"/>
              <a:t>programů, </a:t>
            </a:r>
            <a:r>
              <a:rPr lang="cs-CZ" dirty="0"/>
              <a:t>připravuje).</a:t>
            </a:r>
          </a:p>
          <a:p>
            <a:pPr marL="118872" indent="0">
              <a:buNone/>
            </a:pPr>
            <a:r>
              <a:rPr lang="cs-CZ" dirty="0"/>
              <a:t> </a:t>
            </a:r>
          </a:p>
          <a:p>
            <a:pPr marL="118872" indent="0"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4891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a úkoly k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je účelem trestu?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Kdo může uložit trest za spáchaný trestný čin?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Vyjmenuj druhy trestů.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Kdy může být uložen výjimečný trest?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 čem spočívá jeho výjimečnost?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Jakou sankci může soud uložit mladistvému pachateli, spáchá-li provinění?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Uveď 5 trestních opatření.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3143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Autor</a:t>
            </a:r>
            <a:br>
              <a:rPr lang="cs-CZ" dirty="0" smtClean="0"/>
            </a:b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8872" indent="0">
              <a:buNone/>
            </a:pPr>
            <a:r>
              <a:rPr lang="cs-CZ" dirty="0"/>
              <a:t>Autorem tohoto materiálu a všech jeho částí, není-li uvedeno jinak, je Mgr. Alena Mertlíková</a:t>
            </a:r>
            <a:r>
              <a:rPr lang="cs-CZ" dirty="0" smtClean="0"/>
              <a:t>.</a:t>
            </a:r>
          </a:p>
          <a:p>
            <a:pPr marL="118872" indent="0">
              <a:buNone/>
            </a:pPr>
            <a:endParaRPr lang="cs-CZ" dirty="0"/>
          </a:p>
          <a:p>
            <a:r>
              <a:rPr lang="cs-CZ" dirty="0" smtClean="0"/>
              <a:t>ČR</a:t>
            </a:r>
            <a:r>
              <a:rPr lang="cs-CZ" dirty="0"/>
              <a:t>. Trestní zákoník. In: </a:t>
            </a:r>
            <a:r>
              <a:rPr lang="cs-CZ" i="1" dirty="0"/>
              <a:t>Sbírka zákonů ČR</a:t>
            </a:r>
            <a:r>
              <a:rPr lang="cs-CZ" dirty="0"/>
              <a:t>. 2009, č. 40.</a:t>
            </a:r>
          </a:p>
          <a:p>
            <a:r>
              <a:rPr lang="cs-CZ" dirty="0"/>
              <a:t>OBRÁZKY  klipart </a:t>
            </a:r>
            <a:r>
              <a:rPr lang="cs-CZ" u="sng" dirty="0">
                <a:hlinkClick r:id="rId2"/>
              </a:rPr>
              <a:t>www.office.microsoft.com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8986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236</TotalTime>
  <Words>444</Words>
  <Application>Microsoft Office PowerPoint</Application>
  <PresentationFormat>Předvádění na obrazovce (4:3)</PresentationFormat>
  <Paragraphs>89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8" baseType="lpstr">
      <vt:lpstr>Arial</vt:lpstr>
      <vt:lpstr>Corbel</vt:lpstr>
      <vt:lpstr>Wingdings</vt:lpstr>
      <vt:lpstr>Wingdings 2</vt:lpstr>
      <vt:lpstr>Wingdings 3</vt:lpstr>
      <vt:lpstr>Modul</vt:lpstr>
      <vt:lpstr>Prezentace aplikace PowerPoint</vt:lpstr>
      <vt:lpstr>Prezentace aplikace PowerPoint</vt:lpstr>
      <vt:lpstr>PRÁVO</vt:lpstr>
      <vt:lpstr>TREST</vt:lpstr>
      <vt:lpstr>TREST</vt:lpstr>
      <vt:lpstr>TREST</vt:lpstr>
      <vt:lpstr>VÝJIMEČNÝ TREST</vt:lpstr>
      <vt:lpstr>Mladistvý pachatel </vt:lpstr>
      <vt:lpstr>Mladistvý pachatel</vt:lpstr>
      <vt:lpstr>Mladistvý pachatel</vt:lpstr>
      <vt:lpstr>Otázky a úkoly k opakování</vt:lpstr>
      <vt:lpstr>Autor Zdroje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PRÁVO</dc:title>
  <dc:creator>SEVER</dc:creator>
  <cp:lastModifiedBy>SEVER</cp:lastModifiedBy>
  <cp:revision>19</cp:revision>
  <dcterms:created xsi:type="dcterms:W3CDTF">2012-08-21T06:04:36Z</dcterms:created>
  <dcterms:modified xsi:type="dcterms:W3CDTF">2013-11-26T16:54:19Z</dcterms:modified>
</cp:coreProperties>
</file>