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3" r:id="rId3"/>
    <p:sldId id="264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0280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50893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3089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551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2128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5087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9474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5410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3813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7703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85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370A3-E97D-404A-8EA2-036D93A46FFA}" type="datetimeFigureOut">
              <a:rPr lang="cs-CZ" smtClean="0"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657CB-1989-4B68-A676-667B73FDE9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02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08809"/>
            <a:ext cx="6984776" cy="178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683568" y="2636912"/>
            <a:ext cx="79928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Název projektu: </a:t>
            </a:r>
            <a:r>
              <a:rPr lang="cs-CZ" sz="2800" dirty="0">
                <a:solidFill>
                  <a:prstClr val="black"/>
                </a:solidFill>
                <a:latin typeface="Calibri"/>
              </a:rPr>
              <a:t>Moderní škola</a:t>
            </a: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Registrační číslo projektu: </a:t>
            </a:r>
            <a:r>
              <a:rPr lang="cs-CZ" sz="2800" dirty="0">
                <a:solidFill>
                  <a:prstClr val="black"/>
                </a:solidFill>
                <a:latin typeface="Calibri"/>
              </a:rPr>
              <a:t>CZ.1.07/1.4.00/21.2511</a:t>
            </a: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Škola: </a:t>
            </a:r>
            <a:r>
              <a:rPr lang="cs-CZ" sz="2800" dirty="0">
                <a:solidFill>
                  <a:prstClr val="black"/>
                </a:solidFill>
                <a:latin typeface="Calibri"/>
              </a:rPr>
              <a:t>Základní škola, Česká Lípa, Školní 2520, </a:t>
            </a:r>
            <a:r>
              <a:rPr lang="cs-CZ" sz="2800" dirty="0" err="1">
                <a:solidFill>
                  <a:prstClr val="black"/>
                </a:solidFill>
                <a:latin typeface="Calibri"/>
              </a:rPr>
              <a:t>p.o</a:t>
            </a:r>
            <a:r>
              <a:rPr lang="cs-CZ" sz="2800" dirty="0">
                <a:solidFill>
                  <a:prstClr val="black"/>
                </a:solidFill>
                <a:latin typeface="Calibri"/>
              </a:rPr>
              <a:t>.</a:t>
            </a: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Číslo klíčové aktivity: </a:t>
            </a:r>
            <a:r>
              <a:rPr lang="cs-CZ" sz="2800" dirty="0">
                <a:solidFill>
                  <a:srgbClr val="FF0000"/>
                </a:solidFill>
                <a:latin typeface="Calibri"/>
              </a:rPr>
              <a:t>III/2</a:t>
            </a: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Sada</a:t>
            </a:r>
            <a:r>
              <a:rPr lang="cs-CZ" sz="2800" u="sng">
                <a:solidFill>
                  <a:prstClr val="black"/>
                </a:solidFill>
                <a:latin typeface="Calibri"/>
              </a:rPr>
              <a:t>: </a:t>
            </a:r>
            <a:r>
              <a:rPr lang="cs-CZ" sz="2800">
                <a:solidFill>
                  <a:prstClr val="black"/>
                </a:solidFill>
                <a:latin typeface="Calibri"/>
              </a:rPr>
              <a:t>  </a:t>
            </a:r>
            <a:r>
              <a:rPr lang="cs-CZ" sz="2800" smtClean="0">
                <a:solidFill>
                  <a:prstClr val="black"/>
                </a:solidFill>
                <a:latin typeface="Calibri"/>
              </a:rPr>
              <a:t>VY_</a:t>
            </a:r>
            <a:r>
              <a:rPr lang="cs-CZ" sz="2800" smtClean="0">
                <a:solidFill>
                  <a:srgbClr val="FF0000"/>
                </a:solidFill>
                <a:latin typeface="Calibri"/>
              </a:rPr>
              <a:t>32</a:t>
            </a:r>
            <a:r>
              <a:rPr lang="cs-CZ" sz="2800" smtClean="0">
                <a:solidFill>
                  <a:prstClr val="black"/>
                </a:solidFill>
                <a:latin typeface="Calibri"/>
              </a:rPr>
              <a:t>_INOVACE_</a:t>
            </a:r>
            <a:r>
              <a:rPr lang="cs-CZ" sz="2800" smtClean="0">
                <a:solidFill>
                  <a:srgbClr val="FF0000"/>
                </a:solidFill>
                <a:latin typeface="Calibri"/>
              </a:rPr>
              <a:t>OVAM1/14</a:t>
            </a:r>
            <a:endParaRPr lang="cs-CZ" sz="2800" dirty="0">
              <a:solidFill>
                <a:srgbClr val="FF0000"/>
              </a:solidFill>
              <a:latin typeface="Calibri"/>
            </a:endParaRP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Druh učebního materiálu: </a:t>
            </a:r>
            <a:r>
              <a:rPr lang="cs-CZ" sz="2800" dirty="0">
                <a:solidFill>
                  <a:srgbClr val="FF0000"/>
                </a:solidFill>
                <a:latin typeface="Calibri"/>
              </a:rPr>
              <a:t>prezentace</a:t>
            </a: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Cílová skupina: </a:t>
            </a:r>
            <a:r>
              <a:rPr lang="cs-CZ" sz="2800" dirty="0">
                <a:solidFill>
                  <a:srgbClr val="FF0000"/>
                </a:solidFill>
                <a:latin typeface="Calibri"/>
              </a:rPr>
              <a:t>žáci 2. stupně základní školy</a:t>
            </a:r>
          </a:p>
          <a:p>
            <a:pPr lvl="0">
              <a:defRPr/>
            </a:pPr>
            <a:r>
              <a:rPr lang="cs-CZ" sz="2800" u="sng" dirty="0">
                <a:solidFill>
                  <a:prstClr val="black"/>
                </a:solidFill>
                <a:latin typeface="Calibri"/>
              </a:rPr>
              <a:t>Typická věková skupina: </a:t>
            </a:r>
            <a:r>
              <a:rPr lang="cs-CZ" sz="2800" dirty="0">
                <a:solidFill>
                  <a:srgbClr val="FF0000"/>
                </a:solidFill>
                <a:latin typeface="Calibri"/>
              </a:rPr>
              <a:t>14 až 15 let</a:t>
            </a:r>
          </a:p>
        </p:txBody>
      </p:sp>
    </p:spTree>
    <p:extLst>
      <p:ext uri="{BB962C8B-B14F-4D97-AF65-F5344CB8AC3E}">
        <p14:creationId xmlns:p14="http://schemas.microsoft.com/office/powerpoint/2010/main" val="220452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352928" cy="188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43608" y="2204864"/>
            <a:ext cx="74888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Předmět: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občanská výchova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Ročník: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8.-9.</a:t>
            </a:r>
          </a:p>
          <a:p>
            <a:pPr lvl="0" algn="just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Anotace: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Tento učební materiál slouží k seznámení žáků </a:t>
            </a:r>
          </a:p>
          <a:p>
            <a:pPr lvl="0" algn="just">
              <a:defRPr/>
            </a:pPr>
            <a:r>
              <a:rPr lang="cs-CZ" sz="2400" kern="0" dirty="0">
                <a:solidFill>
                  <a:srgbClr val="FF0000"/>
                </a:solidFill>
                <a:latin typeface="Calibri"/>
              </a:rPr>
              <a:t>s elementárními pojmy učiva o PRÁVU. Obsahuje </a:t>
            </a:r>
            <a:r>
              <a:rPr lang="cs-CZ" sz="2400" kern="0" dirty="0" smtClean="0">
                <a:solidFill>
                  <a:srgbClr val="FF0000"/>
                </a:solidFill>
                <a:latin typeface="Calibri"/>
              </a:rPr>
              <a:t>základní informace  z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oboru </a:t>
            </a:r>
            <a:r>
              <a:rPr lang="cs-CZ" sz="2400" kern="0" dirty="0" smtClean="0">
                <a:solidFill>
                  <a:srgbClr val="FF0000"/>
                </a:solidFill>
                <a:latin typeface="Calibri"/>
              </a:rPr>
              <a:t>ústavního práva a otázky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a </a:t>
            </a:r>
            <a:r>
              <a:rPr lang="cs-CZ" sz="2400" kern="0" dirty="0" smtClean="0">
                <a:solidFill>
                  <a:srgbClr val="FF0000"/>
                </a:solidFill>
                <a:latin typeface="Calibri"/>
              </a:rPr>
              <a:t>úkoly</a:t>
            </a:r>
          </a:p>
          <a:p>
            <a:pPr lvl="0" algn="just">
              <a:defRPr/>
            </a:pPr>
            <a:r>
              <a:rPr lang="cs-CZ" sz="2400" kern="0" dirty="0" smtClean="0">
                <a:solidFill>
                  <a:srgbClr val="FF0000"/>
                </a:solidFill>
                <a:latin typeface="Calibri"/>
              </a:rPr>
              <a:t>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k procvičení.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Klíčová slova: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právo</a:t>
            </a:r>
            <a:r>
              <a:rPr lang="cs-CZ" sz="2400" kern="0" dirty="0" smtClean="0">
                <a:solidFill>
                  <a:srgbClr val="FF0000"/>
                </a:solidFill>
                <a:latin typeface="Calibri"/>
              </a:rPr>
              <a:t>, ústava, listina</a:t>
            </a:r>
            <a:endParaRPr lang="cs-CZ" sz="2400" kern="0" dirty="0">
              <a:solidFill>
                <a:srgbClr val="FF0000"/>
              </a:solidFill>
              <a:latin typeface="Calibri"/>
            </a:endParaRP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Speciální vzdělávací potřeby: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PC</a:t>
            </a: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Datum: </a:t>
            </a:r>
            <a:r>
              <a:rPr lang="cs-CZ" sz="2400" kern="0" dirty="0" smtClean="0">
                <a:solidFill>
                  <a:srgbClr val="FF0000"/>
                </a:solidFill>
                <a:latin typeface="Calibri"/>
              </a:rPr>
              <a:t>25.1.2012</a:t>
            </a:r>
            <a:endParaRPr lang="cs-CZ" sz="2400" kern="0" dirty="0">
              <a:solidFill>
                <a:prstClr val="black"/>
              </a:solidFill>
              <a:latin typeface="Calibri"/>
            </a:endParaRPr>
          </a:p>
          <a:p>
            <a:pPr lvl="0">
              <a:defRPr/>
            </a:pPr>
            <a:r>
              <a:rPr lang="cs-CZ" sz="2400" u="sng" kern="0" dirty="0">
                <a:solidFill>
                  <a:prstClr val="black"/>
                </a:solidFill>
                <a:latin typeface="Calibri"/>
              </a:rPr>
              <a:t>Autor: </a:t>
            </a:r>
            <a:r>
              <a:rPr lang="cs-CZ" sz="2400" kern="0" dirty="0">
                <a:solidFill>
                  <a:srgbClr val="FF0000"/>
                </a:solidFill>
                <a:latin typeface="Calibri"/>
              </a:rPr>
              <a:t>Mgr. Alena Mertlíková</a:t>
            </a:r>
            <a:endParaRPr lang="cs-CZ" sz="2400" kern="0" dirty="0">
              <a:solidFill>
                <a:sysClr val="windowText" lastClr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008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ÚSTAVNÍ PRÁVO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5614392" cy="1800199"/>
          </a:xfrm>
        </p:spPr>
        <p:txBody>
          <a:bodyPr/>
          <a:lstStyle/>
          <a:p>
            <a:pPr algn="l"/>
            <a:r>
              <a:rPr lang="cs-CZ" dirty="0" smtClean="0"/>
              <a:t>     PRÁVO</a:t>
            </a:r>
            <a:endParaRPr lang="cs-CZ" dirty="0"/>
          </a:p>
        </p:txBody>
      </p:sp>
      <p:pic>
        <p:nvPicPr>
          <p:cNvPr id="1029" name="Picture 5" descr="C:\Users\SEVER\AppData\Local\Microsoft\Windows\Temporary Internet Files\Content.IE5\CQTWTOUF\MC9000555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422" y="3212976"/>
            <a:ext cx="3660618" cy="342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571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i="1" dirty="0" smtClean="0"/>
              <a:t>ÚSTAVNÍ PRÁVO</a:t>
            </a:r>
            <a:endParaRPr lang="cs-CZ" sz="28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ÚSTAVNÍ PRÁVO je soubor norem upravujících nejdůležitější právní vztahy ve státě, zejména základní práva a svobody občanů, uspořádání státu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rozdělení státní moci a její výkon.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Pramenem ústavního práva je ÚSTAVA ČR,   ÚSTAVNÍ ZÁKONY a LISTINA ZÁKLADNÍCH PRÁV A SVOBOD.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188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i="1" dirty="0" smtClean="0"/>
              <a:t>ÚSTAVNÍ PRÁVO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ÚSTAVA ČR</a:t>
            </a:r>
          </a:p>
          <a:p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dirty="0" smtClean="0"/>
              <a:t>zákon ČR, nejvyšší právní síly</a:t>
            </a:r>
          </a:p>
          <a:p>
            <a:r>
              <a:rPr lang="cs-CZ" dirty="0"/>
              <a:t>k</a:t>
            </a:r>
            <a:r>
              <a:rPr lang="cs-CZ" dirty="0" smtClean="0"/>
              <a:t> </a:t>
            </a:r>
            <a:r>
              <a:rPr lang="cs-CZ" dirty="0" smtClean="0"/>
              <a:t>její změně nebo doplnění může dojít jen ústavním zákonem</a:t>
            </a:r>
          </a:p>
          <a:p>
            <a:r>
              <a:rPr lang="cs-CZ" dirty="0"/>
              <a:t>v</a:t>
            </a:r>
            <a:r>
              <a:rPr lang="cs-CZ" dirty="0" smtClean="0"/>
              <a:t>šechny </a:t>
            </a:r>
            <a:r>
              <a:rPr lang="cs-CZ" dirty="0" smtClean="0"/>
              <a:t>ostatní právní normy nižší právní síly NESMĚJÍ být s ní v rozporu</a:t>
            </a:r>
          </a:p>
          <a:p>
            <a:r>
              <a:rPr lang="cs-CZ" dirty="0"/>
              <a:t>b</a:t>
            </a:r>
            <a:r>
              <a:rPr lang="cs-CZ" dirty="0" smtClean="0"/>
              <a:t>yla </a:t>
            </a:r>
            <a:r>
              <a:rPr lang="cs-CZ" dirty="0" smtClean="0"/>
              <a:t>schválena Parlamentem ČR </a:t>
            </a:r>
          </a:p>
          <a:p>
            <a:r>
              <a:rPr lang="cs-CZ" dirty="0"/>
              <a:t>ú</a:t>
            </a:r>
            <a:r>
              <a:rPr lang="cs-CZ" dirty="0" smtClean="0"/>
              <a:t>činnosti </a:t>
            </a:r>
            <a:r>
              <a:rPr lang="cs-CZ" dirty="0" smtClean="0"/>
              <a:t>nabyla 1.1.1993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251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171400"/>
            <a:ext cx="8229600" cy="1080120"/>
          </a:xfrm>
        </p:spPr>
        <p:txBody>
          <a:bodyPr>
            <a:normAutofit/>
          </a:bodyPr>
          <a:lstStyle/>
          <a:p>
            <a:pPr algn="l"/>
            <a:r>
              <a:rPr lang="cs-CZ" sz="2000" i="1" dirty="0" smtClean="0"/>
              <a:t>ÚSTAVNÍ PRÁVO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ÚSTAVA </a:t>
            </a:r>
            <a:r>
              <a:rPr lang="cs-CZ" b="1" dirty="0" smtClean="0"/>
              <a:t>ČR </a:t>
            </a:r>
            <a:r>
              <a:rPr lang="cs-CZ" dirty="0" smtClean="0"/>
              <a:t>se s</a:t>
            </a:r>
            <a:r>
              <a:rPr lang="cs-CZ" dirty="0" smtClean="0"/>
              <a:t>kládá z </a:t>
            </a:r>
            <a:r>
              <a:rPr lang="cs-CZ" dirty="0" smtClean="0"/>
              <a:t>PREAMBULE A 8 </a:t>
            </a:r>
            <a:r>
              <a:rPr lang="cs-CZ" dirty="0" smtClean="0"/>
              <a:t>HLAV.</a:t>
            </a:r>
            <a:endParaRPr lang="cs-CZ" dirty="0" smtClean="0"/>
          </a:p>
          <a:p>
            <a:pPr marL="0" indent="0">
              <a:buNone/>
            </a:pPr>
            <a:r>
              <a:rPr lang="cs-CZ" sz="1800" dirty="0" smtClean="0"/>
              <a:t>(PREAMBULE - ÚVOD</a:t>
            </a:r>
            <a:r>
              <a:rPr lang="cs-CZ" sz="1800" dirty="0" smtClean="0"/>
              <a:t>, PROHLÁŠENÍ)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dirty="0" smtClean="0"/>
              <a:t>ZÁKLADNÍ PRINCIPY NAŠEHO PRÁVNÍHO ŘÁDU:</a:t>
            </a:r>
          </a:p>
          <a:p>
            <a:r>
              <a:rPr lang="cs-CZ" dirty="0"/>
              <a:t>n</a:t>
            </a:r>
            <a:r>
              <a:rPr lang="cs-CZ" dirty="0" smtClean="0"/>
              <a:t>edotknutelnost </a:t>
            </a:r>
            <a:r>
              <a:rPr lang="cs-CZ" dirty="0" smtClean="0"/>
              <a:t>hodnot lidské důstojnosti</a:t>
            </a:r>
          </a:p>
          <a:p>
            <a:r>
              <a:rPr lang="cs-CZ" dirty="0" smtClean="0"/>
              <a:t>svoboda </a:t>
            </a:r>
            <a:r>
              <a:rPr lang="cs-CZ" dirty="0" smtClean="0"/>
              <a:t>všech občanů v právním státě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124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i="1" dirty="0" smtClean="0"/>
              <a:t>ÚSTAVNÍ PRÁVO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ÚSTAVA ČR</a:t>
            </a:r>
          </a:p>
          <a:p>
            <a:pPr marL="0" indent="0">
              <a:buNone/>
            </a:pPr>
            <a:r>
              <a:rPr lang="cs-CZ" dirty="0" smtClean="0"/>
              <a:t>Česká republika je zde charakterizována jako DEMOKRATICKÝ PRÁVNÍ STÁT uznávající základní lidská </a:t>
            </a:r>
            <a:r>
              <a:rPr lang="cs-CZ" smtClean="0"/>
              <a:t>práva.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STÁTNÍ MOC je rozdělena do tří složek:</a:t>
            </a:r>
          </a:p>
          <a:p>
            <a:r>
              <a:rPr lang="cs-CZ" dirty="0" smtClean="0"/>
              <a:t>ZÁKONODÁRNÁ</a:t>
            </a:r>
          </a:p>
          <a:p>
            <a:r>
              <a:rPr lang="cs-CZ" dirty="0" smtClean="0"/>
              <a:t>VÝKONNÁ</a:t>
            </a:r>
          </a:p>
          <a:p>
            <a:r>
              <a:rPr lang="cs-CZ" dirty="0" smtClean="0"/>
              <a:t>SOUDNÍ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918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i="1" dirty="0" smtClean="0"/>
              <a:t>ÚSTAVNÍ PRÁVO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ÚSTAVA ČR</a:t>
            </a:r>
          </a:p>
          <a:p>
            <a:pPr marL="0" indent="0">
              <a:buNone/>
            </a:pPr>
            <a:r>
              <a:rPr lang="cs-CZ" dirty="0" smtClean="0"/>
              <a:t>Součástí ústavního pořádku je i </a:t>
            </a:r>
          </a:p>
          <a:p>
            <a:pPr marL="0" indent="0">
              <a:buNone/>
            </a:pPr>
            <a:r>
              <a:rPr lang="cs-CZ" b="1" dirty="0" smtClean="0"/>
              <a:t>LISTINA ZÁKLADNÍCH PRÁV A SVOBOD</a:t>
            </a:r>
            <a:r>
              <a:rPr lang="cs-CZ" dirty="0" smtClean="0"/>
              <a:t>, která obsahuje:</a:t>
            </a:r>
          </a:p>
          <a:p>
            <a:r>
              <a:rPr lang="cs-CZ" dirty="0" smtClean="0"/>
              <a:t>lidská práva a základní svobody, (včetně práv politických)</a:t>
            </a:r>
          </a:p>
          <a:p>
            <a:r>
              <a:rPr lang="cs-CZ" dirty="0" smtClean="0"/>
              <a:t>práva národnostních a etnických menšin </a:t>
            </a:r>
          </a:p>
          <a:p>
            <a:r>
              <a:rPr lang="cs-CZ" dirty="0" smtClean="0"/>
              <a:t>hospodářská, sociální a kulturní </a:t>
            </a:r>
            <a:r>
              <a:rPr lang="cs-CZ" dirty="0" smtClean="0"/>
              <a:t>práva</a:t>
            </a:r>
            <a:endParaRPr lang="cs-CZ" dirty="0" smtClean="0"/>
          </a:p>
          <a:p>
            <a:r>
              <a:rPr lang="cs-CZ" dirty="0" smtClean="0"/>
              <a:t>právo na soudní a jinou právní ochranu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77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i="1" dirty="0" smtClean="0"/>
              <a:t>ÚSTAVNÍ PRÁVO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OTÁZKY A ÚKOLY K PROCVIČOVÁNÍ: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zabývá ÚSTAVNÍ </a:t>
            </a:r>
            <a:r>
              <a:rPr lang="cs-CZ" dirty="0" smtClean="0"/>
              <a:t>PRÁVO?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Doplň: </a:t>
            </a:r>
            <a:r>
              <a:rPr lang="cs-CZ" dirty="0" smtClean="0"/>
              <a:t>zákon </a:t>
            </a:r>
            <a:r>
              <a:rPr lang="cs-CZ" dirty="0" smtClean="0"/>
              <a:t>nejvyšší právní síly </a:t>
            </a:r>
            <a:r>
              <a:rPr lang="cs-CZ" dirty="0" smtClean="0"/>
              <a:t>ČR ................... 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Kdy nabyla účinnosti Ústava ČR?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to PREAMBULE, součástí čeho je?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Charakterizuj Českou republiku.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je rozdělena státní moc v ČR?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Je součástí Ústavy ČR Listina základních práv </a:t>
            </a:r>
          </a:p>
          <a:p>
            <a:pPr marL="0" indent="0">
              <a:buNone/>
            </a:pPr>
            <a:r>
              <a:rPr lang="cs-CZ" dirty="0" smtClean="0"/>
              <a:t>      a </a:t>
            </a:r>
            <a:r>
              <a:rPr lang="cs-CZ" dirty="0" smtClean="0"/>
              <a:t>svobod?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204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34400" cy="758952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Autor</a:t>
            </a:r>
            <a:br>
              <a:rPr lang="cs-CZ" dirty="0" smtClean="0"/>
            </a:b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Autorem tohoto materiálu a všech jeho částí, není-li uvedeno jinak, je Mgr. Alena Mertlíková.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ČR</a:t>
            </a:r>
            <a:r>
              <a:rPr lang="cs-CZ" dirty="0"/>
              <a:t>. Ústava ČR. In: </a:t>
            </a:r>
            <a:r>
              <a:rPr lang="cs-CZ" i="1" dirty="0"/>
              <a:t>Sbírka zákonů ČR</a:t>
            </a:r>
            <a:r>
              <a:rPr lang="cs-CZ" dirty="0"/>
              <a:t>. 1993,</a:t>
            </a:r>
          </a:p>
          <a:p>
            <a:pPr marL="118872" indent="0">
              <a:buNone/>
            </a:pPr>
            <a:r>
              <a:rPr lang="cs-CZ" dirty="0"/>
              <a:t>    č. 1.</a:t>
            </a:r>
          </a:p>
          <a:p>
            <a:pPr lvl="0"/>
            <a:r>
              <a:rPr lang="cs-CZ" dirty="0"/>
              <a:t>OBRÁZKY  klipart </a:t>
            </a:r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901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112</TotalTime>
  <Words>418</Words>
  <Application>Microsoft Office PowerPoint</Application>
  <PresentationFormat>Předvádění na obrazovce (4:3)</PresentationFormat>
  <Paragraphs>70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Calibri</vt:lpstr>
      <vt:lpstr>Georgia</vt:lpstr>
      <vt:lpstr>Wingdings</vt:lpstr>
      <vt:lpstr>Wingdings 2</vt:lpstr>
      <vt:lpstr>Administrativní</vt:lpstr>
      <vt:lpstr>Motiv systému Office</vt:lpstr>
      <vt:lpstr>Prezentace aplikace PowerPoint</vt:lpstr>
      <vt:lpstr>Prezentace aplikace PowerPoint</vt:lpstr>
      <vt:lpstr>     PRÁVO</vt:lpstr>
      <vt:lpstr>ÚSTAVNÍ PRÁVO</vt:lpstr>
      <vt:lpstr>ÚSTAVNÍ PRÁVO</vt:lpstr>
      <vt:lpstr>ÚSTAVNÍ PRÁVO</vt:lpstr>
      <vt:lpstr>ÚSTAVNÍ PRÁVO</vt:lpstr>
      <vt:lpstr>ÚSTAVNÍ PRÁVO</vt:lpstr>
      <vt:lpstr>ÚSTAVNÍ PRÁVO</vt:lpstr>
      <vt:lpstr>Autor 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PRÁVO</dc:title>
  <dc:creator>SEVER</dc:creator>
  <cp:lastModifiedBy>SEVER</cp:lastModifiedBy>
  <cp:revision>20</cp:revision>
  <dcterms:created xsi:type="dcterms:W3CDTF">2012-08-15T14:33:36Z</dcterms:created>
  <dcterms:modified xsi:type="dcterms:W3CDTF">2013-11-26T18:40:18Z</dcterms:modified>
</cp:coreProperties>
</file>