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4" r:id="rId3"/>
    <p:sldId id="263" r:id="rId4"/>
    <p:sldId id="256" r:id="rId5"/>
    <p:sldId id="257" r:id="rId6"/>
    <p:sldId id="259" r:id="rId7"/>
    <p:sldId id="258" r:id="rId8"/>
    <p:sldId id="260" r:id="rId9"/>
    <p:sldId id="261" r:id="rId10"/>
    <p:sldId id="262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8705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8909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750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1807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8640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8514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12898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65304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76923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8785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680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97D1C-0CB8-437C-9E77-E15E64679DD1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1ADFE-09A4-44A5-BC9E-25FFE77878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1765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08809"/>
            <a:ext cx="6984776" cy="178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19572" y="3183724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Název projektu: </a:t>
            </a:r>
            <a:r>
              <a:rPr lang="cs-CZ" sz="2400" kern="0" dirty="0">
                <a:solidFill>
                  <a:prstClr val="black"/>
                </a:solidFill>
              </a:rPr>
              <a:t>Moderní škola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Registrační číslo projektu: </a:t>
            </a:r>
            <a:r>
              <a:rPr lang="cs-CZ" sz="2400" kern="0" dirty="0">
                <a:solidFill>
                  <a:prstClr val="black"/>
                </a:solidFill>
              </a:rPr>
              <a:t>CZ.1.07/1.4.00/21.2511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Škola: </a:t>
            </a:r>
            <a:r>
              <a:rPr lang="cs-CZ" sz="2400" kern="0" dirty="0">
                <a:solidFill>
                  <a:prstClr val="black"/>
                </a:solidFill>
              </a:rPr>
              <a:t>Základní škola, Česká Lípa, Školní 2520, </a:t>
            </a:r>
            <a:r>
              <a:rPr lang="cs-CZ" sz="2400" kern="0" dirty="0" err="1">
                <a:solidFill>
                  <a:prstClr val="black"/>
                </a:solidFill>
              </a:rPr>
              <a:t>p.o</a:t>
            </a:r>
            <a:r>
              <a:rPr lang="cs-CZ" sz="2400" kern="0" dirty="0">
                <a:solidFill>
                  <a:prstClr val="black"/>
                </a:solidFill>
              </a:rPr>
              <a:t>.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Číslo klíčové aktivity: </a:t>
            </a:r>
            <a:r>
              <a:rPr lang="cs-CZ" sz="2400" kern="0" dirty="0">
                <a:solidFill>
                  <a:srgbClr val="FF0000"/>
                </a:solidFill>
              </a:rPr>
              <a:t>III/2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Sada</a:t>
            </a:r>
            <a:r>
              <a:rPr lang="cs-CZ" sz="2400" u="sng" kern="0">
                <a:solidFill>
                  <a:prstClr val="black"/>
                </a:solidFill>
              </a:rPr>
              <a:t>: </a:t>
            </a:r>
            <a:r>
              <a:rPr lang="cs-CZ" sz="2400" kern="0">
                <a:solidFill>
                  <a:prstClr val="black"/>
                </a:solidFill>
              </a:rPr>
              <a:t>  </a:t>
            </a:r>
            <a:r>
              <a:rPr lang="cs-CZ" sz="2400" kern="0" smtClean="0">
                <a:solidFill>
                  <a:prstClr val="black"/>
                </a:solidFill>
              </a:rPr>
              <a:t>VY_</a:t>
            </a:r>
            <a:r>
              <a:rPr lang="cs-CZ" sz="2400" kern="0" smtClean="0">
                <a:solidFill>
                  <a:srgbClr val="FF0000"/>
                </a:solidFill>
              </a:rPr>
              <a:t>32</a:t>
            </a:r>
            <a:r>
              <a:rPr lang="cs-CZ" sz="2400" kern="0" smtClean="0">
                <a:solidFill>
                  <a:prstClr val="black"/>
                </a:solidFill>
              </a:rPr>
              <a:t>_INOVACE_</a:t>
            </a:r>
            <a:r>
              <a:rPr lang="cs-CZ" sz="2400" kern="0" smtClean="0">
                <a:solidFill>
                  <a:srgbClr val="FF0000"/>
                </a:solidFill>
              </a:rPr>
              <a:t>OVAM1/16</a:t>
            </a:r>
            <a:endParaRPr lang="cs-CZ" sz="2400" kern="0" dirty="0">
              <a:solidFill>
                <a:srgbClr val="FF0000"/>
              </a:solidFill>
            </a:endParaRP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Druh učebního materiálu: </a:t>
            </a:r>
            <a:r>
              <a:rPr lang="cs-CZ" sz="2400" kern="0" dirty="0">
                <a:solidFill>
                  <a:srgbClr val="FF0000"/>
                </a:solidFill>
              </a:rPr>
              <a:t>prezentace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Cílová skupina: </a:t>
            </a:r>
            <a:r>
              <a:rPr lang="cs-CZ" sz="2400" kern="0" dirty="0">
                <a:solidFill>
                  <a:srgbClr val="FF0000"/>
                </a:solidFill>
              </a:rPr>
              <a:t>žáci 2. stupně základní školy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Typická věková skupina: </a:t>
            </a:r>
            <a:r>
              <a:rPr lang="cs-CZ" sz="2400" kern="0" dirty="0">
                <a:solidFill>
                  <a:srgbClr val="FF0000"/>
                </a:solidFill>
              </a:rPr>
              <a:t>14 až 15 let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7030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352928" cy="1882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11560" y="2325243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Předmět: </a:t>
            </a:r>
            <a:r>
              <a:rPr lang="cs-CZ" sz="2400" kern="0" dirty="0">
                <a:solidFill>
                  <a:srgbClr val="FF0000"/>
                </a:solidFill>
              </a:rPr>
              <a:t>občanská výchova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Ročník: </a:t>
            </a:r>
            <a:r>
              <a:rPr lang="cs-CZ" sz="2400" kern="0" dirty="0">
                <a:solidFill>
                  <a:srgbClr val="FF0000"/>
                </a:solidFill>
              </a:rPr>
              <a:t>8.-9.</a:t>
            </a:r>
          </a:p>
          <a:p>
            <a:pPr lvl="0" algn="just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Anotace: </a:t>
            </a:r>
            <a:r>
              <a:rPr lang="cs-CZ" sz="2400" kern="0" dirty="0">
                <a:solidFill>
                  <a:srgbClr val="FF0000"/>
                </a:solidFill>
              </a:rPr>
              <a:t>Tento učební materiál seznamuje žáky se základními pojmy v oboru PRÁVA v tématu ústavní </a:t>
            </a:r>
            <a:r>
              <a:rPr lang="cs-CZ" sz="2400" kern="0" dirty="0" smtClean="0">
                <a:solidFill>
                  <a:srgbClr val="FF0000"/>
                </a:solidFill>
              </a:rPr>
              <a:t>právo - MOC </a:t>
            </a:r>
            <a:r>
              <a:rPr lang="cs-CZ" sz="2400" kern="0" dirty="0" smtClean="0">
                <a:solidFill>
                  <a:srgbClr val="FF0000"/>
                </a:solidFill>
              </a:rPr>
              <a:t>SOUDNÍ, NKU, ČNB. </a:t>
            </a:r>
            <a:r>
              <a:rPr lang="cs-CZ" sz="2400" kern="0" dirty="0">
                <a:solidFill>
                  <a:srgbClr val="FF0000"/>
                </a:solidFill>
              </a:rPr>
              <a:t>Zároveň obsahuje   otázky a </a:t>
            </a:r>
            <a:r>
              <a:rPr lang="cs-CZ" sz="2400" kern="0" dirty="0" smtClean="0">
                <a:solidFill>
                  <a:srgbClr val="FF0000"/>
                </a:solidFill>
              </a:rPr>
              <a:t>úkoly k opakování</a:t>
            </a:r>
          </a:p>
          <a:p>
            <a:pPr lvl="0" algn="just">
              <a:defRPr/>
            </a:pPr>
            <a:r>
              <a:rPr lang="cs-CZ" sz="2400" kern="0" dirty="0" smtClean="0">
                <a:solidFill>
                  <a:srgbClr val="FF0000"/>
                </a:solidFill>
              </a:rPr>
              <a:t> </a:t>
            </a:r>
            <a:r>
              <a:rPr lang="cs-CZ" sz="2400" kern="0" dirty="0">
                <a:solidFill>
                  <a:srgbClr val="FF0000"/>
                </a:solidFill>
              </a:rPr>
              <a:t>a procvičení.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Klíčová slova: </a:t>
            </a:r>
            <a:r>
              <a:rPr lang="cs-CZ" sz="2400" kern="0" dirty="0">
                <a:solidFill>
                  <a:srgbClr val="FF0000"/>
                </a:solidFill>
              </a:rPr>
              <a:t> </a:t>
            </a:r>
            <a:r>
              <a:rPr lang="cs-CZ" sz="2400" kern="0" dirty="0" smtClean="0">
                <a:solidFill>
                  <a:srgbClr val="FF0000"/>
                </a:solidFill>
              </a:rPr>
              <a:t>soudní </a:t>
            </a:r>
            <a:r>
              <a:rPr lang="cs-CZ" sz="2400" kern="0" dirty="0">
                <a:solidFill>
                  <a:srgbClr val="FF0000"/>
                </a:solidFill>
              </a:rPr>
              <a:t>moc, </a:t>
            </a:r>
            <a:r>
              <a:rPr lang="cs-CZ" sz="2400" kern="0" dirty="0" smtClean="0">
                <a:solidFill>
                  <a:srgbClr val="FF0000"/>
                </a:solidFill>
              </a:rPr>
              <a:t>soudce, zákon, ČNB, NKÚ</a:t>
            </a:r>
            <a:endParaRPr lang="cs-CZ" sz="2400" kern="0" dirty="0">
              <a:solidFill>
                <a:srgbClr val="FF0000"/>
              </a:solidFill>
            </a:endParaRP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Speciální vzdělávací potřeby: </a:t>
            </a:r>
            <a:r>
              <a:rPr lang="cs-CZ" sz="2400" kern="0" dirty="0">
                <a:solidFill>
                  <a:srgbClr val="FF0000"/>
                </a:solidFill>
              </a:rPr>
              <a:t>PC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Datum: </a:t>
            </a:r>
            <a:r>
              <a:rPr lang="cs-CZ" sz="2400" kern="0" dirty="0" smtClean="0">
                <a:solidFill>
                  <a:srgbClr val="FF0000"/>
                </a:solidFill>
              </a:rPr>
              <a:t>12.3.2012</a:t>
            </a:r>
            <a:endParaRPr lang="cs-CZ" sz="24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</a:rPr>
              <a:t>Autor: </a:t>
            </a:r>
            <a:r>
              <a:rPr lang="cs-CZ" sz="2400" kern="0" dirty="0">
                <a:solidFill>
                  <a:srgbClr val="FF0000"/>
                </a:solidFill>
              </a:rPr>
              <a:t>Mgr. Alena Mertlíková</a:t>
            </a:r>
            <a:endParaRPr lang="cs-CZ" sz="2400" kern="0" dirty="0">
              <a:solidFill>
                <a:sysClr val="windowText" lastClr="000000"/>
              </a:solidFill>
              <a:latin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145433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20719" y="404664"/>
            <a:ext cx="7772400" cy="1974081"/>
          </a:xfrm>
        </p:spPr>
        <p:txBody>
          <a:bodyPr/>
          <a:lstStyle/>
          <a:p>
            <a:pPr algn="l"/>
            <a:r>
              <a:rPr lang="cs-CZ" dirty="0" smtClean="0"/>
              <a:t>                    PRÁVO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115616" y="2864160"/>
            <a:ext cx="6400800" cy="2425824"/>
          </a:xfrm>
        </p:spPr>
        <p:txBody>
          <a:bodyPr/>
          <a:lstStyle/>
          <a:p>
            <a:r>
              <a:rPr lang="cs-CZ" dirty="0" smtClean="0"/>
              <a:t>MOC SOUDNÍ</a:t>
            </a:r>
          </a:p>
          <a:p>
            <a:r>
              <a:rPr lang="cs-CZ" dirty="0" smtClean="0"/>
              <a:t>NEJVYŠŠÍ KONTROLNÍ ÚŘAD</a:t>
            </a:r>
          </a:p>
          <a:p>
            <a:r>
              <a:rPr lang="cs-CZ" dirty="0" smtClean="0"/>
              <a:t>      ČESKÁ NÁRODNÍ BANKA</a:t>
            </a:r>
            <a:endParaRPr lang="cs-CZ" dirty="0"/>
          </a:p>
        </p:txBody>
      </p:sp>
      <p:pic>
        <p:nvPicPr>
          <p:cNvPr id="1031" name="Picture 7" descr="C:\Users\SEVER\AppData\Local\Microsoft\Windows\Temporary Internet Files\Content.IE5\775SJ5AU\MC9003609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790" y="1052736"/>
            <a:ext cx="1819656" cy="172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SEVER\AppData\Local\Microsoft\Windows\Temporary Internet Files\Content.IE5\CQTWTOUF\MP9004328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09120"/>
            <a:ext cx="1584176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92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MOC SOUDNÍ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lvl="0" indent="0">
              <a:buNone/>
            </a:pPr>
            <a:endParaRPr lang="cs-CZ" sz="5800" dirty="0"/>
          </a:p>
          <a:p>
            <a:r>
              <a:rPr lang="cs-CZ" sz="12800" dirty="0"/>
              <a:t>Soudní moc je nezávislá</a:t>
            </a:r>
            <a:r>
              <a:rPr lang="cs-CZ" sz="12800" dirty="0" smtClean="0"/>
              <a:t>.</a:t>
            </a:r>
          </a:p>
          <a:p>
            <a:pPr marL="0" indent="0">
              <a:buNone/>
            </a:pPr>
            <a:endParaRPr lang="cs-CZ" sz="12800" dirty="0"/>
          </a:p>
          <a:p>
            <a:r>
              <a:rPr lang="cs-CZ" sz="12800" dirty="0"/>
              <a:t>Soudce nemůže být zároveň poslancem, senátorem, nesmí mít zároveň žádnou funkci ve veřejné </a:t>
            </a:r>
            <a:r>
              <a:rPr lang="cs-CZ" sz="12800" dirty="0" smtClean="0"/>
              <a:t>správě.</a:t>
            </a:r>
            <a:endParaRPr lang="cs-CZ" sz="12800" dirty="0" smtClean="0"/>
          </a:p>
          <a:p>
            <a:pPr marL="0" indent="0">
              <a:buNone/>
            </a:pPr>
            <a:endParaRPr lang="cs-CZ" sz="12800" dirty="0"/>
          </a:p>
          <a:p>
            <a:r>
              <a:rPr lang="cs-CZ" sz="12800" dirty="0"/>
              <a:t>V trestním řízení mohou </a:t>
            </a:r>
            <a:r>
              <a:rPr lang="cs-CZ" sz="12800" b="1" dirty="0"/>
              <a:t>jen soudy </a:t>
            </a:r>
            <a:r>
              <a:rPr lang="cs-CZ" sz="12800" dirty="0"/>
              <a:t>rozhodovat o vině a ukládat tresty pachatelům trestných činů</a:t>
            </a:r>
            <a:r>
              <a:rPr lang="cs-CZ" sz="12800" dirty="0" smtClean="0"/>
              <a:t>.</a:t>
            </a:r>
            <a:endParaRPr lang="cs-CZ" sz="12800" dirty="0"/>
          </a:p>
          <a:p>
            <a:pPr marL="0" indent="0">
              <a:buNone/>
            </a:pPr>
            <a:endParaRPr lang="cs-CZ" sz="12800" dirty="0"/>
          </a:p>
          <a:p>
            <a:pPr marL="0" indent="0">
              <a:buNone/>
            </a:pPr>
            <a:endParaRPr lang="cs-CZ" sz="12800" dirty="0"/>
          </a:p>
        </p:txBody>
      </p:sp>
    </p:spTree>
    <p:extLst>
      <p:ext uri="{BB962C8B-B14F-4D97-AF65-F5344CB8AC3E}">
        <p14:creationId xmlns:p14="http://schemas.microsoft.com/office/powerpoint/2010/main" val="34423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400" b="1" dirty="0" smtClean="0"/>
              <a:t>MOC SOUDNÍ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Soudce</a:t>
            </a:r>
          </a:p>
          <a:p>
            <a:r>
              <a:rPr lang="cs-CZ" dirty="0" smtClean="0"/>
              <a:t>je jmenován </a:t>
            </a:r>
            <a:r>
              <a:rPr lang="cs-CZ" dirty="0" smtClean="0"/>
              <a:t>prezidentem</a:t>
            </a:r>
            <a:endParaRPr lang="cs-CZ" dirty="0" smtClean="0"/>
          </a:p>
          <a:p>
            <a:r>
              <a:rPr lang="cs-CZ" dirty="0" smtClean="0"/>
              <a:t>funkce se ujímá složením slibu do rukou </a:t>
            </a:r>
            <a:r>
              <a:rPr lang="cs-CZ" dirty="0" smtClean="0"/>
              <a:t>prezidenta</a:t>
            </a:r>
            <a:endParaRPr lang="cs-CZ" dirty="0" smtClean="0"/>
          </a:p>
          <a:p>
            <a:r>
              <a:rPr lang="cs-CZ" dirty="0" smtClean="0"/>
              <a:t>je </a:t>
            </a:r>
            <a:r>
              <a:rPr lang="cs-CZ" dirty="0" smtClean="0"/>
              <a:t>vázán </a:t>
            </a:r>
            <a:r>
              <a:rPr lang="cs-CZ" b="1" dirty="0" smtClean="0"/>
              <a:t>pouze</a:t>
            </a:r>
            <a:r>
              <a:rPr lang="cs-CZ" dirty="0" smtClean="0"/>
              <a:t> </a:t>
            </a:r>
            <a:r>
              <a:rPr lang="cs-CZ" dirty="0" smtClean="0"/>
              <a:t>zákonem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141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400" b="1" dirty="0" smtClean="0"/>
              <a:t>MOC SOUDNÍ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489654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9600" b="1" dirty="0" smtClean="0"/>
              <a:t>Soustavu soudů tvoří</a:t>
            </a:r>
            <a:r>
              <a:rPr lang="cs-CZ" sz="9600" dirty="0" smtClean="0"/>
              <a:t>:    1) Nejvyšší soud (má sídlo                  </a:t>
            </a:r>
            <a:br>
              <a:rPr lang="cs-CZ" sz="9600" dirty="0" smtClean="0"/>
            </a:br>
            <a:r>
              <a:rPr lang="cs-CZ" sz="9600" dirty="0" smtClean="0"/>
              <a:t>                                            </a:t>
            </a:r>
            <a:r>
              <a:rPr lang="cs-CZ" sz="9600" dirty="0" smtClean="0"/>
              <a:t>v</a:t>
            </a:r>
            <a:r>
              <a:rPr lang="cs-CZ" sz="9600" dirty="0" smtClean="0"/>
              <a:t> Brně)</a:t>
            </a:r>
          </a:p>
          <a:p>
            <a:pPr marL="0" indent="0">
              <a:buNone/>
            </a:pPr>
            <a:r>
              <a:rPr lang="cs-CZ" sz="9600" dirty="0" smtClean="0"/>
              <a:t>                                        2) Vrchní soudy (mají sídlo      </a:t>
            </a:r>
            <a:br>
              <a:rPr lang="cs-CZ" sz="9600" dirty="0" smtClean="0"/>
            </a:br>
            <a:r>
              <a:rPr lang="cs-CZ" sz="9600" dirty="0" smtClean="0"/>
              <a:t>                                            </a:t>
            </a:r>
            <a:r>
              <a:rPr lang="cs-CZ" sz="9600" dirty="0" smtClean="0"/>
              <a:t>v</a:t>
            </a:r>
            <a:r>
              <a:rPr lang="cs-CZ" sz="9600" dirty="0" smtClean="0"/>
              <a:t> Olomouci a Praze)</a:t>
            </a:r>
          </a:p>
          <a:p>
            <a:pPr marL="0" indent="0">
              <a:buNone/>
            </a:pPr>
            <a:r>
              <a:rPr lang="cs-CZ" sz="9600" dirty="0" smtClean="0"/>
              <a:t>                                        3) Nejvyšší správní soud</a:t>
            </a:r>
          </a:p>
          <a:p>
            <a:pPr marL="0" indent="0">
              <a:buNone/>
            </a:pPr>
            <a:r>
              <a:rPr lang="cs-CZ" sz="9600" dirty="0" smtClean="0"/>
              <a:t>                                        4) Krajské soudy</a:t>
            </a:r>
          </a:p>
          <a:p>
            <a:pPr marL="0" indent="0">
              <a:buNone/>
            </a:pPr>
            <a:r>
              <a:rPr lang="cs-CZ" sz="9600" dirty="0" smtClean="0"/>
              <a:t>                                        5) Okresní soudy</a:t>
            </a:r>
          </a:p>
          <a:p>
            <a:pPr marL="0" indent="0">
              <a:buNone/>
            </a:pPr>
            <a:endParaRPr lang="cs-CZ" sz="9600" dirty="0" smtClean="0"/>
          </a:p>
          <a:p>
            <a:r>
              <a:rPr lang="cs-CZ" sz="9600" dirty="0" smtClean="0"/>
              <a:t>Zvláštní postavení má Ústavní soud České republiky (Brno). Chrání ústavnost.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948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NEJVYŠŠÍ KONTROLNÍ ÚŘAD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Vykonává </a:t>
            </a:r>
            <a:r>
              <a:rPr lang="cs-CZ" dirty="0"/>
              <a:t>kontrolu hospodaření se státním majetkem a plnění státního rozpočtu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Včele stojí prezident, kterého jmenuje do funkce prezident republiky.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798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ČESKÁ NÁRODNÍ BANKA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Ústřední banka </a:t>
            </a:r>
            <a:r>
              <a:rPr lang="cs-CZ" dirty="0" smtClean="0"/>
              <a:t>státu.</a:t>
            </a:r>
            <a:endParaRPr lang="cs-CZ" dirty="0" smtClean="0"/>
          </a:p>
          <a:p>
            <a:r>
              <a:rPr lang="cs-CZ" dirty="0" smtClean="0"/>
              <a:t>Pečuje o stabilitu </a:t>
            </a:r>
            <a:r>
              <a:rPr lang="cs-CZ" dirty="0" smtClean="0"/>
              <a:t>měny.</a:t>
            </a:r>
            <a:endParaRPr lang="cs-CZ" dirty="0" smtClean="0"/>
          </a:p>
          <a:p>
            <a:r>
              <a:rPr lang="cs-CZ" dirty="0" smtClean="0"/>
              <a:t>Vydává </a:t>
            </a:r>
            <a:r>
              <a:rPr lang="cs-CZ" dirty="0" smtClean="0"/>
              <a:t>bankovky.</a:t>
            </a:r>
            <a:endParaRPr lang="cs-CZ" dirty="0" smtClean="0"/>
          </a:p>
          <a:p>
            <a:r>
              <a:rPr lang="cs-CZ" dirty="0" smtClean="0"/>
              <a:t>Řídí peněžní oběh, platební oběh, platební styk a zúčtování </a:t>
            </a:r>
            <a:r>
              <a:rPr lang="cs-CZ" dirty="0" smtClean="0"/>
              <a:t>bank.</a:t>
            </a:r>
            <a:endParaRPr lang="cs-CZ" dirty="0" smtClean="0"/>
          </a:p>
          <a:p>
            <a:r>
              <a:rPr lang="cs-CZ" dirty="0" smtClean="0"/>
              <a:t>Vykonává dohled nad bankovním </a:t>
            </a:r>
            <a:r>
              <a:rPr lang="cs-CZ" dirty="0" smtClean="0"/>
              <a:t>sektorem.</a:t>
            </a:r>
            <a:endParaRPr lang="cs-CZ" dirty="0" smtClean="0"/>
          </a:p>
          <a:p>
            <a:r>
              <a:rPr lang="cs-CZ" dirty="0" smtClean="0"/>
              <a:t>Provádí operace se státními i cennými </a:t>
            </a:r>
            <a:r>
              <a:rPr lang="cs-CZ" dirty="0" smtClean="0"/>
              <a:t>papíry.</a:t>
            </a:r>
            <a:endParaRPr lang="cs-CZ" dirty="0" smtClean="0"/>
          </a:p>
          <a:p>
            <a:r>
              <a:rPr lang="cs-CZ" dirty="0" smtClean="0"/>
              <a:t>V čele stojí guvernér </a:t>
            </a:r>
            <a:r>
              <a:rPr lang="cs-CZ" dirty="0" smtClean="0"/>
              <a:t>ČNB.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456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sz="3600" b="1" dirty="0" smtClean="0"/>
              <a:t>OTÁZKY K OPAKOVÁNÍ</a:t>
            </a:r>
            <a:br>
              <a:rPr lang="cs-CZ" sz="3600" b="1" dirty="0" smtClean="0"/>
            </a:br>
            <a:r>
              <a:rPr lang="cs-CZ" sz="3600" b="1" dirty="0" smtClean="0"/>
              <a:t>A PROCVIČOVÁNÍ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endParaRPr lang="cs-CZ" dirty="0" smtClean="0"/>
          </a:p>
          <a:p>
            <a:r>
              <a:rPr lang="cs-CZ" sz="8000" dirty="0" smtClean="0"/>
              <a:t>Může se stát soudce zároveň poslancem Poslanecké sněmovny Parlamentu ČR?</a:t>
            </a:r>
          </a:p>
          <a:p>
            <a:r>
              <a:rPr lang="cs-CZ" sz="8000" dirty="0" smtClean="0"/>
              <a:t>Čím </a:t>
            </a:r>
            <a:r>
              <a:rPr lang="cs-CZ" sz="8000" dirty="0"/>
              <a:t>je vázána soudní </a:t>
            </a:r>
            <a:r>
              <a:rPr lang="cs-CZ" sz="8000" dirty="0" smtClean="0"/>
              <a:t>moc?</a:t>
            </a:r>
            <a:endParaRPr lang="cs-CZ" sz="8000" dirty="0" smtClean="0"/>
          </a:p>
          <a:p>
            <a:r>
              <a:rPr lang="cs-CZ" sz="8000" dirty="0" smtClean="0"/>
              <a:t>Kdo může rozhodovat o vinně a trestu člověka v trestním řízení?</a:t>
            </a:r>
            <a:endParaRPr lang="cs-CZ" sz="8000" dirty="0"/>
          </a:p>
          <a:p>
            <a:pPr lvl="0"/>
            <a:r>
              <a:rPr lang="cs-CZ" sz="8000" dirty="0"/>
              <a:t>Kde sídlí nejvyšší </a:t>
            </a:r>
            <a:r>
              <a:rPr lang="cs-CZ" sz="8000" dirty="0" smtClean="0"/>
              <a:t>soud?</a:t>
            </a:r>
            <a:endParaRPr lang="cs-CZ" sz="8000" dirty="0"/>
          </a:p>
          <a:p>
            <a:pPr lvl="0"/>
            <a:r>
              <a:rPr lang="cs-CZ" sz="8000" dirty="0"/>
              <a:t>Čím se zabývá </a:t>
            </a:r>
            <a:r>
              <a:rPr lang="cs-CZ" sz="8000" dirty="0" smtClean="0"/>
              <a:t>NKÚ?</a:t>
            </a:r>
          </a:p>
          <a:p>
            <a:pPr lvl="0"/>
            <a:r>
              <a:rPr lang="cs-CZ" sz="8000" dirty="0" smtClean="0"/>
              <a:t>Čím se zabývá </a:t>
            </a:r>
            <a:r>
              <a:rPr lang="cs-CZ" sz="8000" dirty="0" smtClean="0"/>
              <a:t>ČNB?</a:t>
            </a:r>
            <a:endParaRPr lang="cs-CZ" sz="8000" dirty="0"/>
          </a:p>
          <a:p>
            <a:pPr marL="0" indent="0">
              <a:buNone/>
            </a:pPr>
            <a:endParaRPr lang="cs-CZ" sz="8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441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Autor</a:t>
            </a:r>
            <a:br>
              <a:rPr lang="cs-CZ" dirty="0" smtClean="0"/>
            </a:b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Autorem tohoto materiálu a všech jeho částí, není-li uvedeno jinak, </a:t>
            </a:r>
            <a:r>
              <a:rPr lang="cs-CZ" dirty="0" smtClean="0"/>
              <a:t>je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/>
              <a:t>Mgr. Alena Mertlíková.</a:t>
            </a:r>
          </a:p>
          <a:p>
            <a:endParaRPr lang="cs-CZ" dirty="0" smtClean="0"/>
          </a:p>
          <a:p>
            <a:r>
              <a:rPr lang="cs-CZ" dirty="0" smtClean="0"/>
              <a:t>ČR</a:t>
            </a:r>
            <a:r>
              <a:rPr lang="cs-CZ" dirty="0"/>
              <a:t>. Ústava ČR. In: </a:t>
            </a:r>
            <a:r>
              <a:rPr lang="cs-CZ" i="1" dirty="0"/>
              <a:t>Sbírka zákonů ČR</a:t>
            </a:r>
            <a:r>
              <a:rPr lang="cs-CZ" dirty="0"/>
              <a:t>. 1993, č. 1</a:t>
            </a:r>
            <a:r>
              <a:rPr lang="cs-CZ" dirty="0" smtClean="0"/>
              <a:t>.</a:t>
            </a:r>
          </a:p>
          <a:p>
            <a:r>
              <a:rPr lang="cs-CZ" dirty="0"/>
              <a:t>OBRÁZKY  klipart </a:t>
            </a:r>
            <a:r>
              <a:rPr lang="cs-CZ" u="sng" dirty="0">
                <a:hlinkClick r:id="rId2"/>
              </a:rPr>
              <a:t>www.office.microsoft.com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82296" indent="0">
              <a:buNone/>
            </a:pPr>
            <a:endParaRPr lang="cs-CZ" dirty="0"/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030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</TotalTime>
  <Words>349</Words>
  <Application>Microsoft Office PowerPoint</Application>
  <PresentationFormat>Předvádění na obrazovce (4:3)</PresentationFormat>
  <Paragraphs>69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8" baseType="lpstr">
      <vt:lpstr>Arial</vt:lpstr>
      <vt:lpstr>Calibri</vt:lpstr>
      <vt:lpstr>Gill Sans MT</vt:lpstr>
      <vt:lpstr>Tw Cen MT</vt:lpstr>
      <vt:lpstr>Verdana</vt:lpstr>
      <vt:lpstr>Wingdings 2</vt:lpstr>
      <vt:lpstr>Slunovrat</vt:lpstr>
      <vt:lpstr>Motiv systému Office</vt:lpstr>
      <vt:lpstr>Prezentace aplikace PowerPoint</vt:lpstr>
      <vt:lpstr>Prezentace aplikace PowerPoint</vt:lpstr>
      <vt:lpstr>                    PRÁVO</vt:lpstr>
      <vt:lpstr>MOC SOUDNÍ</vt:lpstr>
      <vt:lpstr>MOC SOUDNÍ</vt:lpstr>
      <vt:lpstr>MOC SOUDNÍ</vt:lpstr>
      <vt:lpstr>NEJVYŠŠÍ KONTROLNÍ ÚŘAD</vt:lpstr>
      <vt:lpstr>ČESKÁ NÁRODNÍ BANKA</vt:lpstr>
      <vt:lpstr> OTÁZKY K OPAKOVÁNÍ A PROCVIČOVÁNÍ </vt:lpstr>
      <vt:lpstr>Autor 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PRÁVO</dc:title>
  <dc:creator>SEVER</dc:creator>
  <cp:lastModifiedBy>SEVER</cp:lastModifiedBy>
  <cp:revision>14</cp:revision>
  <dcterms:created xsi:type="dcterms:W3CDTF">2012-08-16T18:04:52Z</dcterms:created>
  <dcterms:modified xsi:type="dcterms:W3CDTF">2013-11-26T19:14:55Z</dcterms:modified>
</cp:coreProperties>
</file>