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2" r:id="rId4"/>
    <p:sldId id="263" r:id="rId5"/>
    <p:sldId id="261" r:id="rId6"/>
    <p:sldId id="260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04B3770-3887-4C83-86D9-9966D2DFED3A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25B0001-985C-44A6-B5C5-DFE44C4DF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A204C-ACBD-4171-8FC0-AB5CCD2C8C2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1943A-4FA4-44C7-B722-7B515336B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36646-F53D-478B-80B4-58CD9F871820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11800-E913-411E-9771-D7CF848E24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6CF68-7084-4B56-8353-5ADE2ED56C52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71E6F-0863-4793-B4C5-B38F81522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979D9-6826-48FF-96B4-B325C38ABA2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F9421-BFDD-460F-8BE1-6C27CAC62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34A27-30D9-417D-80EF-CAE385AF78D7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FB1DB-A60B-498E-8822-84BC1998D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DE008-20F3-44B9-9107-F4F1494EB02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3CF92-7BDF-4432-81B5-973E5D4C2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5CAC9-4465-4E08-B694-F835B48D9FCE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BFD07-A131-4EAC-B629-341A6153B0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D92DA-8801-4793-A282-84CAFC57F540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0942F-19BE-44D6-BA9F-15396CE6A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A4ADE-0D00-4902-A053-F045F1E2141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AB894-76BC-472A-9034-8D8AE97CC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2A99F-5947-495C-8277-99F57E9CFE08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B5C3C-F85F-47A7-AE5C-241463393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C43FE-7704-40B5-8B10-2E59FFE4B83C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EAF2-4D20-425C-9709-495AACC9B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8CCD76-3816-4DBB-94AC-D4F6EB466EB5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5E1CF5-8DF5-4833-82A2-621933D85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názvosloví a využití nitroderivátů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Nitroderivát, organická sloučenina, nitrobenzen, nitrace, nitroskupina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NITRODERIVÁTY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DE93541-A922-4A36-90D7-5DA410488333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</a:t>
            </a:r>
            <a:r>
              <a:rPr lang="cs-CZ" sz="2400" b="1"/>
              <a:t>I</a:t>
            </a:r>
            <a:r>
              <a:rPr lang="cs-CZ" sz="2400" b="1">
                <a:latin typeface="Calibri" pitchFamily="34" charset="0"/>
              </a:rPr>
              <a:t>NOVACE</a:t>
            </a:r>
            <a:r>
              <a:rPr lang="cs-CZ" sz="2400" b="1"/>
              <a:t>_</a:t>
            </a:r>
            <a:r>
              <a:rPr lang="cs-CZ" sz="2400" b="1">
                <a:latin typeface="Calibri" pitchFamily="34" charset="0"/>
              </a:rPr>
              <a:t>24_475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8C55AAD-C621-440D-B55A-711C5DB3155F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 Box 11"/>
          <p:cNvSpPr txBox="1">
            <a:spLocks noChangeArrowheads="1"/>
          </p:cNvSpPr>
          <p:nvPr/>
        </p:nvSpPr>
        <p:spPr bwMode="auto">
          <a:xfrm>
            <a:off x="539750" y="1196975"/>
            <a:ext cx="81359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/>
              <a:t>NITRODERIVÁTY</a:t>
            </a:r>
          </a:p>
        </p:txBody>
      </p:sp>
      <p:sp>
        <p:nvSpPr>
          <p:cNvPr id="15368" name="Text Box 12"/>
          <p:cNvSpPr txBox="1">
            <a:spLocks noChangeArrowheads="1"/>
          </p:cNvSpPr>
          <p:nvPr/>
        </p:nvSpPr>
        <p:spPr bwMode="auto">
          <a:xfrm>
            <a:off x="395288" y="1844675"/>
            <a:ext cx="82804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/>
              <a:t>Příprava nitroderivátů</a:t>
            </a:r>
            <a:r>
              <a:rPr lang="cs-CZ" sz="2400"/>
              <a:t>:</a:t>
            </a:r>
          </a:p>
          <a:p>
            <a:endParaRPr lang="cs-CZ" sz="2400"/>
          </a:p>
          <a:p>
            <a:r>
              <a:rPr lang="cs-CZ" sz="2400"/>
              <a:t>Do molekuly organické sloučeniny se vnáší skupina:</a:t>
            </a:r>
          </a:p>
          <a:p>
            <a:endParaRPr lang="cs-CZ" sz="2400"/>
          </a:p>
          <a:p>
            <a:r>
              <a:rPr lang="cs-CZ" sz="2400"/>
              <a:t> - NO</a:t>
            </a:r>
            <a:r>
              <a:rPr lang="cs-CZ" sz="2400" baseline="-25000"/>
              <a:t>2</a:t>
            </a:r>
            <a:r>
              <a:rPr lang="cs-CZ" sz="2400"/>
              <a:t> nitroskupina</a:t>
            </a:r>
          </a:p>
          <a:p>
            <a:r>
              <a:rPr lang="cs-CZ" sz="2400"/>
              <a:t> - NO nitrososkupina</a:t>
            </a:r>
          </a:p>
          <a:p>
            <a:endParaRPr lang="cs-CZ" sz="2400"/>
          </a:p>
          <a:p>
            <a:r>
              <a:rPr lang="cs-CZ" sz="2400"/>
              <a:t>Nitrace je silně exotermní reakce.</a:t>
            </a:r>
          </a:p>
          <a:p>
            <a:endParaRPr lang="cs-CZ" sz="2400"/>
          </a:p>
          <a:p>
            <a:r>
              <a:rPr lang="cs-CZ" sz="2400" u="sng"/>
              <a:t>Použití</a:t>
            </a:r>
            <a:r>
              <a:rPr lang="cs-CZ" sz="2400"/>
              <a:t>: výbušniny, suroviny k výrobě barviv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B3FCF5A-F8B1-4C6E-B9D5-05F2779CFB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 Box 8"/>
          <p:cNvSpPr txBox="1">
            <a:spLocks noChangeArrowheads="1"/>
          </p:cNvSpPr>
          <p:nvPr/>
        </p:nvSpPr>
        <p:spPr bwMode="auto">
          <a:xfrm>
            <a:off x="323850" y="1341438"/>
            <a:ext cx="7561263" cy="426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Nitrační činidla</a:t>
            </a:r>
          </a:p>
          <a:p>
            <a:pPr marL="342900" indent="-342900">
              <a:spcBef>
                <a:spcPct val="50000"/>
              </a:spcBef>
            </a:pPr>
            <a:endParaRPr lang="cs-CZ" sz="2000"/>
          </a:p>
          <a:p>
            <a:pPr marL="342900" indent="-342900"/>
            <a:r>
              <a:rPr lang="cs-CZ" sz="2400" b="1"/>
              <a:t>a) Směs HNO</a:t>
            </a:r>
            <a:r>
              <a:rPr lang="cs-CZ" sz="2400" b="1" baseline="-25000"/>
              <a:t>3</a:t>
            </a:r>
            <a:r>
              <a:rPr lang="cs-CZ" sz="2400" b="1"/>
              <a:t>, H</a:t>
            </a:r>
            <a:r>
              <a:rPr lang="cs-CZ" sz="2400" b="1" baseline="-25000"/>
              <a:t>2</a:t>
            </a:r>
            <a:r>
              <a:rPr lang="cs-CZ" sz="2400" b="1"/>
              <a:t>SO</a:t>
            </a:r>
            <a:r>
              <a:rPr lang="cs-CZ" sz="2400" b="1" baseline="-25000"/>
              <a:t>4</a:t>
            </a:r>
            <a:r>
              <a:rPr lang="cs-CZ" sz="2400" b="1"/>
              <a:t> a H</a:t>
            </a:r>
            <a:r>
              <a:rPr lang="cs-CZ" sz="2400" b="1" baseline="-25000"/>
              <a:t>2</a:t>
            </a:r>
            <a:r>
              <a:rPr lang="cs-CZ" sz="2400" b="1"/>
              <a:t>O</a:t>
            </a:r>
          </a:p>
          <a:p>
            <a:pPr marL="342900" indent="-342900"/>
            <a:r>
              <a:rPr lang="cs-CZ" sz="2400" u="sng"/>
              <a:t>kyselina dusičná </a:t>
            </a:r>
            <a:r>
              <a:rPr lang="cs-CZ" sz="2400"/>
              <a:t>vnáší do směsi nitroskupinu</a:t>
            </a:r>
          </a:p>
          <a:p>
            <a:pPr marL="342900" indent="-342900"/>
            <a:r>
              <a:rPr lang="cs-CZ" sz="2400" u="sng"/>
              <a:t>Kyselina sírová </a:t>
            </a:r>
            <a:r>
              <a:rPr lang="cs-CZ" sz="2400"/>
              <a:t>váže reakční vodu, podporuje rozpouštění nitroderivátu a odebírá značné množství reakčního tepla</a:t>
            </a:r>
          </a:p>
          <a:p>
            <a:pPr marL="342900" indent="-342900"/>
            <a:r>
              <a:rPr lang="cs-CZ" sz="2400" u="sng"/>
              <a:t>Voda</a:t>
            </a:r>
            <a:r>
              <a:rPr lang="cs-CZ" sz="2400"/>
              <a:t> zpomaluje nitraci a udržuje reakční rychlost v bezpečných mezích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b) </a:t>
            </a:r>
            <a:r>
              <a:rPr lang="cs-CZ" sz="2400" b="1"/>
              <a:t>konc. HNO3 </a:t>
            </a:r>
            <a:r>
              <a:rPr lang="cs-CZ" sz="2400"/>
              <a:t>v kapalné i plynné fázi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9B35635-52DC-4EBF-9373-A082A433A5C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250825" y="1330325"/>
            <a:ext cx="8497888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Reakční podmínky</a:t>
            </a:r>
          </a:p>
        </p:txBody>
      </p:sp>
      <p:sp>
        <p:nvSpPr>
          <p:cNvPr id="17416" name="Text Box 9"/>
          <p:cNvSpPr txBox="1">
            <a:spLocks noChangeArrowheads="1"/>
          </p:cNvSpPr>
          <p:nvPr/>
        </p:nvSpPr>
        <p:spPr bwMode="auto">
          <a:xfrm>
            <a:off x="395288" y="1989138"/>
            <a:ext cx="8424862" cy="406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u="sng"/>
              <a:t>Složení nitrační směsi </a:t>
            </a:r>
            <a:r>
              <a:rPr lang="cs-CZ" sz="2400"/>
              <a:t>tj. její dostatečná koncentrace</a:t>
            </a:r>
          </a:p>
          <a:p>
            <a:pPr>
              <a:buFont typeface="Wingdings" pitchFamily="2" charset="2"/>
              <a:buChar char="Ø"/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 u="sng"/>
              <a:t>Teplota</a:t>
            </a:r>
            <a:r>
              <a:rPr lang="cs-CZ" sz="2400"/>
              <a:t> – má značný vliv na reakční rychlost i stupeň nitrace, intenzivně chladíme</a:t>
            </a:r>
          </a:p>
          <a:p>
            <a:r>
              <a:rPr lang="cs-CZ" sz="2400"/>
              <a:t>do prvního stupně na 60 </a:t>
            </a:r>
            <a:r>
              <a:rPr lang="cs-CZ" sz="2400" baseline="30000"/>
              <a:t>o</a:t>
            </a:r>
            <a:r>
              <a:rPr lang="cs-CZ" sz="2400"/>
              <a:t>C</a:t>
            </a:r>
          </a:p>
          <a:p>
            <a:r>
              <a:rPr lang="cs-CZ" sz="2400"/>
              <a:t>do vyšších stupňů  60 – 120 </a:t>
            </a:r>
            <a:r>
              <a:rPr lang="cs-CZ" sz="2400" baseline="30000"/>
              <a:t>o</a:t>
            </a:r>
            <a:r>
              <a:rPr lang="cs-CZ" sz="2400"/>
              <a:t>C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 u="sng"/>
              <a:t>Míchání</a:t>
            </a:r>
            <a:r>
              <a:rPr lang="cs-CZ" sz="2400"/>
              <a:t> – zajišťuje rovnoměrné chlazení a účinný styk reagujících</a:t>
            </a:r>
            <a:r>
              <a:rPr lang="cs-CZ"/>
              <a:t> </a:t>
            </a:r>
            <a:r>
              <a:rPr lang="cs-CZ" sz="2400"/>
              <a:t>složek</a:t>
            </a:r>
          </a:p>
          <a:p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CB4BE92-38E4-4358-AB21-93BFB5A60BF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 Box 8"/>
          <p:cNvSpPr txBox="1">
            <a:spLocks noChangeArrowheads="1"/>
          </p:cNvSpPr>
          <p:nvPr/>
        </p:nvSpPr>
        <p:spPr bwMode="auto">
          <a:xfrm>
            <a:off x="468313" y="1628775"/>
            <a:ext cx="7775575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u="sng">
                <a:solidFill>
                  <a:schemeClr val="hlink"/>
                </a:solidFill>
              </a:rPr>
              <a:t>Zařízení pro nitraci</a:t>
            </a:r>
          </a:p>
          <a:p>
            <a:pPr>
              <a:spcBef>
                <a:spcPct val="50000"/>
              </a:spcBef>
            </a:pPr>
            <a:endParaRPr lang="cs-CZ" sz="2800" u="sng"/>
          </a:p>
          <a:p>
            <a:pPr>
              <a:spcBef>
                <a:spcPct val="20000"/>
              </a:spcBef>
              <a:buFont typeface="Arial" charset="0"/>
              <a:buChar char="•"/>
            </a:pPr>
            <a:r>
              <a:rPr lang="cs-CZ" sz="2400"/>
              <a:t> Nitrátory: litinové kotle vybavené míchadlem a zařízením k udržování reakční teploty tj. dvojitý plášť nebo chladicí hady přímo v reakčním prostoru.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F0574C9-1483-47B7-AB44-3187D44DF533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 Box 9"/>
          <p:cNvSpPr txBox="1">
            <a:spLocks noChangeArrowheads="1"/>
          </p:cNvSpPr>
          <p:nvPr/>
        </p:nvSpPr>
        <p:spPr bwMode="auto">
          <a:xfrm>
            <a:off x="323850" y="1412875"/>
            <a:ext cx="8569325" cy="462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chemeClr val="hlink"/>
                </a:solidFill>
              </a:rPr>
              <a:t>Příklad nitrace</a:t>
            </a:r>
          </a:p>
          <a:p>
            <a:pPr>
              <a:spcBef>
                <a:spcPct val="50000"/>
              </a:spcBef>
            </a:pPr>
            <a:endParaRPr lang="cs-CZ" sz="1200"/>
          </a:p>
          <a:p>
            <a:pPr>
              <a:buFont typeface="Wingdings" pitchFamily="2" charset="2"/>
              <a:buChar char="Ø"/>
            </a:pPr>
            <a:r>
              <a:rPr lang="cs-CZ" sz="2400"/>
              <a:t> Nitrace toluenu do 1. stupně, t = 30 – 50 </a:t>
            </a:r>
            <a:r>
              <a:rPr lang="cs-CZ" sz="2400" baseline="30000"/>
              <a:t>o</a:t>
            </a:r>
            <a:r>
              <a:rPr lang="cs-CZ" sz="2400"/>
              <a:t>C</a:t>
            </a:r>
          </a:p>
          <a:p>
            <a:r>
              <a:rPr lang="cs-CZ" sz="2400"/>
              <a:t>vzniká nitrotoluen, směs ortho, meta, para.</a:t>
            </a:r>
          </a:p>
          <a:p>
            <a:r>
              <a:rPr lang="cs-CZ" sz="2400"/>
              <a:t>Směs se dělí frakční destilací.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Nitrace o-nitrotoluenu do druhého stupně,</a:t>
            </a:r>
          </a:p>
          <a:p>
            <a:r>
              <a:rPr lang="cs-CZ" sz="2400"/>
              <a:t> t = 60 – 90 </a:t>
            </a:r>
            <a:r>
              <a:rPr lang="cs-CZ" sz="2400" baseline="30000"/>
              <a:t>o</a:t>
            </a:r>
            <a:r>
              <a:rPr lang="cs-CZ" sz="2400"/>
              <a:t>C, vzniká 2,4 a 2,6- dinitrotoluen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Nitrace do 3. stupně, t = 120 </a:t>
            </a:r>
            <a:r>
              <a:rPr lang="cs-CZ" sz="2400" baseline="30000"/>
              <a:t>o</a:t>
            </a:r>
            <a:r>
              <a:rPr lang="cs-CZ" sz="2400"/>
              <a:t>C</a:t>
            </a:r>
          </a:p>
          <a:p>
            <a:r>
              <a:rPr lang="cs-CZ" sz="2400"/>
              <a:t>vzniká 2,4,6-trinitrotoluen</a:t>
            </a:r>
          </a:p>
          <a:p>
            <a:pPr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8A2BE45-E0FB-4D71-A3F7-86722F851E46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0488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Jakou funkční skupinu obsahují nitroderiváty?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K čemu se nitroderiváty používají?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Jaké znáš reakční činidla pro nitraci?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Vyjmenuj reakční podmínky nitrace.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vzorce nitrobenzenu a 2,4,6-trinitrotoluenu.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4A9FF73-4CB5-4B6A-A813-E59CA170FE9C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468313" y="2060575"/>
            <a:ext cx="806450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</TotalTime>
  <Words>455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44</cp:revision>
  <dcterms:created xsi:type="dcterms:W3CDTF">2010-11-01T23:40:31Z</dcterms:created>
  <dcterms:modified xsi:type="dcterms:W3CDTF">2005-01-01T00:40:35Z</dcterms:modified>
</cp:coreProperties>
</file>